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8" r:id="rId2"/>
    <p:sldId id="274" r:id="rId3"/>
    <p:sldId id="275" r:id="rId4"/>
    <p:sldId id="263" r:id="rId5"/>
    <p:sldId id="272" r:id="rId6"/>
    <p:sldId id="260" r:id="rId7"/>
    <p:sldId id="261" r:id="rId8"/>
    <p:sldId id="27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ya Li" initials="ML" lastIdx="1" clrIdx="0">
    <p:extLst>
      <p:ext uri="{19B8F6BF-5375-455C-9EA6-DF929625EA0E}">
        <p15:presenceInfo xmlns:p15="http://schemas.microsoft.com/office/powerpoint/2012/main" userId="S-1-5-21-3351692953-1241347192-2037753755-3872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5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5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C32B05-62EA-407A-B21C-2310C7945705}" type="doc">
      <dgm:prSet loTypeId="urn:microsoft.com/office/officeart/2005/8/layout/gear1" loCatId="cycle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2D71409-67F9-455C-8C6D-716D284AAA6B}">
      <dgm:prSet phldrT="[Text]" custT="1"/>
      <dgm:spPr/>
      <dgm:t>
        <a:bodyPr/>
        <a:lstStyle/>
        <a:p>
          <a:r>
            <a:rPr lang="ru-RU" sz="700" dirty="0"/>
            <a:t>Личная эффективность</a:t>
          </a:r>
          <a:endParaRPr lang="en-US" sz="700" dirty="0"/>
        </a:p>
      </dgm:t>
    </dgm:pt>
    <dgm:pt modelId="{51680ED1-AF6E-4B28-AE94-92B0EFB0DF7D}" type="parTrans" cxnId="{2AA9C11F-1F1D-428E-801A-47EAA766C99D}">
      <dgm:prSet/>
      <dgm:spPr/>
      <dgm:t>
        <a:bodyPr/>
        <a:lstStyle/>
        <a:p>
          <a:endParaRPr lang="en-US" sz="1800"/>
        </a:p>
      </dgm:t>
    </dgm:pt>
    <dgm:pt modelId="{478B7D3C-9FB4-4BC6-90AC-49960560DECD}" type="sibTrans" cxnId="{2AA9C11F-1F1D-428E-801A-47EAA766C99D}">
      <dgm:prSet/>
      <dgm:spPr/>
      <dgm:t>
        <a:bodyPr/>
        <a:lstStyle/>
        <a:p>
          <a:endParaRPr lang="en-US" sz="1800"/>
        </a:p>
      </dgm:t>
    </dgm:pt>
    <dgm:pt modelId="{E3F29E2D-1C07-4EFC-A39C-7937FCB85E01}">
      <dgm:prSet phldrT="[Text]" custT="1"/>
      <dgm:spPr/>
      <dgm:t>
        <a:bodyPr/>
        <a:lstStyle/>
        <a:p>
          <a:r>
            <a:rPr lang="ru-RU" sz="700" dirty="0"/>
            <a:t>Менеджмент</a:t>
          </a:r>
          <a:endParaRPr lang="en-US" sz="700" dirty="0"/>
        </a:p>
      </dgm:t>
    </dgm:pt>
    <dgm:pt modelId="{FB0C65D0-88F7-45F0-AB65-934F5CCAF8D7}" type="parTrans" cxnId="{E8842F39-ECC5-4843-B306-4DA21ED1981F}">
      <dgm:prSet/>
      <dgm:spPr/>
      <dgm:t>
        <a:bodyPr/>
        <a:lstStyle/>
        <a:p>
          <a:endParaRPr lang="en-US" sz="1800"/>
        </a:p>
      </dgm:t>
    </dgm:pt>
    <dgm:pt modelId="{7D2BFD9E-7390-4FCC-BFE1-D8D487B48085}" type="sibTrans" cxnId="{E8842F39-ECC5-4843-B306-4DA21ED1981F}">
      <dgm:prSet/>
      <dgm:spPr/>
      <dgm:t>
        <a:bodyPr/>
        <a:lstStyle/>
        <a:p>
          <a:endParaRPr lang="en-US" sz="1800"/>
        </a:p>
      </dgm:t>
    </dgm:pt>
    <dgm:pt modelId="{931F67A1-511C-4621-8C0A-4696ED884D2E}">
      <dgm:prSet phldrT="[Text]" custT="1"/>
      <dgm:spPr/>
      <dgm:t>
        <a:bodyPr/>
        <a:lstStyle/>
        <a:p>
          <a:r>
            <a:rPr lang="ru-RU" sz="700" dirty="0"/>
            <a:t>ГМК</a:t>
          </a:r>
          <a:endParaRPr lang="en-US" sz="700" dirty="0"/>
        </a:p>
      </dgm:t>
    </dgm:pt>
    <dgm:pt modelId="{FAFE529C-6063-402C-BCAD-1A1B35B1A363}" type="sibTrans" cxnId="{5A842C1E-D66F-4BA0-8692-B7A548AF4D84}">
      <dgm:prSet/>
      <dgm:spPr/>
      <dgm:t>
        <a:bodyPr/>
        <a:lstStyle/>
        <a:p>
          <a:endParaRPr lang="en-US" sz="1800"/>
        </a:p>
      </dgm:t>
    </dgm:pt>
    <dgm:pt modelId="{187D2A69-25F7-4D90-AB20-B06C44ACE9EC}" type="parTrans" cxnId="{5A842C1E-D66F-4BA0-8692-B7A548AF4D84}">
      <dgm:prSet/>
      <dgm:spPr/>
      <dgm:t>
        <a:bodyPr/>
        <a:lstStyle/>
        <a:p>
          <a:endParaRPr lang="en-US" sz="1800"/>
        </a:p>
      </dgm:t>
    </dgm:pt>
    <dgm:pt modelId="{A973FB8E-D4DD-4411-B5F5-90921A10FC87}" type="pres">
      <dgm:prSet presAssocID="{B9C32B05-62EA-407A-B21C-2310C7945705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83EF29A-AE7F-489A-87FC-5AC4E28A151D}" type="pres">
      <dgm:prSet presAssocID="{42D71409-67F9-455C-8C6D-716D284AAA6B}" presName="gear1" presStyleLbl="node1" presStyleIdx="0" presStyleCnt="3">
        <dgm:presLayoutVars>
          <dgm:chMax val="1"/>
          <dgm:bulletEnabled val="1"/>
        </dgm:presLayoutVars>
      </dgm:prSet>
      <dgm:spPr/>
    </dgm:pt>
    <dgm:pt modelId="{B58DBEA6-C991-4CE1-9C6D-D9D36B7A4645}" type="pres">
      <dgm:prSet presAssocID="{42D71409-67F9-455C-8C6D-716D284AAA6B}" presName="gear1srcNode" presStyleLbl="node1" presStyleIdx="0" presStyleCnt="3"/>
      <dgm:spPr/>
    </dgm:pt>
    <dgm:pt modelId="{D616F9AA-A10E-4D8F-B4A8-9CC50CCDAF52}" type="pres">
      <dgm:prSet presAssocID="{42D71409-67F9-455C-8C6D-716D284AAA6B}" presName="gear1dstNode" presStyleLbl="node1" presStyleIdx="0" presStyleCnt="3"/>
      <dgm:spPr/>
    </dgm:pt>
    <dgm:pt modelId="{5553F8FF-DC9E-497B-AF7B-08171F8DD591}" type="pres">
      <dgm:prSet presAssocID="{931F67A1-511C-4621-8C0A-4696ED884D2E}" presName="gear2" presStyleLbl="node1" presStyleIdx="1" presStyleCnt="3">
        <dgm:presLayoutVars>
          <dgm:chMax val="1"/>
          <dgm:bulletEnabled val="1"/>
        </dgm:presLayoutVars>
      </dgm:prSet>
      <dgm:spPr/>
    </dgm:pt>
    <dgm:pt modelId="{14F5C31C-84B2-4AF4-ABC0-CC37FD6D9154}" type="pres">
      <dgm:prSet presAssocID="{931F67A1-511C-4621-8C0A-4696ED884D2E}" presName="gear2srcNode" presStyleLbl="node1" presStyleIdx="1" presStyleCnt="3"/>
      <dgm:spPr/>
    </dgm:pt>
    <dgm:pt modelId="{DBF5E942-164B-4006-A886-3A624D2D3506}" type="pres">
      <dgm:prSet presAssocID="{931F67A1-511C-4621-8C0A-4696ED884D2E}" presName="gear2dstNode" presStyleLbl="node1" presStyleIdx="1" presStyleCnt="3"/>
      <dgm:spPr/>
    </dgm:pt>
    <dgm:pt modelId="{298BE1FA-2114-4C8F-9726-C28FA0F926AA}" type="pres">
      <dgm:prSet presAssocID="{E3F29E2D-1C07-4EFC-A39C-7937FCB85E01}" presName="gear3" presStyleLbl="node1" presStyleIdx="2" presStyleCnt="3"/>
      <dgm:spPr/>
    </dgm:pt>
    <dgm:pt modelId="{7D4E9BAC-14C9-476A-9E18-3000FCE55AF9}" type="pres">
      <dgm:prSet presAssocID="{E3F29E2D-1C07-4EFC-A39C-7937FCB85E01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2E59EE68-4FC6-4AF1-B89D-B0EDA38F3CE9}" type="pres">
      <dgm:prSet presAssocID="{E3F29E2D-1C07-4EFC-A39C-7937FCB85E01}" presName="gear3srcNode" presStyleLbl="node1" presStyleIdx="2" presStyleCnt="3"/>
      <dgm:spPr/>
    </dgm:pt>
    <dgm:pt modelId="{621E676E-3E41-494F-A686-13DDAD244B70}" type="pres">
      <dgm:prSet presAssocID="{E3F29E2D-1C07-4EFC-A39C-7937FCB85E01}" presName="gear3dstNode" presStyleLbl="node1" presStyleIdx="2" presStyleCnt="3"/>
      <dgm:spPr/>
    </dgm:pt>
    <dgm:pt modelId="{1E3DEB44-F518-4BEA-A497-08681C19A898}" type="pres">
      <dgm:prSet presAssocID="{478B7D3C-9FB4-4BC6-90AC-49960560DECD}" presName="connector1" presStyleLbl="sibTrans2D1" presStyleIdx="0" presStyleCnt="3"/>
      <dgm:spPr/>
    </dgm:pt>
    <dgm:pt modelId="{9487057F-6585-4973-91EB-3BABBEDDEE4A}" type="pres">
      <dgm:prSet presAssocID="{FAFE529C-6063-402C-BCAD-1A1B35B1A363}" presName="connector2" presStyleLbl="sibTrans2D1" presStyleIdx="1" presStyleCnt="3"/>
      <dgm:spPr/>
    </dgm:pt>
    <dgm:pt modelId="{C01220F7-F94A-449E-A69B-AFCB9910FBC6}" type="pres">
      <dgm:prSet presAssocID="{7D2BFD9E-7390-4FCC-BFE1-D8D487B48085}" presName="connector3" presStyleLbl="sibTrans2D1" presStyleIdx="2" presStyleCnt="3"/>
      <dgm:spPr/>
    </dgm:pt>
  </dgm:ptLst>
  <dgm:cxnLst>
    <dgm:cxn modelId="{382ECA18-3399-4402-AF36-80345EB8C8D7}" type="presOf" srcId="{931F67A1-511C-4621-8C0A-4696ED884D2E}" destId="{DBF5E942-164B-4006-A886-3A624D2D3506}" srcOrd="2" destOrd="0" presId="urn:microsoft.com/office/officeart/2005/8/layout/gear1"/>
    <dgm:cxn modelId="{5A842C1E-D66F-4BA0-8692-B7A548AF4D84}" srcId="{B9C32B05-62EA-407A-B21C-2310C7945705}" destId="{931F67A1-511C-4621-8C0A-4696ED884D2E}" srcOrd="1" destOrd="0" parTransId="{187D2A69-25F7-4D90-AB20-B06C44ACE9EC}" sibTransId="{FAFE529C-6063-402C-BCAD-1A1B35B1A363}"/>
    <dgm:cxn modelId="{2AA9C11F-1F1D-428E-801A-47EAA766C99D}" srcId="{B9C32B05-62EA-407A-B21C-2310C7945705}" destId="{42D71409-67F9-455C-8C6D-716D284AAA6B}" srcOrd="0" destOrd="0" parTransId="{51680ED1-AF6E-4B28-AE94-92B0EFB0DF7D}" sibTransId="{478B7D3C-9FB4-4BC6-90AC-49960560DECD}"/>
    <dgm:cxn modelId="{F0361424-05E7-4220-A150-4C959443403A}" type="presOf" srcId="{E3F29E2D-1C07-4EFC-A39C-7937FCB85E01}" destId="{2E59EE68-4FC6-4AF1-B89D-B0EDA38F3CE9}" srcOrd="2" destOrd="0" presId="urn:microsoft.com/office/officeart/2005/8/layout/gear1"/>
    <dgm:cxn modelId="{58FD1B2D-CB74-4B01-9466-187C61C2D737}" type="presOf" srcId="{42D71409-67F9-455C-8C6D-716D284AAA6B}" destId="{B58DBEA6-C991-4CE1-9C6D-D9D36B7A4645}" srcOrd="1" destOrd="0" presId="urn:microsoft.com/office/officeart/2005/8/layout/gear1"/>
    <dgm:cxn modelId="{E8842F39-ECC5-4843-B306-4DA21ED1981F}" srcId="{B9C32B05-62EA-407A-B21C-2310C7945705}" destId="{E3F29E2D-1C07-4EFC-A39C-7937FCB85E01}" srcOrd="2" destOrd="0" parTransId="{FB0C65D0-88F7-45F0-AB65-934F5CCAF8D7}" sibTransId="{7D2BFD9E-7390-4FCC-BFE1-D8D487B48085}"/>
    <dgm:cxn modelId="{7A87053B-84B4-490F-B99F-9125D260EFA9}" type="presOf" srcId="{E3F29E2D-1C07-4EFC-A39C-7937FCB85E01}" destId="{7D4E9BAC-14C9-476A-9E18-3000FCE55AF9}" srcOrd="1" destOrd="0" presId="urn:microsoft.com/office/officeart/2005/8/layout/gear1"/>
    <dgm:cxn modelId="{5B2C6640-E7A6-4E7C-9BF4-B3F485EC1357}" type="presOf" srcId="{FAFE529C-6063-402C-BCAD-1A1B35B1A363}" destId="{9487057F-6585-4973-91EB-3BABBEDDEE4A}" srcOrd="0" destOrd="0" presId="urn:microsoft.com/office/officeart/2005/8/layout/gear1"/>
    <dgm:cxn modelId="{2E32F0A7-4C4A-4F9C-A6C4-23DA6AF2E749}" type="presOf" srcId="{E3F29E2D-1C07-4EFC-A39C-7937FCB85E01}" destId="{298BE1FA-2114-4C8F-9726-C28FA0F926AA}" srcOrd="0" destOrd="0" presId="urn:microsoft.com/office/officeart/2005/8/layout/gear1"/>
    <dgm:cxn modelId="{611245B5-B2EF-4415-8714-870669E9B501}" type="presOf" srcId="{E3F29E2D-1C07-4EFC-A39C-7937FCB85E01}" destId="{621E676E-3E41-494F-A686-13DDAD244B70}" srcOrd="3" destOrd="0" presId="urn:microsoft.com/office/officeart/2005/8/layout/gear1"/>
    <dgm:cxn modelId="{414E69CE-2FA2-418A-80A2-C6D75AD55798}" type="presOf" srcId="{931F67A1-511C-4621-8C0A-4696ED884D2E}" destId="{5553F8FF-DC9E-497B-AF7B-08171F8DD591}" srcOrd="0" destOrd="0" presId="urn:microsoft.com/office/officeart/2005/8/layout/gear1"/>
    <dgm:cxn modelId="{EA225DD8-445B-4E5C-B2D8-FFE325CAFCCB}" type="presOf" srcId="{931F67A1-511C-4621-8C0A-4696ED884D2E}" destId="{14F5C31C-84B2-4AF4-ABC0-CC37FD6D9154}" srcOrd="1" destOrd="0" presId="urn:microsoft.com/office/officeart/2005/8/layout/gear1"/>
    <dgm:cxn modelId="{0EBB6EDE-4A83-4005-95E2-E679EBBB5CE0}" type="presOf" srcId="{42D71409-67F9-455C-8C6D-716D284AAA6B}" destId="{D616F9AA-A10E-4D8F-B4A8-9CC50CCDAF52}" srcOrd="2" destOrd="0" presId="urn:microsoft.com/office/officeart/2005/8/layout/gear1"/>
    <dgm:cxn modelId="{2E03B2F4-80D0-4C31-AF27-40ADA4B83FEA}" type="presOf" srcId="{42D71409-67F9-455C-8C6D-716D284AAA6B}" destId="{283EF29A-AE7F-489A-87FC-5AC4E28A151D}" srcOrd="0" destOrd="0" presId="urn:microsoft.com/office/officeart/2005/8/layout/gear1"/>
    <dgm:cxn modelId="{653450F9-CFF4-4D04-BEBF-99E893990257}" type="presOf" srcId="{478B7D3C-9FB4-4BC6-90AC-49960560DECD}" destId="{1E3DEB44-F518-4BEA-A497-08681C19A898}" srcOrd="0" destOrd="0" presId="urn:microsoft.com/office/officeart/2005/8/layout/gear1"/>
    <dgm:cxn modelId="{A2B0DAF9-67BC-44E7-A4AA-C8B261DEEF75}" type="presOf" srcId="{B9C32B05-62EA-407A-B21C-2310C7945705}" destId="{A973FB8E-D4DD-4411-B5F5-90921A10FC87}" srcOrd="0" destOrd="0" presId="urn:microsoft.com/office/officeart/2005/8/layout/gear1"/>
    <dgm:cxn modelId="{3C17CEFA-5376-4788-9E4C-C97B7B9C1658}" type="presOf" srcId="{7D2BFD9E-7390-4FCC-BFE1-D8D487B48085}" destId="{C01220F7-F94A-449E-A69B-AFCB9910FBC6}" srcOrd="0" destOrd="0" presId="urn:microsoft.com/office/officeart/2005/8/layout/gear1"/>
    <dgm:cxn modelId="{BAC8FB3B-D1E2-4333-8959-8A438930BEA9}" type="presParOf" srcId="{A973FB8E-D4DD-4411-B5F5-90921A10FC87}" destId="{283EF29A-AE7F-489A-87FC-5AC4E28A151D}" srcOrd="0" destOrd="0" presId="urn:microsoft.com/office/officeart/2005/8/layout/gear1"/>
    <dgm:cxn modelId="{3C323A02-B052-462F-9975-DB68C0CEFF71}" type="presParOf" srcId="{A973FB8E-D4DD-4411-B5F5-90921A10FC87}" destId="{B58DBEA6-C991-4CE1-9C6D-D9D36B7A4645}" srcOrd="1" destOrd="0" presId="urn:microsoft.com/office/officeart/2005/8/layout/gear1"/>
    <dgm:cxn modelId="{460BD922-D1A2-4E7A-86BE-13F23ACF5DFC}" type="presParOf" srcId="{A973FB8E-D4DD-4411-B5F5-90921A10FC87}" destId="{D616F9AA-A10E-4D8F-B4A8-9CC50CCDAF52}" srcOrd="2" destOrd="0" presId="urn:microsoft.com/office/officeart/2005/8/layout/gear1"/>
    <dgm:cxn modelId="{2E04C82D-CB4A-415A-9967-FB32D8447E2F}" type="presParOf" srcId="{A973FB8E-D4DD-4411-B5F5-90921A10FC87}" destId="{5553F8FF-DC9E-497B-AF7B-08171F8DD591}" srcOrd="3" destOrd="0" presId="urn:microsoft.com/office/officeart/2005/8/layout/gear1"/>
    <dgm:cxn modelId="{A96DA886-AE1F-448B-9259-C7C29509572B}" type="presParOf" srcId="{A973FB8E-D4DD-4411-B5F5-90921A10FC87}" destId="{14F5C31C-84B2-4AF4-ABC0-CC37FD6D9154}" srcOrd="4" destOrd="0" presId="urn:microsoft.com/office/officeart/2005/8/layout/gear1"/>
    <dgm:cxn modelId="{C273720C-6E58-474F-B62D-63F0A209015F}" type="presParOf" srcId="{A973FB8E-D4DD-4411-B5F5-90921A10FC87}" destId="{DBF5E942-164B-4006-A886-3A624D2D3506}" srcOrd="5" destOrd="0" presId="urn:microsoft.com/office/officeart/2005/8/layout/gear1"/>
    <dgm:cxn modelId="{C855E999-A788-4D5E-B850-72B3AC3EA956}" type="presParOf" srcId="{A973FB8E-D4DD-4411-B5F5-90921A10FC87}" destId="{298BE1FA-2114-4C8F-9726-C28FA0F926AA}" srcOrd="6" destOrd="0" presId="urn:microsoft.com/office/officeart/2005/8/layout/gear1"/>
    <dgm:cxn modelId="{FDEB32CE-471A-4BBD-8E4E-8E5949B82F43}" type="presParOf" srcId="{A973FB8E-D4DD-4411-B5F5-90921A10FC87}" destId="{7D4E9BAC-14C9-476A-9E18-3000FCE55AF9}" srcOrd="7" destOrd="0" presId="urn:microsoft.com/office/officeart/2005/8/layout/gear1"/>
    <dgm:cxn modelId="{DB36512C-605D-4645-84C6-16B1F9023E34}" type="presParOf" srcId="{A973FB8E-D4DD-4411-B5F5-90921A10FC87}" destId="{2E59EE68-4FC6-4AF1-B89D-B0EDA38F3CE9}" srcOrd="8" destOrd="0" presId="urn:microsoft.com/office/officeart/2005/8/layout/gear1"/>
    <dgm:cxn modelId="{175EDEF9-652F-45E1-AC71-A2136B1BEEF9}" type="presParOf" srcId="{A973FB8E-D4DD-4411-B5F5-90921A10FC87}" destId="{621E676E-3E41-494F-A686-13DDAD244B70}" srcOrd="9" destOrd="0" presId="urn:microsoft.com/office/officeart/2005/8/layout/gear1"/>
    <dgm:cxn modelId="{80C1A39B-5AF0-477B-8A3F-7309B8DA2BFC}" type="presParOf" srcId="{A973FB8E-D4DD-4411-B5F5-90921A10FC87}" destId="{1E3DEB44-F518-4BEA-A497-08681C19A898}" srcOrd="10" destOrd="0" presId="urn:microsoft.com/office/officeart/2005/8/layout/gear1"/>
    <dgm:cxn modelId="{1ACF78BF-AC88-48F4-9505-6E1AF5E75F5D}" type="presParOf" srcId="{A973FB8E-D4DD-4411-B5F5-90921A10FC87}" destId="{9487057F-6585-4973-91EB-3BABBEDDEE4A}" srcOrd="11" destOrd="0" presId="urn:microsoft.com/office/officeart/2005/8/layout/gear1"/>
    <dgm:cxn modelId="{94641585-0528-46EE-AC3F-3F8E1C34466D}" type="presParOf" srcId="{A973FB8E-D4DD-4411-B5F5-90921A10FC87}" destId="{C01220F7-F94A-449E-A69B-AFCB9910FBC6}" srcOrd="12" destOrd="0" presId="urn:microsoft.com/office/officeart/2005/8/layout/gear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C32B05-62EA-407A-B21C-2310C7945705}" type="doc">
      <dgm:prSet loTypeId="urn:microsoft.com/office/officeart/2005/8/layout/rings+Icon" loCatId="relationship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EA7219F-BDB2-48EB-9EEB-3133522D132E}">
      <dgm:prSet phldrT="[Text]"/>
      <dgm:spPr/>
      <dgm:t>
        <a:bodyPr/>
        <a:lstStyle/>
        <a:p>
          <a:r>
            <a:rPr lang="ru-RU" b="0" i="0" dirty="0">
              <a:latin typeface="Bahnschrift SemiLight" panose="020B0502040204020203" pitchFamily="34" charset="0"/>
            </a:rPr>
            <a:t>Создавать модель рынка, определять его объём и прогнозировать его динамику</a:t>
          </a:r>
          <a:endParaRPr lang="en-US" b="0" i="0" dirty="0">
            <a:solidFill>
              <a:schemeClr val="tx2"/>
            </a:solidFill>
            <a:latin typeface="Bahnschrift SemiLight" panose="020B0502040204020203" pitchFamily="34" charset="0"/>
          </a:endParaRPr>
        </a:p>
      </dgm:t>
    </dgm:pt>
    <dgm:pt modelId="{3EE8403A-CB7C-4815-85BD-AEBCAEB71B37}" type="parTrans" cxnId="{58AD7EEF-D408-406B-87EE-4691D4C30668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C94B7947-85DC-4B21-BB99-DF8438356F98}" type="sibTrans" cxnId="{58AD7EEF-D408-406B-87EE-4691D4C30668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443C2B76-8EF9-4C56-AFB1-7A0AA12087AE}">
      <dgm:prSet phldrT="[Text]"/>
      <dgm:spPr/>
      <dgm:t>
        <a:bodyPr/>
        <a:lstStyle/>
        <a:p>
          <a:r>
            <a:rPr lang="ru-RU" b="0" i="0" dirty="0">
              <a:latin typeface="Bahnschrift SemiLight" panose="020B0502040204020203" pitchFamily="34" charset="0"/>
            </a:rPr>
            <a:t>Оценивать и прогнозировать эффективность бизнес-модели компании и конкурентов в будущем, прогнозировать продажи своей компании и компаний-конкурентов</a:t>
          </a:r>
          <a:endParaRPr lang="en-US" i="0" dirty="0">
            <a:solidFill>
              <a:schemeClr val="tx2"/>
            </a:solidFill>
            <a:latin typeface="Bahnschrift SemiLight" panose="020B0502040204020203" pitchFamily="34" charset="0"/>
          </a:endParaRPr>
        </a:p>
      </dgm:t>
    </dgm:pt>
    <dgm:pt modelId="{A3EF0A8A-09C7-49CA-8152-173A60E62E1C}" type="parTrans" cxnId="{C79DAC70-3565-4418-A55F-FC1534A579E2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EF5B6333-E667-483E-BA4E-4DA0F6B24E7E}" type="sibTrans" cxnId="{C79DAC70-3565-4418-A55F-FC1534A579E2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DC4A1D4A-C4B3-4812-861E-7C76AFEB7982}">
      <dgm:prSet phldrT="[Text]"/>
      <dgm:spPr/>
      <dgm:t>
        <a:bodyPr/>
        <a:lstStyle/>
        <a:p>
          <a:r>
            <a:rPr lang="ru-RU" b="0" i="0" dirty="0">
              <a:latin typeface="Bahnschrift SemiLight" panose="020B0502040204020203" pitchFamily="34" charset="0"/>
            </a:rPr>
            <a:t>Создавать эффективные системы стимулирования и мотивации персонала, понимать разницу между ними и уметь эффективно комбинировать их</a:t>
          </a:r>
          <a:endParaRPr lang="en-US" i="0" dirty="0">
            <a:solidFill>
              <a:schemeClr val="tx2"/>
            </a:solidFill>
            <a:latin typeface="Bahnschrift SemiLight" panose="020B0502040204020203" pitchFamily="34" charset="0"/>
          </a:endParaRPr>
        </a:p>
      </dgm:t>
    </dgm:pt>
    <dgm:pt modelId="{B1185B1B-5835-4FE6-AB39-15A8F89C2143}" type="parTrans" cxnId="{ADD0D05D-E24A-4BF8-9059-5C18E7F97F69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9BCCC147-0E31-456B-8C4C-F6AA8E81EA53}" type="sibTrans" cxnId="{ADD0D05D-E24A-4BF8-9059-5C18E7F97F69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103CBF64-CDB2-4339-81CD-24B7C063FC60}">
      <dgm:prSet phldrT="[Text]"/>
      <dgm:spPr/>
      <dgm:t>
        <a:bodyPr/>
        <a:lstStyle/>
        <a:p>
          <a:r>
            <a:rPr lang="ru-RU" b="0" i="0" dirty="0">
              <a:latin typeface="Bahnschrift SemiLight" panose="020B0502040204020203" pitchFamily="34" charset="0"/>
            </a:rPr>
            <a:t>Грамотно управлять интеллектуальным капиталом компании и преумножать его</a:t>
          </a:r>
          <a:endParaRPr lang="en-US" i="0" dirty="0">
            <a:solidFill>
              <a:schemeClr val="tx2"/>
            </a:solidFill>
            <a:latin typeface="Bahnschrift SemiLight" panose="020B0502040204020203" pitchFamily="34" charset="0"/>
          </a:endParaRPr>
        </a:p>
      </dgm:t>
    </dgm:pt>
    <dgm:pt modelId="{D803935B-F3B6-4A9F-8B8B-E92996310E4F}" type="parTrans" cxnId="{1A8690C7-CA65-450F-8361-884C7E855A1F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C7F90B7F-B9D5-4878-A14E-6E7C00BD8E9A}" type="sibTrans" cxnId="{1A8690C7-CA65-450F-8361-884C7E855A1F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06A90AAC-D256-49FD-B4B5-2B262A54A8AC}">
      <dgm:prSet phldrT="[Text]"/>
      <dgm:spPr/>
      <dgm:t>
        <a:bodyPr/>
        <a:lstStyle/>
        <a:p>
          <a:r>
            <a:rPr lang="ru-RU" b="0" i="0" dirty="0">
              <a:latin typeface="Bahnschrift SemiLight" panose="020B0502040204020203" pitchFamily="34" charset="0"/>
            </a:rPr>
            <a:t>Владеть методиками менеджмента изменений – уметь проводить компанию через турбулентные изменения с максимальной скоростью и минимальными затратами</a:t>
          </a:r>
          <a:endParaRPr lang="en-US" i="0" dirty="0">
            <a:solidFill>
              <a:schemeClr val="tx2"/>
            </a:solidFill>
            <a:latin typeface="Bahnschrift SemiLight" panose="020B0502040204020203" pitchFamily="34" charset="0"/>
          </a:endParaRPr>
        </a:p>
      </dgm:t>
    </dgm:pt>
    <dgm:pt modelId="{4D2C173D-971D-4883-8E24-0847854D4D00}" type="parTrans" cxnId="{3AC25985-0288-416E-A4ED-0C50E5FA2312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35E58202-8B2A-4084-9689-D7102B95095D}" type="sibTrans" cxnId="{3AC25985-0288-416E-A4ED-0C50E5FA2312}">
      <dgm:prSet/>
      <dgm:spPr/>
      <dgm:t>
        <a:bodyPr/>
        <a:lstStyle/>
        <a:p>
          <a:endParaRPr lang="en-US">
            <a:solidFill>
              <a:schemeClr val="tx2"/>
            </a:solidFill>
          </a:endParaRPr>
        </a:p>
      </dgm:t>
    </dgm:pt>
    <dgm:pt modelId="{A61A87FD-96CA-4146-93D6-054C5289E954}">
      <dgm:prSet phldrT="[Text]"/>
      <dgm:spPr/>
      <dgm:t>
        <a:bodyPr/>
        <a:lstStyle/>
        <a:p>
          <a:r>
            <a:rPr lang="ru-RU" b="0" i="0" dirty="0">
              <a:latin typeface="Bahnschrift SemiLight" panose="020B0502040204020203" pitchFamily="34" charset="0"/>
            </a:rPr>
            <a:t>Выстраивать экосистему бизнеса, которая органично вплетается в жизнь клиентов и выкачивает из них максимальное количество денег, предлагая им целую гамму продуктов и сервисов</a:t>
          </a:r>
          <a:endParaRPr lang="en-US" i="0" dirty="0">
            <a:solidFill>
              <a:schemeClr val="tx2"/>
            </a:solidFill>
            <a:latin typeface="Bahnschrift SemiLight" panose="020B0502040204020203" pitchFamily="34" charset="0"/>
          </a:endParaRPr>
        </a:p>
      </dgm:t>
    </dgm:pt>
    <dgm:pt modelId="{0FBA2108-3A88-4983-A805-3C5F8ACA1327}" type="parTrans" cxnId="{57591A5C-8D3B-457A-B320-F0DACBCB4FFC}">
      <dgm:prSet/>
      <dgm:spPr/>
      <dgm:t>
        <a:bodyPr/>
        <a:lstStyle/>
        <a:p>
          <a:endParaRPr lang="ru-RU"/>
        </a:p>
      </dgm:t>
    </dgm:pt>
    <dgm:pt modelId="{C0245427-CF99-4D69-A5DA-E32D9E667446}" type="sibTrans" cxnId="{57591A5C-8D3B-457A-B320-F0DACBCB4FFC}">
      <dgm:prSet/>
      <dgm:spPr/>
      <dgm:t>
        <a:bodyPr/>
        <a:lstStyle/>
        <a:p>
          <a:endParaRPr lang="ru-RU"/>
        </a:p>
      </dgm:t>
    </dgm:pt>
    <dgm:pt modelId="{24139991-48BE-439D-87F2-98520A2FB40F}">
      <dgm:prSet phldrT="[Text]"/>
      <dgm:spPr/>
      <dgm:t>
        <a:bodyPr/>
        <a:lstStyle/>
        <a:p>
          <a:pPr algn="ctr"/>
          <a:r>
            <a:rPr lang="ru-RU" b="0" i="0" dirty="0">
              <a:latin typeface="Bahnschrift SemiLight" panose="020B0502040204020203" pitchFamily="34" charset="0"/>
            </a:rPr>
            <a:t>Проектировать и отстраивать эффективные бизнес-процессы</a:t>
          </a:r>
          <a:endParaRPr lang="en-US" i="0" dirty="0">
            <a:solidFill>
              <a:schemeClr val="tx2"/>
            </a:solidFill>
            <a:latin typeface="Bahnschrift SemiLight" panose="020B0502040204020203" pitchFamily="34" charset="0"/>
          </a:endParaRPr>
        </a:p>
      </dgm:t>
    </dgm:pt>
    <dgm:pt modelId="{A0485E52-54A8-4700-B180-DDC8CDF4820E}" type="parTrans" cxnId="{07CF0C12-A351-4BE4-8D99-AF3BC538AB39}">
      <dgm:prSet/>
      <dgm:spPr/>
      <dgm:t>
        <a:bodyPr/>
        <a:lstStyle/>
        <a:p>
          <a:endParaRPr lang="ru-RU"/>
        </a:p>
      </dgm:t>
    </dgm:pt>
    <dgm:pt modelId="{9F752510-D88B-475C-9FCC-9A007404A545}" type="sibTrans" cxnId="{07CF0C12-A351-4BE4-8D99-AF3BC538AB39}">
      <dgm:prSet/>
      <dgm:spPr/>
      <dgm:t>
        <a:bodyPr/>
        <a:lstStyle/>
        <a:p>
          <a:endParaRPr lang="ru-RU"/>
        </a:p>
      </dgm:t>
    </dgm:pt>
    <dgm:pt modelId="{5C5748D3-8712-4951-A939-97FAB9A4D41E}" type="pres">
      <dgm:prSet presAssocID="{B9C32B05-62EA-407A-B21C-2310C7945705}" presName="Name0" presStyleCnt="0">
        <dgm:presLayoutVars>
          <dgm:chMax val="7"/>
          <dgm:dir/>
          <dgm:resizeHandles val="exact"/>
        </dgm:presLayoutVars>
      </dgm:prSet>
      <dgm:spPr/>
    </dgm:pt>
    <dgm:pt modelId="{55466EC6-31DD-4CAB-9FC8-154C1AAA4E91}" type="pres">
      <dgm:prSet presAssocID="{B9C32B05-62EA-407A-B21C-2310C7945705}" presName="ellipse1" presStyleLbl="vennNode1" presStyleIdx="0" presStyleCnt="7">
        <dgm:presLayoutVars>
          <dgm:bulletEnabled val="1"/>
        </dgm:presLayoutVars>
      </dgm:prSet>
      <dgm:spPr/>
    </dgm:pt>
    <dgm:pt modelId="{89AA0001-53DF-4E74-BA55-C8324EBB5F27}" type="pres">
      <dgm:prSet presAssocID="{B9C32B05-62EA-407A-B21C-2310C7945705}" presName="ellipse2" presStyleLbl="vennNode1" presStyleIdx="1" presStyleCnt="7">
        <dgm:presLayoutVars>
          <dgm:bulletEnabled val="1"/>
        </dgm:presLayoutVars>
      </dgm:prSet>
      <dgm:spPr/>
    </dgm:pt>
    <dgm:pt modelId="{7EE7E7DC-AA37-4BF4-8B05-59860A2202AA}" type="pres">
      <dgm:prSet presAssocID="{B9C32B05-62EA-407A-B21C-2310C7945705}" presName="ellipse3" presStyleLbl="vennNode1" presStyleIdx="2" presStyleCnt="7">
        <dgm:presLayoutVars>
          <dgm:bulletEnabled val="1"/>
        </dgm:presLayoutVars>
      </dgm:prSet>
      <dgm:spPr/>
    </dgm:pt>
    <dgm:pt modelId="{61B7D573-077C-4A72-A053-42A3061B5CCC}" type="pres">
      <dgm:prSet presAssocID="{B9C32B05-62EA-407A-B21C-2310C7945705}" presName="ellipse4" presStyleLbl="vennNode1" presStyleIdx="3" presStyleCnt="7">
        <dgm:presLayoutVars>
          <dgm:bulletEnabled val="1"/>
        </dgm:presLayoutVars>
      </dgm:prSet>
      <dgm:spPr/>
    </dgm:pt>
    <dgm:pt modelId="{D58DCFBC-93CE-4770-8C0B-177886CF1F2C}" type="pres">
      <dgm:prSet presAssocID="{B9C32B05-62EA-407A-B21C-2310C7945705}" presName="ellipse5" presStyleLbl="vennNode1" presStyleIdx="4" presStyleCnt="7">
        <dgm:presLayoutVars>
          <dgm:bulletEnabled val="1"/>
        </dgm:presLayoutVars>
      </dgm:prSet>
      <dgm:spPr/>
    </dgm:pt>
    <dgm:pt modelId="{5100D47A-0E26-487D-BB39-FA3D9B6FEEA9}" type="pres">
      <dgm:prSet presAssocID="{B9C32B05-62EA-407A-B21C-2310C7945705}" presName="ellipse6" presStyleLbl="vennNode1" presStyleIdx="5" presStyleCnt="7">
        <dgm:presLayoutVars>
          <dgm:bulletEnabled val="1"/>
        </dgm:presLayoutVars>
      </dgm:prSet>
      <dgm:spPr/>
    </dgm:pt>
    <dgm:pt modelId="{8B2726C2-D218-4259-926A-BD4FFCD75429}" type="pres">
      <dgm:prSet presAssocID="{B9C32B05-62EA-407A-B21C-2310C7945705}" presName="ellipse7" presStyleLbl="vennNode1" presStyleIdx="6" presStyleCnt="7">
        <dgm:presLayoutVars>
          <dgm:bulletEnabled val="1"/>
        </dgm:presLayoutVars>
      </dgm:prSet>
      <dgm:spPr/>
    </dgm:pt>
  </dgm:ptLst>
  <dgm:cxnLst>
    <dgm:cxn modelId="{07CF0C12-A351-4BE4-8D99-AF3BC538AB39}" srcId="{B9C32B05-62EA-407A-B21C-2310C7945705}" destId="{24139991-48BE-439D-87F2-98520A2FB40F}" srcOrd="6" destOrd="0" parTransId="{A0485E52-54A8-4700-B180-DDC8CDF4820E}" sibTransId="{9F752510-D88B-475C-9FCC-9A007404A545}"/>
    <dgm:cxn modelId="{57591A5C-8D3B-457A-B320-F0DACBCB4FFC}" srcId="{B9C32B05-62EA-407A-B21C-2310C7945705}" destId="{A61A87FD-96CA-4146-93D6-054C5289E954}" srcOrd="5" destOrd="0" parTransId="{0FBA2108-3A88-4983-A805-3C5F8ACA1327}" sibTransId="{C0245427-CF99-4D69-A5DA-E32D9E667446}"/>
    <dgm:cxn modelId="{ADD0D05D-E24A-4BF8-9059-5C18E7F97F69}" srcId="{B9C32B05-62EA-407A-B21C-2310C7945705}" destId="{DC4A1D4A-C4B3-4812-861E-7C76AFEB7982}" srcOrd="2" destOrd="0" parTransId="{B1185B1B-5835-4FE6-AB39-15A8F89C2143}" sibTransId="{9BCCC147-0E31-456B-8C4C-F6AA8E81EA53}"/>
    <dgm:cxn modelId="{A20E5462-F867-430D-94BD-A3E80AB986CB}" type="presOf" srcId="{A61A87FD-96CA-4146-93D6-054C5289E954}" destId="{5100D47A-0E26-487D-BB39-FA3D9B6FEEA9}" srcOrd="0" destOrd="0" presId="urn:microsoft.com/office/officeart/2005/8/layout/rings+Icon"/>
    <dgm:cxn modelId="{23326F47-BA3F-481B-B3DE-72D11CD3B23D}" type="presOf" srcId="{8EA7219F-BDB2-48EB-9EEB-3133522D132E}" destId="{55466EC6-31DD-4CAB-9FC8-154C1AAA4E91}" srcOrd="0" destOrd="0" presId="urn:microsoft.com/office/officeart/2005/8/layout/rings+Icon"/>
    <dgm:cxn modelId="{C79DAC70-3565-4418-A55F-FC1534A579E2}" srcId="{B9C32B05-62EA-407A-B21C-2310C7945705}" destId="{443C2B76-8EF9-4C56-AFB1-7A0AA12087AE}" srcOrd="1" destOrd="0" parTransId="{A3EF0A8A-09C7-49CA-8152-173A60E62E1C}" sibTransId="{EF5B6333-E667-483E-BA4E-4DA0F6B24E7E}"/>
    <dgm:cxn modelId="{7DE8C884-18FE-4649-88B1-094318992AD7}" type="presOf" srcId="{103CBF64-CDB2-4339-81CD-24B7C063FC60}" destId="{61B7D573-077C-4A72-A053-42A3061B5CCC}" srcOrd="0" destOrd="0" presId="urn:microsoft.com/office/officeart/2005/8/layout/rings+Icon"/>
    <dgm:cxn modelId="{3AC25985-0288-416E-A4ED-0C50E5FA2312}" srcId="{B9C32B05-62EA-407A-B21C-2310C7945705}" destId="{06A90AAC-D256-49FD-B4B5-2B262A54A8AC}" srcOrd="4" destOrd="0" parTransId="{4D2C173D-971D-4883-8E24-0847854D4D00}" sibTransId="{35E58202-8B2A-4084-9689-D7102B95095D}"/>
    <dgm:cxn modelId="{42A60991-5810-46EB-A79F-8CF38D71B7A3}" type="presOf" srcId="{DC4A1D4A-C4B3-4812-861E-7C76AFEB7982}" destId="{7EE7E7DC-AA37-4BF4-8B05-59860A2202AA}" srcOrd="0" destOrd="0" presId="urn:microsoft.com/office/officeart/2005/8/layout/rings+Icon"/>
    <dgm:cxn modelId="{234B9CAE-7462-41DD-921C-C18BBD7CCB09}" type="presOf" srcId="{24139991-48BE-439D-87F2-98520A2FB40F}" destId="{8B2726C2-D218-4259-926A-BD4FFCD75429}" srcOrd="0" destOrd="0" presId="urn:microsoft.com/office/officeart/2005/8/layout/rings+Icon"/>
    <dgm:cxn modelId="{4700ACC1-3DE2-4CE9-A9ED-83959A456E7F}" type="presOf" srcId="{06A90AAC-D256-49FD-B4B5-2B262A54A8AC}" destId="{D58DCFBC-93CE-4770-8C0B-177886CF1F2C}" srcOrd="0" destOrd="0" presId="urn:microsoft.com/office/officeart/2005/8/layout/rings+Icon"/>
    <dgm:cxn modelId="{61E00AC4-FA0C-4ECB-BC9A-1E888F108643}" type="presOf" srcId="{443C2B76-8EF9-4C56-AFB1-7A0AA12087AE}" destId="{89AA0001-53DF-4E74-BA55-C8324EBB5F27}" srcOrd="0" destOrd="0" presId="urn:microsoft.com/office/officeart/2005/8/layout/rings+Icon"/>
    <dgm:cxn modelId="{1A8690C7-CA65-450F-8361-884C7E855A1F}" srcId="{B9C32B05-62EA-407A-B21C-2310C7945705}" destId="{103CBF64-CDB2-4339-81CD-24B7C063FC60}" srcOrd="3" destOrd="0" parTransId="{D803935B-F3B6-4A9F-8B8B-E92996310E4F}" sibTransId="{C7F90B7F-B9D5-4878-A14E-6E7C00BD8E9A}"/>
    <dgm:cxn modelId="{823AA5D6-4A15-4A6F-BDEC-72727B403EE4}" type="presOf" srcId="{B9C32B05-62EA-407A-B21C-2310C7945705}" destId="{5C5748D3-8712-4951-A939-97FAB9A4D41E}" srcOrd="0" destOrd="0" presId="urn:microsoft.com/office/officeart/2005/8/layout/rings+Icon"/>
    <dgm:cxn modelId="{58AD7EEF-D408-406B-87EE-4691D4C30668}" srcId="{B9C32B05-62EA-407A-B21C-2310C7945705}" destId="{8EA7219F-BDB2-48EB-9EEB-3133522D132E}" srcOrd="0" destOrd="0" parTransId="{3EE8403A-CB7C-4815-85BD-AEBCAEB71B37}" sibTransId="{C94B7947-85DC-4B21-BB99-DF8438356F98}"/>
    <dgm:cxn modelId="{8BA0AA3C-3A2A-4D13-9DA8-CC072EC3ABBF}" type="presParOf" srcId="{5C5748D3-8712-4951-A939-97FAB9A4D41E}" destId="{55466EC6-31DD-4CAB-9FC8-154C1AAA4E91}" srcOrd="0" destOrd="0" presId="urn:microsoft.com/office/officeart/2005/8/layout/rings+Icon"/>
    <dgm:cxn modelId="{B2E62144-EBF6-4A07-BF83-1C00AA75CD79}" type="presParOf" srcId="{5C5748D3-8712-4951-A939-97FAB9A4D41E}" destId="{89AA0001-53DF-4E74-BA55-C8324EBB5F27}" srcOrd="1" destOrd="0" presId="urn:microsoft.com/office/officeart/2005/8/layout/rings+Icon"/>
    <dgm:cxn modelId="{5F571C07-F498-486B-84FA-50B90A914684}" type="presParOf" srcId="{5C5748D3-8712-4951-A939-97FAB9A4D41E}" destId="{7EE7E7DC-AA37-4BF4-8B05-59860A2202AA}" srcOrd="2" destOrd="0" presId="urn:microsoft.com/office/officeart/2005/8/layout/rings+Icon"/>
    <dgm:cxn modelId="{CAAC53E3-1764-473A-9A13-94C2CDD11F86}" type="presParOf" srcId="{5C5748D3-8712-4951-A939-97FAB9A4D41E}" destId="{61B7D573-077C-4A72-A053-42A3061B5CCC}" srcOrd="3" destOrd="0" presId="urn:microsoft.com/office/officeart/2005/8/layout/rings+Icon"/>
    <dgm:cxn modelId="{01E1204A-E175-4223-BE80-AE423DE0E442}" type="presParOf" srcId="{5C5748D3-8712-4951-A939-97FAB9A4D41E}" destId="{D58DCFBC-93CE-4770-8C0B-177886CF1F2C}" srcOrd="4" destOrd="0" presId="urn:microsoft.com/office/officeart/2005/8/layout/rings+Icon"/>
    <dgm:cxn modelId="{7688CEFB-6FC8-461C-9074-7B803C35523B}" type="presParOf" srcId="{5C5748D3-8712-4951-A939-97FAB9A4D41E}" destId="{5100D47A-0E26-487D-BB39-FA3D9B6FEEA9}" srcOrd="5" destOrd="0" presId="urn:microsoft.com/office/officeart/2005/8/layout/rings+Icon"/>
    <dgm:cxn modelId="{025EEA00-B238-45C6-88D9-D49311D74DD6}" type="presParOf" srcId="{5C5748D3-8712-4951-A939-97FAB9A4D41E}" destId="{8B2726C2-D218-4259-926A-BD4FFCD75429}" srcOrd="6" destOrd="0" presId="urn:microsoft.com/office/officeart/2005/8/layout/rings+Icon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3EF29A-AE7F-489A-87FC-5AC4E28A151D}">
      <dsp:nvSpPr>
        <dsp:cNvPr id="0" name=""/>
        <dsp:cNvSpPr/>
      </dsp:nvSpPr>
      <dsp:spPr>
        <a:xfrm>
          <a:off x="2747101" y="1194095"/>
          <a:ext cx="1459450" cy="1459450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700" kern="1200" dirty="0"/>
            <a:t>Личная эффективность</a:t>
          </a:r>
          <a:endParaRPr lang="en-US" sz="700" kern="1200" dirty="0"/>
        </a:p>
      </dsp:txBody>
      <dsp:txXfrm>
        <a:off x="3040515" y="1535964"/>
        <a:ext cx="872622" cy="750188"/>
      </dsp:txXfrm>
    </dsp:sp>
    <dsp:sp modelId="{5553F8FF-DC9E-497B-AF7B-08171F8DD591}">
      <dsp:nvSpPr>
        <dsp:cNvPr id="0" name=""/>
        <dsp:cNvSpPr/>
      </dsp:nvSpPr>
      <dsp:spPr>
        <a:xfrm>
          <a:off x="1897966" y="849134"/>
          <a:ext cx="1061418" cy="1061418"/>
        </a:xfrm>
        <a:prstGeom prst="gear6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700" kern="1200" dirty="0"/>
            <a:t>ГМК</a:t>
          </a:r>
          <a:endParaRPr lang="en-US" sz="700" kern="1200" dirty="0"/>
        </a:p>
      </dsp:txBody>
      <dsp:txXfrm>
        <a:off x="2165181" y="1117964"/>
        <a:ext cx="526988" cy="523758"/>
      </dsp:txXfrm>
    </dsp:sp>
    <dsp:sp modelId="{298BE1FA-2114-4C8F-9726-C28FA0F926AA}">
      <dsp:nvSpPr>
        <dsp:cNvPr id="0" name=""/>
        <dsp:cNvSpPr/>
      </dsp:nvSpPr>
      <dsp:spPr>
        <a:xfrm rot="20700000">
          <a:off x="2492469" y="116864"/>
          <a:ext cx="1039973" cy="1039973"/>
        </a:xfrm>
        <a:prstGeom prst="gear6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700" kern="1200" dirty="0"/>
            <a:t>Менеджмент</a:t>
          </a:r>
          <a:endParaRPr lang="en-US" sz="700" kern="1200" dirty="0"/>
        </a:p>
      </dsp:txBody>
      <dsp:txXfrm rot="-20700000">
        <a:off x="2720566" y="344960"/>
        <a:ext cx="583780" cy="583780"/>
      </dsp:txXfrm>
    </dsp:sp>
    <dsp:sp modelId="{1E3DEB44-F518-4BEA-A497-08681C19A898}">
      <dsp:nvSpPr>
        <dsp:cNvPr id="0" name=""/>
        <dsp:cNvSpPr/>
      </dsp:nvSpPr>
      <dsp:spPr>
        <a:xfrm>
          <a:off x="2618799" y="982860"/>
          <a:ext cx="1868096" cy="1868096"/>
        </a:xfrm>
        <a:prstGeom prst="circularArrow">
          <a:avLst>
            <a:gd name="adj1" fmla="val 4687"/>
            <a:gd name="adj2" fmla="val 299029"/>
            <a:gd name="adj3" fmla="val 2462750"/>
            <a:gd name="adj4" fmla="val 15981556"/>
            <a:gd name="adj5" fmla="val 546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487057F-6585-4973-91EB-3BABBEDDEE4A}">
      <dsp:nvSpPr>
        <dsp:cNvPr id="0" name=""/>
        <dsp:cNvSpPr/>
      </dsp:nvSpPr>
      <dsp:spPr>
        <a:xfrm>
          <a:off x="1709991" y="620895"/>
          <a:ext cx="1357288" cy="1357288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01220F7-F94A-449E-A69B-AFCB9910FBC6}">
      <dsp:nvSpPr>
        <dsp:cNvPr id="0" name=""/>
        <dsp:cNvSpPr/>
      </dsp:nvSpPr>
      <dsp:spPr>
        <a:xfrm>
          <a:off x="2251913" y="-104316"/>
          <a:ext cx="1463430" cy="146343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466EC6-31DD-4CAB-9FC8-154C1AAA4E91}">
      <dsp:nvSpPr>
        <dsp:cNvPr id="0" name=""/>
        <dsp:cNvSpPr/>
      </dsp:nvSpPr>
      <dsp:spPr>
        <a:xfrm>
          <a:off x="0" y="525132"/>
          <a:ext cx="2214584" cy="2214621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0" i="0" kern="1200" dirty="0">
              <a:latin typeface="Bahnschrift SemiLight" panose="020B0502040204020203" pitchFamily="34" charset="0"/>
            </a:rPr>
            <a:t>Создавать модель рынка, определять его объём и прогнозировать его динамику</a:t>
          </a:r>
          <a:endParaRPr lang="en-US" sz="1000" b="0" i="0" kern="1200" dirty="0">
            <a:solidFill>
              <a:schemeClr val="tx2"/>
            </a:solidFill>
            <a:latin typeface="Bahnschrift SemiLight" panose="020B0502040204020203" pitchFamily="34" charset="0"/>
          </a:endParaRPr>
        </a:p>
      </dsp:txBody>
      <dsp:txXfrm>
        <a:off x="324318" y="849456"/>
        <a:ext cx="1565948" cy="1565973"/>
      </dsp:txXfrm>
    </dsp:sp>
    <dsp:sp modelId="{89AA0001-53DF-4E74-BA55-C8324EBB5F27}">
      <dsp:nvSpPr>
        <dsp:cNvPr id="0" name=""/>
        <dsp:cNvSpPr/>
      </dsp:nvSpPr>
      <dsp:spPr>
        <a:xfrm>
          <a:off x="1133903" y="2154672"/>
          <a:ext cx="2214584" cy="2214621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0" i="0" kern="1200" dirty="0">
              <a:latin typeface="Bahnschrift SemiLight" panose="020B0502040204020203" pitchFamily="34" charset="0"/>
            </a:rPr>
            <a:t>Оценивать и прогнозировать эффективность бизнес-модели компании и конкурентов в будущем, прогнозировать продажи своей компании и компаний-конкурентов</a:t>
          </a:r>
          <a:endParaRPr lang="en-US" sz="1000" i="0" kern="1200" dirty="0">
            <a:solidFill>
              <a:schemeClr val="tx2"/>
            </a:solidFill>
            <a:latin typeface="Bahnschrift SemiLight" panose="020B0502040204020203" pitchFamily="34" charset="0"/>
          </a:endParaRPr>
        </a:p>
      </dsp:txBody>
      <dsp:txXfrm>
        <a:off x="1458221" y="2478996"/>
        <a:ext cx="1565948" cy="1565973"/>
      </dsp:txXfrm>
    </dsp:sp>
    <dsp:sp modelId="{7EE7E7DC-AA37-4BF4-8B05-59860A2202AA}">
      <dsp:nvSpPr>
        <dsp:cNvPr id="0" name=""/>
        <dsp:cNvSpPr/>
      </dsp:nvSpPr>
      <dsp:spPr>
        <a:xfrm>
          <a:off x="2268708" y="525132"/>
          <a:ext cx="2214584" cy="2214621"/>
        </a:xfrm>
        <a:prstGeom prst="ellipse">
          <a:avLst/>
        </a:prstGeom>
        <a:gradFill rotWithShape="0">
          <a:gsLst>
            <a:gs pos="0">
              <a:schemeClr val="accent4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0" i="0" kern="1200" dirty="0">
              <a:latin typeface="Bahnschrift SemiLight" panose="020B0502040204020203" pitchFamily="34" charset="0"/>
            </a:rPr>
            <a:t>Создавать эффективные системы стимулирования и мотивации персонала, понимать разницу между ними и уметь эффективно комбинировать их</a:t>
          </a:r>
          <a:endParaRPr lang="en-US" sz="1000" i="0" kern="1200" dirty="0">
            <a:solidFill>
              <a:schemeClr val="tx2"/>
            </a:solidFill>
            <a:latin typeface="Bahnschrift SemiLight" panose="020B0502040204020203" pitchFamily="34" charset="0"/>
          </a:endParaRPr>
        </a:p>
      </dsp:txBody>
      <dsp:txXfrm>
        <a:off x="2593026" y="849456"/>
        <a:ext cx="1565948" cy="1565973"/>
      </dsp:txXfrm>
    </dsp:sp>
    <dsp:sp modelId="{61B7D573-077C-4A72-A053-42A3061B5CCC}">
      <dsp:nvSpPr>
        <dsp:cNvPr id="0" name=""/>
        <dsp:cNvSpPr/>
      </dsp:nvSpPr>
      <dsp:spPr>
        <a:xfrm>
          <a:off x="3402611" y="2154672"/>
          <a:ext cx="2214584" cy="221462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0" i="0" kern="1200" dirty="0">
              <a:latin typeface="Bahnschrift SemiLight" panose="020B0502040204020203" pitchFamily="34" charset="0"/>
            </a:rPr>
            <a:t>Грамотно управлять интеллектуальным капиталом компании и преумножать его</a:t>
          </a:r>
          <a:endParaRPr lang="en-US" sz="1000" i="0" kern="1200" dirty="0">
            <a:solidFill>
              <a:schemeClr val="tx2"/>
            </a:solidFill>
            <a:latin typeface="Bahnschrift SemiLight" panose="020B0502040204020203" pitchFamily="34" charset="0"/>
          </a:endParaRPr>
        </a:p>
      </dsp:txBody>
      <dsp:txXfrm>
        <a:off x="3726929" y="2478996"/>
        <a:ext cx="1565948" cy="1565973"/>
      </dsp:txXfrm>
    </dsp:sp>
    <dsp:sp modelId="{D58DCFBC-93CE-4770-8C0B-177886CF1F2C}">
      <dsp:nvSpPr>
        <dsp:cNvPr id="0" name=""/>
        <dsp:cNvSpPr/>
      </dsp:nvSpPr>
      <dsp:spPr>
        <a:xfrm>
          <a:off x="4537417" y="525132"/>
          <a:ext cx="2214584" cy="2214621"/>
        </a:xfrm>
        <a:prstGeom prst="ellipse">
          <a:avLst/>
        </a:prstGeom>
        <a:gradFill rotWithShape="0">
          <a:gsLst>
            <a:gs pos="0">
              <a:schemeClr val="accent6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0" i="0" kern="1200" dirty="0">
              <a:latin typeface="Bahnschrift SemiLight" panose="020B0502040204020203" pitchFamily="34" charset="0"/>
            </a:rPr>
            <a:t>Владеть методиками менеджмента изменений – уметь проводить компанию через турбулентные изменения с максимальной скоростью и минимальными затратами</a:t>
          </a:r>
          <a:endParaRPr lang="en-US" sz="1000" i="0" kern="1200" dirty="0">
            <a:solidFill>
              <a:schemeClr val="tx2"/>
            </a:solidFill>
            <a:latin typeface="Bahnschrift SemiLight" panose="020B0502040204020203" pitchFamily="34" charset="0"/>
          </a:endParaRPr>
        </a:p>
      </dsp:txBody>
      <dsp:txXfrm>
        <a:off x="4861735" y="849456"/>
        <a:ext cx="1565948" cy="1565973"/>
      </dsp:txXfrm>
    </dsp:sp>
    <dsp:sp modelId="{5100D47A-0E26-487D-BB39-FA3D9B6FEEA9}">
      <dsp:nvSpPr>
        <dsp:cNvPr id="0" name=""/>
        <dsp:cNvSpPr/>
      </dsp:nvSpPr>
      <dsp:spPr>
        <a:xfrm>
          <a:off x="5671320" y="2154672"/>
          <a:ext cx="2214584" cy="2214621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0" i="0" kern="1200" dirty="0">
              <a:latin typeface="Bahnschrift SemiLight" panose="020B0502040204020203" pitchFamily="34" charset="0"/>
            </a:rPr>
            <a:t>Выстраивать экосистему бизнеса, которая органично вплетается в жизнь клиентов и выкачивает из них максимальное количество денег, предлагая им целую гамму продуктов и сервисов</a:t>
          </a:r>
          <a:endParaRPr lang="en-US" sz="1000" i="0" kern="1200" dirty="0">
            <a:solidFill>
              <a:schemeClr val="tx2"/>
            </a:solidFill>
            <a:latin typeface="Bahnschrift SemiLight" panose="020B0502040204020203" pitchFamily="34" charset="0"/>
          </a:endParaRPr>
        </a:p>
      </dsp:txBody>
      <dsp:txXfrm>
        <a:off x="5995638" y="2478996"/>
        <a:ext cx="1565948" cy="1565973"/>
      </dsp:txXfrm>
    </dsp:sp>
    <dsp:sp modelId="{8B2726C2-D218-4259-926A-BD4FFCD75429}">
      <dsp:nvSpPr>
        <dsp:cNvPr id="0" name=""/>
        <dsp:cNvSpPr/>
      </dsp:nvSpPr>
      <dsp:spPr>
        <a:xfrm>
          <a:off x="6806125" y="525132"/>
          <a:ext cx="2214584" cy="2214621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0" i="0" kern="1200" dirty="0">
              <a:latin typeface="Bahnschrift SemiLight" panose="020B0502040204020203" pitchFamily="34" charset="0"/>
            </a:rPr>
            <a:t>Проектировать и отстраивать эффективные бизнес-процессы</a:t>
          </a:r>
          <a:endParaRPr lang="en-US" sz="1000" i="0" kern="1200" dirty="0">
            <a:solidFill>
              <a:schemeClr val="tx2"/>
            </a:solidFill>
            <a:latin typeface="Bahnschrift SemiLight" panose="020B0502040204020203" pitchFamily="34" charset="0"/>
          </a:endParaRPr>
        </a:p>
      </dsp:txBody>
      <dsp:txXfrm>
        <a:off x="7130443" y="849456"/>
        <a:ext cx="1565948" cy="15659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7A272-323E-4D1C-8ED2-1A11DDC79400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F5D375-3434-4B3F-B1DB-AD3F7CD3A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832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rPr>
              <a:t>been the industry's standard dummy text ever since the 1500s,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3FC40D-6FB9-1648-B027-EAD4E7DC4F2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571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rPr>
              <a:t>been the industry's standard dummy text ever since the 1500s,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3FC40D-6FB9-1648-B027-EAD4E7DC4F2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224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699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993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09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957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1979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400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551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647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625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332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188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5781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-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s-titre 2"/>
          <p:cNvSpPr>
            <a:spLocks noGrp="1"/>
          </p:cNvSpPr>
          <p:nvPr>
            <p:ph type="subTitle" idx="1"/>
          </p:nvPr>
        </p:nvSpPr>
        <p:spPr>
          <a:xfrm>
            <a:off x="623886" y="757931"/>
            <a:ext cx="9600573" cy="670913"/>
          </a:xfrm>
        </p:spPr>
        <p:txBody>
          <a:bodyPr wrap="square" anchor="ctr">
            <a:spAutoFit/>
          </a:bodyPr>
          <a:lstStyle>
            <a:lvl1pPr marL="0" indent="0" algn="l">
              <a:buNone/>
              <a:defRPr sz="2400" cap="none" baseline="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Espace réservé du titre 1"/>
          <p:cNvSpPr>
            <a:spLocks noGrp="1"/>
          </p:cNvSpPr>
          <p:nvPr>
            <p:ph type="title"/>
          </p:nvPr>
        </p:nvSpPr>
        <p:spPr>
          <a:xfrm>
            <a:off x="623886" y="304508"/>
            <a:ext cx="9600573" cy="5852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3200" cap="all" baseline="0">
                <a:solidFill>
                  <a:srgbClr val="2F3A4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1" name="Picture 2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0731349" y="5774480"/>
            <a:ext cx="1460651" cy="1083520"/>
          </a:xfrm>
          <a:prstGeom prst="rect">
            <a:avLst/>
          </a:prstGeom>
        </p:spPr>
      </p:pic>
      <p:sp>
        <p:nvSpPr>
          <p:cNvPr id="5" name="object 24"/>
          <p:cNvSpPr/>
          <p:nvPr userDrawn="1"/>
        </p:nvSpPr>
        <p:spPr>
          <a:xfrm>
            <a:off x="0" y="784687"/>
            <a:ext cx="11099165" cy="76200"/>
          </a:xfrm>
          <a:custGeom>
            <a:avLst/>
            <a:gdLst/>
            <a:ahLst/>
            <a:cxnLst/>
            <a:rect l="l" t="t" r="r" b="b"/>
            <a:pathLst>
              <a:path w="11099165" h="76200">
                <a:moveTo>
                  <a:pt x="11099038" y="0"/>
                </a:moveTo>
                <a:lnTo>
                  <a:pt x="0" y="0"/>
                </a:lnTo>
                <a:lnTo>
                  <a:pt x="0" y="76200"/>
                </a:lnTo>
                <a:lnTo>
                  <a:pt x="11099038" y="76200"/>
                </a:lnTo>
                <a:lnTo>
                  <a:pt x="11099038" y="0"/>
                </a:lnTo>
                <a:close/>
              </a:path>
            </a:pathLst>
          </a:custGeom>
          <a:solidFill>
            <a:srgbClr val="1F4E79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8681488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7287">
          <p15:clr>
            <a:srgbClr val="FBAE40"/>
          </p15:clr>
        </p15:guide>
        <p15:guide id="3" pos="393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Рисунок 18">
            <a:extLst>
              <a:ext uri="{FF2B5EF4-FFF2-40B4-BE49-F238E27FC236}">
                <a16:creationId xmlns:a16="http://schemas.microsoft.com/office/drawing/2014/main" id="{7C8CC5DB-DDFB-0C47-9D59-0EB545FAF261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6615416" y="0"/>
            <a:ext cx="2705294" cy="4045156"/>
          </a:xfrm>
          <a:custGeom>
            <a:avLst/>
            <a:gdLst>
              <a:gd name="connsiteX0" fmla="*/ 0 w 2705294"/>
              <a:gd name="connsiteY0" fmla="*/ 0 h 4045156"/>
              <a:gd name="connsiteX1" fmla="*/ 2705294 w 2705294"/>
              <a:gd name="connsiteY1" fmla="*/ 0 h 4045156"/>
              <a:gd name="connsiteX2" fmla="*/ 2705294 w 2705294"/>
              <a:gd name="connsiteY2" fmla="*/ 4045156 h 4045156"/>
              <a:gd name="connsiteX3" fmla="*/ 0 w 2705294"/>
              <a:gd name="connsiteY3" fmla="*/ 4045156 h 404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5294" h="4045156">
                <a:moveTo>
                  <a:pt x="0" y="0"/>
                </a:moveTo>
                <a:lnTo>
                  <a:pt x="2705294" y="0"/>
                </a:lnTo>
                <a:lnTo>
                  <a:pt x="2705294" y="4045156"/>
                </a:lnTo>
                <a:lnTo>
                  <a:pt x="0" y="4045156"/>
                </a:lnTo>
                <a:close/>
              </a:path>
            </a:pathLst>
          </a:custGeom>
          <a:pattFill prst="lgCheck">
            <a:fgClr>
              <a:schemeClr val="tx2">
                <a:lumMod val="25000"/>
                <a:lumOff val="75000"/>
              </a:schemeClr>
            </a:fgClr>
            <a:bgClr>
              <a:schemeClr val="tx2">
                <a:lumMod val="10000"/>
                <a:lumOff val="9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>
              <a:defRPr lang="ru-RU" sz="800" dirty="0"/>
            </a:lvl1pPr>
          </a:lstStyle>
          <a:p>
            <a:pPr lvl="0" algn="ctr"/>
            <a:r>
              <a:rPr lang="en-US" dirty="0"/>
              <a:t>`</a:t>
            </a:r>
            <a:endParaRPr lang="ru-RU" dirty="0"/>
          </a:p>
        </p:txBody>
      </p:sp>
      <p:sp>
        <p:nvSpPr>
          <p:cNvPr id="21" name="Рисунок 20">
            <a:extLst>
              <a:ext uri="{FF2B5EF4-FFF2-40B4-BE49-F238E27FC236}">
                <a16:creationId xmlns:a16="http://schemas.microsoft.com/office/drawing/2014/main" id="{1ED2B5CC-B7DE-5047-A039-B42D250ED7C9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486706" y="0"/>
            <a:ext cx="2705294" cy="4045156"/>
          </a:xfrm>
          <a:custGeom>
            <a:avLst/>
            <a:gdLst>
              <a:gd name="connsiteX0" fmla="*/ 0 w 2705294"/>
              <a:gd name="connsiteY0" fmla="*/ 0 h 4045156"/>
              <a:gd name="connsiteX1" fmla="*/ 2705294 w 2705294"/>
              <a:gd name="connsiteY1" fmla="*/ 0 h 4045156"/>
              <a:gd name="connsiteX2" fmla="*/ 2705294 w 2705294"/>
              <a:gd name="connsiteY2" fmla="*/ 4045156 h 4045156"/>
              <a:gd name="connsiteX3" fmla="*/ 0 w 2705294"/>
              <a:gd name="connsiteY3" fmla="*/ 4045156 h 404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5294" h="4045156">
                <a:moveTo>
                  <a:pt x="0" y="0"/>
                </a:moveTo>
                <a:lnTo>
                  <a:pt x="2705294" y="0"/>
                </a:lnTo>
                <a:lnTo>
                  <a:pt x="2705294" y="4045156"/>
                </a:lnTo>
                <a:lnTo>
                  <a:pt x="0" y="4045156"/>
                </a:lnTo>
                <a:close/>
              </a:path>
            </a:pathLst>
          </a:custGeom>
          <a:pattFill prst="lgCheck">
            <a:fgClr>
              <a:schemeClr val="tx2">
                <a:lumMod val="25000"/>
                <a:lumOff val="75000"/>
              </a:schemeClr>
            </a:fgClr>
            <a:bgClr>
              <a:schemeClr val="tx2">
                <a:lumMod val="10000"/>
                <a:lumOff val="9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>
              <a:defRPr lang="ru-RU" sz="800" dirty="0"/>
            </a:lvl1pPr>
          </a:lstStyle>
          <a:p>
            <a:pPr lvl="0" algn="ctr"/>
            <a:r>
              <a:rPr lang="en-US" dirty="0"/>
              <a:t>`</a:t>
            </a:r>
            <a:endParaRPr lang="ru-RU" dirty="0"/>
          </a:p>
        </p:txBody>
      </p:sp>
      <p:sp>
        <p:nvSpPr>
          <p:cNvPr id="22" name="Заголовок 1">
            <a:extLst>
              <a:ext uri="{FF2B5EF4-FFF2-40B4-BE49-F238E27FC236}">
                <a16:creationId xmlns:a16="http://schemas.microsoft.com/office/drawing/2014/main" id="{443015B8-D43F-E449-8609-BE1440E101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5704" y="695499"/>
            <a:ext cx="4783515" cy="1503416"/>
          </a:xfrm>
          <a:prstGeom prst="rect">
            <a:avLst/>
          </a:prstGeom>
          <a:effectLst>
            <a:outerShdw blurRad="368300" dist="177800" dir="5400000" algn="t" rotWithShape="0">
              <a:prstClr val="black">
                <a:alpha val="3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>
              <a:defRPr lang="ru-RU" sz="5400" b="1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lvl="0"/>
            <a:r>
              <a:rPr lang="en-US" dirty="0"/>
              <a:t>NAME OF YOUR SLIDE</a:t>
            </a:r>
            <a:endParaRPr lang="ru-RU" dirty="0"/>
          </a:p>
        </p:txBody>
      </p:sp>
      <p:sp>
        <p:nvSpPr>
          <p:cNvPr id="23" name="Текст 3">
            <a:extLst>
              <a:ext uri="{FF2B5EF4-FFF2-40B4-BE49-F238E27FC236}">
                <a16:creationId xmlns:a16="http://schemas.microsoft.com/office/drawing/2014/main" id="{D2DF94CF-5E62-9E4E-8710-DD7A8A59D64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05704" y="2981499"/>
            <a:ext cx="4662909" cy="3049187"/>
          </a:xfrm>
          <a:prstGeom prst="rect">
            <a:avLst/>
          </a:prstGeom>
        </p:spPr>
        <p:txBody>
          <a:bodyPr/>
          <a:lstStyle>
            <a:lvl1pPr algn="l">
              <a:lnSpc>
                <a:spcPct val="120000"/>
              </a:lnSpc>
              <a:spcBef>
                <a:spcPts val="636"/>
              </a:spcBef>
              <a:defRPr lang="en-US" sz="1400" b="0" i="0" baseline="0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487339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AF99D-5F16-42CB-B3ED-ACBFC403250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0D50E-157B-40DA-AFD4-EE6D2FF0640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5">
            <a:extLst>
              <a:ext uri="{FF2B5EF4-FFF2-40B4-BE49-F238E27FC236}">
                <a16:creationId xmlns:a16="http://schemas.microsoft.com/office/drawing/2014/main" id="{05570099-6590-4FE7-B841-3E260A8F40C1}"/>
              </a:ext>
            </a:extLst>
          </p:cNvPr>
          <p:cNvSpPr/>
          <p:nvPr userDrawn="1"/>
        </p:nvSpPr>
        <p:spPr>
          <a:xfrm>
            <a:off x="0" y="12635"/>
            <a:ext cx="9728126" cy="677536"/>
          </a:xfrm>
          <a:custGeom>
            <a:avLst/>
            <a:gdLst>
              <a:gd name="connsiteX0" fmla="*/ 0 w 9575023"/>
              <a:gd name="connsiteY0" fmla="*/ 0 h 933450"/>
              <a:gd name="connsiteX1" fmla="*/ 9575023 w 9575023"/>
              <a:gd name="connsiteY1" fmla="*/ 0 h 933450"/>
              <a:gd name="connsiteX2" fmla="*/ 9575023 w 9575023"/>
              <a:gd name="connsiteY2" fmla="*/ 933450 h 933450"/>
              <a:gd name="connsiteX3" fmla="*/ 0 w 9575023"/>
              <a:gd name="connsiteY3" fmla="*/ 933450 h 933450"/>
              <a:gd name="connsiteX4" fmla="*/ 0 w 9575023"/>
              <a:gd name="connsiteY4" fmla="*/ 0 h 933450"/>
              <a:gd name="connsiteX0" fmla="*/ 0 w 9575023"/>
              <a:gd name="connsiteY0" fmla="*/ 0 h 933450"/>
              <a:gd name="connsiteX1" fmla="*/ 9575023 w 9575023"/>
              <a:gd name="connsiteY1" fmla="*/ 0 h 933450"/>
              <a:gd name="connsiteX2" fmla="*/ 9089248 w 9575023"/>
              <a:gd name="connsiteY2" fmla="*/ 933450 h 933450"/>
              <a:gd name="connsiteX3" fmla="*/ 0 w 9575023"/>
              <a:gd name="connsiteY3" fmla="*/ 933450 h 933450"/>
              <a:gd name="connsiteX4" fmla="*/ 0 w 9575023"/>
              <a:gd name="connsiteY4" fmla="*/ 0 h 933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023" h="933450">
                <a:moveTo>
                  <a:pt x="0" y="0"/>
                </a:moveTo>
                <a:lnTo>
                  <a:pt x="9575023" y="0"/>
                </a:lnTo>
                <a:lnTo>
                  <a:pt x="9089248" y="933450"/>
                </a:lnTo>
                <a:lnTo>
                  <a:pt x="0" y="9334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23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417815B-39C6-4901-A615-0564AFBBA2E2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294" y="97237"/>
            <a:ext cx="2386420" cy="535775"/>
          </a:xfrm>
          <a:prstGeom prst="rect">
            <a:avLst/>
          </a:prstGeom>
        </p:spPr>
      </p:pic>
      <p:sp>
        <p:nvSpPr>
          <p:cNvPr id="9" name="object 24"/>
          <p:cNvSpPr/>
          <p:nvPr userDrawn="1"/>
        </p:nvSpPr>
        <p:spPr>
          <a:xfrm>
            <a:off x="0" y="784687"/>
            <a:ext cx="11099165" cy="76200"/>
          </a:xfrm>
          <a:custGeom>
            <a:avLst/>
            <a:gdLst/>
            <a:ahLst/>
            <a:cxnLst/>
            <a:rect l="l" t="t" r="r" b="b"/>
            <a:pathLst>
              <a:path w="11099165" h="76200">
                <a:moveTo>
                  <a:pt x="11099038" y="0"/>
                </a:moveTo>
                <a:lnTo>
                  <a:pt x="0" y="0"/>
                </a:lnTo>
                <a:lnTo>
                  <a:pt x="0" y="76200"/>
                </a:lnTo>
                <a:lnTo>
                  <a:pt x="11099038" y="76200"/>
                </a:lnTo>
                <a:lnTo>
                  <a:pt x="11099038" y="0"/>
                </a:lnTo>
                <a:close/>
              </a:path>
            </a:pathLst>
          </a:custGeom>
          <a:solidFill>
            <a:srgbClr val="1F4E79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95647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22.png"/><Relationship Id="rId18" Type="http://schemas.openxmlformats.org/officeDocument/2006/relationships/image" Target="../media/image2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svg"/><Relationship Id="rId20" Type="http://schemas.openxmlformats.org/officeDocument/2006/relationships/image" Target="../media/image29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svg"/><Relationship Id="rId19" Type="http://schemas.openxmlformats.org/officeDocument/2006/relationships/image" Target="../media/image28.png"/><Relationship Id="rId4" Type="http://schemas.openxmlformats.org/officeDocument/2006/relationships/image" Target="../media/image13.svg"/><Relationship Id="rId9" Type="http://schemas.openxmlformats.org/officeDocument/2006/relationships/image" Target="../media/image18.png"/><Relationship Id="rId14" Type="http://schemas.openxmlformats.org/officeDocument/2006/relationships/image" Target="../media/image23.sv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1.svg"/><Relationship Id="rId7" Type="http://schemas.openxmlformats.org/officeDocument/2006/relationships/diagramColors" Target="../diagrams/colors2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Кафедра Менеджмент и математическая экономика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Образовательные программы 2022-2023 учебного года</a:t>
            </a:r>
          </a:p>
        </p:txBody>
      </p:sp>
    </p:spTree>
    <p:extLst>
      <p:ext uri="{BB962C8B-B14F-4D97-AF65-F5344CB8AC3E}">
        <p14:creationId xmlns:p14="http://schemas.microsoft.com/office/powerpoint/2010/main" val="1034472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71389" y="75707"/>
            <a:ext cx="96188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6В04102 - Математическая экономика и анализ данных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9736DA9F-F5FF-46AB-9D89-26F87187FA57}"/>
              </a:ext>
            </a:extLst>
          </p:cNvPr>
          <p:cNvSpPr/>
          <p:nvPr/>
        </p:nvSpPr>
        <p:spPr>
          <a:xfrm>
            <a:off x="100667" y="1627464"/>
            <a:ext cx="4731391" cy="3271707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Углубленная подготовка по математическим дисциплинам, программированию, статистике и экономике, анализу данных. </a:t>
            </a:r>
          </a:p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Программа включает в себя подготовку по трем блокам дисциплин: </a:t>
            </a:r>
          </a:p>
          <a:p>
            <a:pPr marL="457223" indent="-457223" algn="just">
              <a:lnSpc>
                <a:spcPct val="130000"/>
              </a:lnSpc>
              <a:buAutoNum type="arabicParenR"/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анализ данных </a:t>
            </a:r>
          </a:p>
          <a:p>
            <a:pPr marL="457223" indent="-457223" algn="just">
              <a:lnSpc>
                <a:spcPct val="130000"/>
              </a:lnSpc>
              <a:buAutoNum type="arabicParenR"/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экономика и финансы </a:t>
            </a:r>
          </a:p>
          <a:p>
            <a:pPr marL="457223" indent="-457223" algn="just">
              <a:lnSpc>
                <a:spcPct val="130000"/>
              </a:lnSpc>
              <a:buAutoNum type="arabicParenR"/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 математика и статистика. </a:t>
            </a:r>
          </a:p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Выпускник программы умеет правильно поставить прикладную задачу, может отделить главное от второстепенного, построить математическую модель, произвести расчеты, провести анализ полученных результатов,</a:t>
            </a:r>
            <a:endParaRPr lang="ru-RU" sz="1200" dirty="0">
              <a:latin typeface="Bahnschrift SemiLight" panose="020B0502040204020203" pitchFamily="34" charset="0"/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FB65C24B-BB5F-4121-ABD8-C0547F03E0C9}"/>
              </a:ext>
            </a:extLst>
          </p:cNvPr>
          <p:cNvSpPr/>
          <p:nvPr/>
        </p:nvSpPr>
        <p:spPr>
          <a:xfrm>
            <a:off x="100667" y="1174459"/>
            <a:ext cx="4731391" cy="38589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Bahnschrift SemiLight" panose="020B0502040204020203" pitchFamily="34" charset="0"/>
              </a:rPr>
              <a:t>Цель программы</a:t>
            </a:r>
          </a:p>
        </p:txBody>
      </p: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id="{BE4DDD63-9C46-465C-BB64-86C03D33F4CE}"/>
              </a:ext>
            </a:extLst>
          </p:cNvPr>
          <p:cNvSpPr/>
          <p:nvPr/>
        </p:nvSpPr>
        <p:spPr>
          <a:xfrm>
            <a:off x="5014519" y="1627464"/>
            <a:ext cx="2162962" cy="327170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Алгебра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Статистика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Исчисление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Эконометрика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Микроэкономика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Макроэкономика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Финансовый анализ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Алгоритмы и структуры данных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Финансовая эконометрика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Теория игр</a:t>
            </a:r>
          </a:p>
        </p:txBody>
      </p:sp>
      <p:sp>
        <p:nvSpPr>
          <p:cNvPr id="43" name="Прямоугольник: скругленные углы 42">
            <a:extLst>
              <a:ext uri="{FF2B5EF4-FFF2-40B4-BE49-F238E27FC236}">
                <a16:creationId xmlns:a16="http://schemas.microsoft.com/office/drawing/2014/main" id="{525A15F6-62CD-4FE1-AE40-34F8B3DB05DE}"/>
              </a:ext>
            </a:extLst>
          </p:cNvPr>
          <p:cNvSpPr/>
          <p:nvPr/>
        </p:nvSpPr>
        <p:spPr>
          <a:xfrm>
            <a:off x="5014519" y="1174459"/>
            <a:ext cx="2162962" cy="38589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Профильные дисциплины</a:t>
            </a:r>
          </a:p>
        </p:txBody>
      </p:sp>
      <p:sp>
        <p:nvSpPr>
          <p:cNvPr id="44" name="Прямоугольник: скругленные углы 43">
            <a:extLst>
              <a:ext uri="{FF2B5EF4-FFF2-40B4-BE49-F238E27FC236}">
                <a16:creationId xmlns:a16="http://schemas.microsoft.com/office/drawing/2014/main" id="{F46FEE85-EFD8-415B-8277-D8D54DF7509E}"/>
              </a:ext>
            </a:extLst>
          </p:cNvPr>
          <p:cNvSpPr/>
          <p:nvPr/>
        </p:nvSpPr>
        <p:spPr>
          <a:xfrm>
            <a:off x="9591731" y="1627464"/>
            <a:ext cx="2455177" cy="3271707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финансовый аналитик, </a:t>
            </a:r>
            <a:b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кредитный аналитик, </a:t>
            </a:r>
            <a:b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финансовый менеджер, </a:t>
            </a:r>
            <a:b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бюджетный аналитик, </a:t>
            </a:r>
            <a:b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финансовый консультант, </a:t>
            </a:r>
            <a:b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статист, </a:t>
            </a:r>
            <a:b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экономист-бухгалтер, </a:t>
            </a:r>
            <a:b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операционный аналитик,</a:t>
            </a:r>
            <a:b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актуарий, </a:t>
            </a:r>
            <a:b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количественный аналитик, </a:t>
            </a:r>
            <a:br>
              <a:rPr lang="en-US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преподаватель математики</a:t>
            </a:r>
            <a:endParaRPr lang="ru-RU" sz="1200" b="1" dirty="0">
              <a:solidFill>
                <a:schemeClr val="bg1"/>
              </a:solidFill>
              <a:latin typeface="Bahnschrift SemiLight" panose="020B0502040204020203" pitchFamily="34" charset="0"/>
            </a:endParaRPr>
          </a:p>
        </p:txBody>
      </p:sp>
      <p:sp>
        <p:nvSpPr>
          <p:cNvPr id="45" name="Прямоугольник: скругленные углы 44">
            <a:extLst>
              <a:ext uri="{FF2B5EF4-FFF2-40B4-BE49-F238E27FC236}">
                <a16:creationId xmlns:a16="http://schemas.microsoft.com/office/drawing/2014/main" id="{F906E7A2-B7EC-4B36-B15F-BF634AA41223}"/>
              </a:ext>
            </a:extLst>
          </p:cNvPr>
          <p:cNvSpPr/>
          <p:nvPr/>
        </p:nvSpPr>
        <p:spPr>
          <a:xfrm>
            <a:off x="9591731" y="1174459"/>
            <a:ext cx="2455177" cy="38589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Профессии выпускников</a:t>
            </a:r>
          </a:p>
        </p:txBody>
      </p:sp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48964AFB-BD68-47D4-8E2C-DD2D974580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99" t="14796" r="29397" b="15785"/>
          <a:stretch/>
        </p:blipFill>
        <p:spPr>
          <a:xfrm>
            <a:off x="7310657" y="1233496"/>
            <a:ext cx="1094413" cy="981198"/>
          </a:xfrm>
          <a:custGeom>
            <a:avLst/>
            <a:gdLst>
              <a:gd name="connsiteX0" fmla="*/ 0 w 2705294"/>
              <a:gd name="connsiteY0" fmla="*/ 0 h 1950771"/>
              <a:gd name="connsiteX1" fmla="*/ 2705294 w 2705294"/>
              <a:gd name="connsiteY1" fmla="*/ 0 h 1950771"/>
              <a:gd name="connsiteX2" fmla="*/ 2705294 w 2705294"/>
              <a:gd name="connsiteY2" fmla="*/ 1950771 h 1950771"/>
              <a:gd name="connsiteX3" fmla="*/ 0 w 2705294"/>
              <a:gd name="connsiteY3" fmla="*/ 1950771 h 1950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5294" h="1950771">
                <a:moveTo>
                  <a:pt x="0" y="0"/>
                </a:moveTo>
                <a:lnTo>
                  <a:pt x="2705294" y="0"/>
                </a:lnTo>
                <a:lnTo>
                  <a:pt x="2705294" y="1950771"/>
                </a:lnTo>
                <a:lnTo>
                  <a:pt x="0" y="1950771"/>
                </a:lnTo>
                <a:close/>
              </a:path>
            </a:pathLst>
          </a:custGeom>
          <a:solidFill>
            <a:schemeClr val="bg1"/>
          </a:solidFill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E626B3C6-89AA-424F-B997-8CA6AF6C851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773" t="4112" r="27029"/>
          <a:stretch/>
        </p:blipFill>
        <p:spPr>
          <a:xfrm>
            <a:off x="8405070" y="2150095"/>
            <a:ext cx="855328" cy="1028670"/>
          </a:xfrm>
          <a:custGeom>
            <a:avLst/>
            <a:gdLst>
              <a:gd name="connsiteX0" fmla="*/ 0 w 2705294"/>
              <a:gd name="connsiteY0" fmla="*/ 0 h 4045156"/>
              <a:gd name="connsiteX1" fmla="*/ 2705294 w 2705294"/>
              <a:gd name="connsiteY1" fmla="*/ 0 h 4045156"/>
              <a:gd name="connsiteX2" fmla="*/ 2705294 w 2705294"/>
              <a:gd name="connsiteY2" fmla="*/ 4045156 h 4045156"/>
              <a:gd name="connsiteX3" fmla="*/ 0 w 2705294"/>
              <a:gd name="connsiteY3" fmla="*/ 4045156 h 404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5294" h="4045156">
                <a:moveTo>
                  <a:pt x="0" y="0"/>
                </a:moveTo>
                <a:lnTo>
                  <a:pt x="2705294" y="0"/>
                </a:lnTo>
                <a:lnTo>
                  <a:pt x="2705294" y="4045156"/>
                </a:lnTo>
                <a:lnTo>
                  <a:pt x="0" y="4045156"/>
                </a:lnTo>
                <a:close/>
              </a:path>
            </a:pathLst>
          </a:custGeom>
          <a:pattFill prst="pct50">
            <a:fgClr>
              <a:schemeClr val="bg1"/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/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E0D4D4DE-BA72-42AF-AF4E-3D9F32E7F50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4" t="-5073" r="24274"/>
          <a:stretch/>
        </p:blipFill>
        <p:spPr>
          <a:xfrm>
            <a:off x="7317561" y="2984829"/>
            <a:ext cx="1106122" cy="1140560"/>
          </a:xfrm>
          <a:custGeom>
            <a:avLst/>
            <a:gdLst>
              <a:gd name="connsiteX0" fmla="*/ 0 w 2705294"/>
              <a:gd name="connsiteY0" fmla="*/ 0 h 1950771"/>
              <a:gd name="connsiteX1" fmla="*/ 2705294 w 2705294"/>
              <a:gd name="connsiteY1" fmla="*/ 0 h 1950771"/>
              <a:gd name="connsiteX2" fmla="*/ 2705294 w 2705294"/>
              <a:gd name="connsiteY2" fmla="*/ 1950771 h 1950771"/>
              <a:gd name="connsiteX3" fmla="*/ 0 w 2705294"/>
              <a:gd name="connsiteY3" fmla="*/ 1950771 h 1950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5294" h="1950771">
                <a:moveTo>
                  <a:pt x="0" y="0"/>
                </a:moveTo>
                <a:lnTo>
                  <a:pt x="2705294" y="0"/>
                </a:lnTo>
                <a:lnTo>
                  <a:pt x="2705294" y="1950771"/>
                </a:lnTo>
                <a:lnTo>
                  <a:pt x="0" y="1950771"/>
                </a:lnTo>
                <a:close/>
              </a:path>
            </a:pathLst>
          </a:custGeom>
          <a:pattFill prst="pct50">
            <a:fgClr>
              <a:schemeClr val="bg1"/>
            </a:fgClr>
            <a:bgClr>
              <a:prstClr val="white"/>
            </a:bgClr>
          </a:pattFill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1B5C1386-393A-4E15-8955-34E68AD8DFC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4" t="6619" r="27386"/>
          <a:stretch/>
        </p:blipFill>
        <p:spPr>
          <a:xfrm>
            <a:off x="8364142" y="4013499"/>
            <a:ext cx="983336" cy="1140559"/>
          </a:xfrm>
          <a:custGeom>
            <a:avLst/>
            <a:gdLst>
              <a:gd name="connsiteX0" fmla="*/ 0 w 2705294"/>
              <a:gd name="connsiteY0" fmla="*/ 0 h 1950771"/>
              <a:gd name="connsiteX1" fmla="*/ 2705294 w 2705294"/>
              <a:gd name="connsiteY1" fmla="*/ 0 h 1950771"/>
              <a:gd name="connsiteX2" fmla="*/ 2705294 w 2705294"/>
              <a:gd name="connsiteY2" fmla="*/ 1950771 h 1950771"/>
              <a:gd name="connsiteX3" fmla="*/ 0 w 2705294"/>
              <a:gd name="connsiteY3" fmla="*/ 1950771 h 1950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5294" h="1950771">
                <a:moveTo>
                  <a:pt x="0" y="0"/>
                </a:moveTo>
                <a:lnTo>
                  <a:pt x="2705294" y="0"/>
                </a:lnTo>
                <a:lnTo>
                  <a:pt x="2705294" y="1950771"/>
                </a:lnTo>
                <a:lnTo>
                  <a:pt x="0" y="1950771"/>
                </a:lnTo>
                <a:close/>
              </a:path>
            </a:pathLst>
          </a:custGeom>
          <a:pattFill prst="pct50">
            <a:fgClr>
              <a:schemeClr val="bg1"/>
            </a:fgClr>
            <a:bgClr>
              <a:schemeClr val="bg1"/>
            </a:bgClr>
          </a:pattFill>
        </p:spPr>
      </p:pic>
      <p:sp>
        <p:nvSpPr>
          <p:cNvPr id="51" name="Прямоугольник: скругленные углы 50">
            <a:extLst>
              <a:ext uri="{FF2B5EF4-FFF2-40B4-BE49-F238E27FC236}">
                <a16:creationId xmlns:a16="http://schemas.microsoft.com/office/drawing/2014/main" id="{DA099CC6-6B65-4082-934E-3A25B9B89AD9}"/>
              </a:ext>
            </a:extLst>
          </p:cNvPr>
          <p:cNvSpPr/>
          <p:nvPr/>
        </p:nvSpPr>
        <p:spPr>
          <a:xfrm>
            <a:off x="122879" y="5958454"/>
            <a:ext cx="11946241" cy="69213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Сочетание математических, финансовых  и экономических дисциплин. </a:t>
            </a:r>
          </a:p>
          <a:p>
            <a:pPr algn="ctr"/>
            <a:r>
              <a:rPr lang="ru-RU" sz="14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Знания студентов приближены к экономической практике, подкреплённое математическим аппаратом.</a:t>
            </a:r>
          </a:p>
          <a:p>
            <a:pPr algn="ctr"/>
            <a:r>
              <a:rPr lang="ru-RU" sz="14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Конкурентное преимущество по сравнению с чистыми математиками.</a:t>
            </a:r>
          </a:p>
        </p:txBody>
      </p:sp>
      <p:sp>
        <p:nvSpPr>
          <p:cNvPr id="53" name="Прямоугольник: скругленные углы 52">
            <a:extLst>
              <a:ext uri="{FF2B5EF4-FFF2-40B4-BE49-F238E27FC236}">
                <a16:creationId xmlns:a16="http://schemas.microsoft.com/office/drawing/2014/main" id="{C27757B7-EB41-416A-8C14-16AC74D8C7C5}"/>
              </a:ext>
            </a:extLst>
          </p:cNvPr>
          <p:cNvSpPr/>
          <p:nvPr/>
        </p:nvSpPr>
        <p:spPr>
          <a:xfrm>
            <a:off x="5431711" y="5104385"/>
            <a:ext cx="1328575" cy="25230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Траектории</a:t>
            </a:r>
          </a:p>
        </p:txBody>
      </p:sp>
      <p:sp>
        <p:nvSpPr>
          <p:cNvPr id="20" name="Стрелка: изогнутая 19">
            <a:extLst>
              <a:ext uri="{FF2B5EF4-FFF2-40B4-BE49-F238E27FC236}">
                <a16:creationId xmlns:a16="http://schemas.microsoft.com/office/drawing/2014/main" id="{0CB7FE6C-04C8-46B7-A739-E53200E0C2EE}"/>
              </a:ext>
            </a:extLst>
          </p:cNvPr>
          <p:cNvSpPr/>
          <p:nvPr/>
        </p:nvSpPr>
        <p:spPr>
          <a:xfrm rot="5400000">
            <a:off x="6929306" y="5151735"/>
            <a:ext cx="248175" cy="343948"/>
          </a:xfrm>
          <a:prstGeom prst="ben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Стрелка: изогнутая 53">
            <a:extLst>
              <a:ext uri="{FF2B5EF4-FFF2-40B4-BE49-F238E27FC236}">
                <a16:creationId xmlns:a16="http://schemas.microsoft.com/office/drawing/2014/main" id="{F3B58770-4FA8-4134-8866-F0193CA1A914}"/>
              </a:ext>
            </a:extLst>
          </p:cNvPr>
          <p:cNvSpPr/>
          <p:nvPr/>
        </p:nvSpPr>
        <p:spPr>
          <a:xfrm rot="5400000" flipV="1">
            <a:off x="5014517" y="5164316"/>
            <a:ext cx="248175" cy="343948"/>
          </a:xfrm>
          <a:prstGeom prst="ben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A133F793-F423-4099-801F-912CE353F69C}"/>
              </a:ext>
            </a:extLst>
          </p:cNvPr>
          <p:cNvSpPr/>
          <p:nvPr/>
        </p:nvSpPr>
        <p:spPr>
          <a:xfrm>
            <a:off x="3183460" y="5487682"/>
            <a:ext cx="224825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Индустриальный менеджмент</a:t>
            </a:r>
            <a:endParaRPr lang="ru-RU" sz="1100" dirty="0"/>
          </a:p>
        </p:txBody>
      </p:sp>
      <p:sp>
        <p:nvSpPr>
          <p:cNvPr id="22" name="Стрелка: вверх 21">
            <a:extLst>
              <a:ext uri="{FF2B5EF4-FFF2-40B4-BE49-F238E27FC236}">
                <a16:creationId xmlns:a16="http://schemas.microsoft.com/office/drawing/2014/main" id="{620E197E-8D55-4D2D-801E-02F0857CEB39}"/>
              </a:ext>
            </a:extLst>
          </p:cNvPr>
          <p:cNvSpPr/>
          <p:nvPr/>
        </p:nvSpPr>
        <p:spPr>
          <a:xfrm rot="10800000">
            <a:off x="6042868" y="5409828"/>
            <a:ext cx="121130" cy="255770"/>
          </a:xfrm>
          <a:prstGeom prst="up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D348810C-C21F-4B01-945F-0ADB57C5D0D4}"/>
              </a:ext>
            </a:extLst>
          </p:cNvPr>
          <p:cNvSpPr/>
          <p:nvPr/>
        </p:nvSpPr>
        <p:spPr>
          <a:xfrm>
            <a:off x="4979306" y="5649541"/>
            <a:ext cx="224825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FinTech</a:t>
            </a:r>
            <a:endParaRPr lang="ru-RU" sz="1100" dirty="0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8490B581-8CEE-4FF0-A30C-2343570968A0}"/>
              </a:ext>
            </a:extLst>
          </p:cNvPr>
          <p:cNvSpPr/>
          <p:nvPr/>
        </p:nvSpPr>
        <p:spPr>
          <a:xfrm>
            <a:off x="6462142" y="5498461"/>
            <a:ext cx="224825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Анализ данных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25786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3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10" descr="What Is Lean Management? Definition and Benefits">
            <a:extLst>
              <a:ext uri="{FF2B5EF4-FFF2-40B4-BE49-F238E27FC236}">
                <a16:creationId xmlns:a16="http://schemas.microsoft.com/office/drawing/2014/main" id="{89A97A3D-8DE7-4BC6-BCBF-785ED93CA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068" y="910428"/>
            <a:ext cx="3093472" cy="178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479" y="57181"/>
            <a:ext cx="55535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6В04104 - Бизнес инжиниринг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7628B3CE-5674-4D64-8366-DCC32955230D}"/>
              </a:ext>
            </a:extLst>
          </p:cNvPr>
          <p:cNvSpPr/>
          <p:nvPr/>
        </p:nvSpPr>
        <p:spPr>
          <a:xfrm>
            <a:off x="107479" y="1400961"/>
            <a:ext cx="4890783" cy="2982909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Бизнес-инженеры - это глобальные менеджеры, которые могут решать сложные бизнес-задачи аналитическим способом, используя междисциплинарный подход. Программа обучения основана на принципах «наука – фундамент, практика - ориентация»</a:t>
            </a:r>
          </a:p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Программа нацелена на подготовку профессионалов по управлению современным бизнесом с фокусом на информационные технологии  с использованием передовых теоретических и практических достижений в менеджменте.</a:t>
            </a:r>
          </a:p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Вы будете ведущим профессионалом в области перемен, креативным, предпринимателем и новатором, который открывает возможности и оптимизирует процессы.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AB95BF43-0699-47D6-82EF-06AB1CFB7BEE}"/>
              </a:ext>
            </a:extLst>
          </p:cNvPr>
          <p:cNvSpPr/>
          <p:nvPr/>
        </p:nvSpPr>
        <p:spPr>
          <a:xfrm>
            <a:off x="107479" y="947956"/>
            <a:ext cx="4731391" cy="38589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Bahnschrift SemiLight" panose="020B0502040204020203" pitchFamily="34" charset="0"/>
              </a:rPr>
              <a:t>Цель программы</a:t>
            </a: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828611F8-8A50-4F55-A14F-C3FC53470DEE}"/>
              </a:ext>
            </a:extLst>
          </p:cNvPr>
          <p:cNvSpPr/>
          <p:nvPr/>
        </p:nvSpPr>
        <p:spPr>
          <a:xfrm>
            <a:off x="7119957" y="1417822"/>
            <a:ext cx="2162962" cy="502312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Бизнес инжиниринг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Управление эффективностью бизнеса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Микроэкономика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Макроэкономика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Статистика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Эконометрика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Финансовый анализ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Основы гибких технологий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Алгоритмы и структуры данных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Теория и практика управления проектами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200" b="1" dirty="0">
                <a:solidFill>
                  <a:schemeClr val="bg1"/>
                </a:solidFill>
              </a:rPr>
              <a:t>Lean </a:t>
            </a:r>
            <a:r>
              <a:rPr lang="ru-RU" sz="1200" b="1" dirty="0">
                <a:solidFill>
                  <a:schemeClr val="bg1"/>
                </a:solidFill>
              </a:rPr>
              <a:t>менеджмент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Управление изменениями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Программные приложения управления проектами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Управление бизнес структурами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200" b="1" dirty="0">
                <a:solidFill>
                  <a:schemeClr val="bg1"/>
                </a:solidFill>
              </a:rPr>
              <a:t>Дизайн бизнес процессов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1200" b="1" dirty="0">
              <a:solidFill>
                <a:schemeClr val="bg1"/>
              </a:solidFill>
              <a:latin typeface="Bahnschrift SemiLight" panose="020B0502040204020203" pitchFamily="34" charset="0"/>
            </a:endParaRP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C7D64DC0-36DF-4012-A942-1E1ADD5C33C3}"/>
              </a:ext>
            </a:extLst>
          </p:cNvPr>
          <p:cNvSpPr/>
          <p:nvPr/>
        </p:nvSpPr>
        <p:spPr>
          <a:xfrm>
            <a:off x="7119957" y="947956"/>
            <a:ext cx="2162962" cy="385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Профильные дисциплины</a:t>
            </a: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718726A1-3BB5-4AD7-9CFD-99D9D0842029}"/>
              </a:ext>
            </a:extLst>
          </p:cNvPr>
          <p:cNvSpPr/>
          <p:nvPr/>
        </p:nvSpPr>
        <p:spPr>
          <a:xfrm>
            <a:off x="9382999" y="1400961"/>
            <a:ext cx="2670721" cy="502312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Директор по развитию бизнеса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ИТ-директор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Руководитель ИТ-отдела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Руководитель проектов внедрения информационных систем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Руководитель проектного офиса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Руководитель отдела организационного развития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Бизнес-аналитик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Бизнес-архитектор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Специалист по оптимизации бизнес-процессов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Системный ин</a:t>
            </a:r>
            <a:endParaRPr lang="ru-RU" sz="1200" b="1" dirty="0">
              <a:solidFill>
                <a:schemeClr val="bg1"/>
              </a:solidFill>
              <a:latin typeface="Bahnschrift SemiLight" panose="020B0502040204020203" pitchFamily="34" charset="0"/>
            </a:endParaRPr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835BFD5F-B399-4709-9A0C-66C45DA7253F}"/>
              </a:ext>
            </a:extLst>
          </p:cNvPr>
          <p:cNvSpPr/>
          <p:nvPr/>
        </p:nvSpPr>
        <p:spPr>
          <a:xfrm>
            <a:off x="9382999" y="947956"/>
            <a:ext cx="2670721" cy="38589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Профессии выпускников</a:t>
            </a:r>
          </a:p>
        </p:txBody>
      </p:sp>
      <p:sp>
        <p:nvSpPr>
          <p:cNvPr id="35" name="Прямоугольник: скругленные углы 34">
            <a:extLst>
              <a:ext uri="{FF2B5EF4-FFF2-40B4-BE49-F238E27FC236}">
                <a16:creationId xmlns:a16="http://schemas.microsoft.com/office/drawing/2014/main" id="{9E1E0CF6-9862-4C14-BCE4-F3DCD51A6F2C}"/>
              </a:ext>
            </a:extLst>
          </p:cNvPr>
          <p:cNvSpPr/>
          <p:nvPr/>
        </p:nvSpPr>
        <p:spPr>
          <a:xfrm>
            <a:off x="129691" y="4471519"/>
            <a:ext cx="6890186" cy="23293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b="1" dirty="0">
                <a:solidFill>
                  <a:schemeClr val="accent4">
                    <a:lumMod val="50000"/>
                  </a:schemeClr>
                </a:solidFill>
                <a:latin typeface="gotham"/>
              </a:rPr>
              <a:t>В результате обучения вы: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4">
                    <a:lumMod val="50000"/>
                  </a:schemeClr>
                </a:solidFill>
                <a:latin typeface="Gotham Pro"/>
              </a:rPr>
              <a:t>Получите самые современные и действенные инструменты для оценки целостной картины и повышения вероятности успеха создания любой системы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4">
                    <a:lumMod val="50000"/>
                  </a:schemeClr>
                </a:solidFill>
                <a:latin typeface="Gotham Pro"/>
              </a:rPr>
              <a:t>Приобретете знания и навыки для снижения рисков на базе систем анализа, которыми еще не пользуются конкуренты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4">
                    <a:lumMod val="50000"/>
                  </a:schemeClr>
                </a:solidFill>
                <a:latin typeface="Gotham Pro"/>
              </a:rPr>
              <a:t>Научитесь существенно уменьшать общую стоимость жизненного цикла товара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4">
                    <a:lumMod val="50000"/>
                  </a:schemeClr>
                </a:solidFill>
                <a:latin typeface="Gotham Pro"/>
              </a:rPr>
              <a:t>Повысите готовность к международной интеграции, отработаете навыки эффективной коммуникации при решении сложных, системных и многовариантных проблем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4">
                    <a:lumMod val="50000"/>
                  </a:schemeClr>
                </a:solidFill>
                <a:latin typeface="Gotham Pro"/>
              </a:rPr>
              <a:t>Выработаете систему быстрой и глубокой диагностики бизнес-процессов (регулярной и ситуационной), а также навыки, необходимые для оптимизации деятельности</a:t>
            </a:r>
          </a:p>
          <a:p>
            <a:pPr algn="just"/>
            <a:endParaRPr lang="ru-RU" sz="1200" dirty="0">
              <a:solidFill>
                <a:schemeClr val="accent4">
                  <a:lumMod val="50000"/>
                </a:schemeClr>
              </a:solidFill>
              <a:latin typeface="Bahnschrift SemiLight" panose="020B0502040204020203" pitchFamily="34" charset="0"/>
            </a:endParaRPr>
          </a:p>
        </p:txBody>
      </p:sp>
      <p:sp>
        <p:nvSpPr>
          <p:cNvPr id="36" name="Прямоугольник: скругленные углы 35">
            <a:extLst>
              <a:ext uri="{FF2B5EF4-FFF2-40B4-BE49-F238E27FC236}">
                <a16:creationId xmlns:a16="http://schemas.microsoft.com/office/drawing/2014/main" id="{1976BDF8-8341-49B3-9FA2-04289DF62A82}"/>
              </a:ext>
            </a:extLst>
          </p:cNvPr>
          <p:cNvSpPr/>
          <p:nvPr/>
        </p:nvSpPr>
        <p:spPr>
          <a:xfrm>
            <a:off x="5415774" y="3497136"/>
            <a:ext cx="1278175" cy="25230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Траектории</a:t>
            </a: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524032EB-5BDC-42D9-9CA7-DD5823133C93}"/>
              </a:ext>
            </a:extLst>
          </p:cNvPr>
          <p:cNvSpPr/>
          <p:nvPr/>
        </p:nvSpPr>
        <p:spPr>
          <a:xfrm>
            <a:off x="5112592" y="3790880"/>
            <a:ext cx="21629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Управление проектами</a:t>
            </a:r>
            <a:endParaRPr lang="ru-RU" sz="1100" dirty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D61D1F7A-24DF-4E6E-BFA5-38F9AAE09AC8}"/>
              </a:ext>
            </a:extLst>
          </p:cNvPr>
          <p:cNvSpPr/>
          <p:nvPr/>
        </p:nvSpPr>
        <p:spPr>
          <a:xfrm>
            <a:off x="5055427" y="4026422"/>
            <a:ext cx="21629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ru-RU" sz="1100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rPr>
              <a:t>Стратегический торговый контроль</a:t>
            </a:r>
            <a:endParaRPr lang="ru-RU" sz="1100" dirty="0"/>
          </a:p>
        </p:txBody>
      </p: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91A0CE23-66B9-4963-955A-914924998270}"/>
              </a:ext>
            </a:extLst>
          </p:cNvPr>
          <p:cNvGrpSpPr/>
          <p:nvPr/>
        </p:nvGrpSpPr>
        <p:grpSpPr>
          <a:xfrm>
            <a:off x="4997109" y="2588226"/>
            <a:ext cx="2098554" cy="896534"/>
            <a:chOff x="4160273" y="2048936"/>
            <a:chExt cx="2160368" cy="896534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4D987A36-3E6F-489B-890B-ECB945F7A486}"/>
                </a:ext>
              </a:extLst>
            </p:cNvPr>
            <p:cNvSpPr txBox="1"/>
            <p:nvPr/>
          </p:nvSpPr>
          <p:spPr>
            <a:xfrm>
              <a:off x="4160273" y="2048936"/>
              <a:ext cx="18089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>
                  <a:solidFill>
                    <a:schemeClr val="accent4">
                      <a:lumMod val="50000"/>
                    </a:schemeClr>
                  </a:solidFill>
                  <a:latin typeface="Bahnschrift SemiLight" panose="020B0502040204020203" pitchFamily="34" charset="0"/>
                </a:rPr>
                <a:t>Дуальное обучение в </a:t>
              </a:r>
            </a:p>
          </p:txBody>
        </p:sp>
        <p:pic>
          <p:nvPicPr>
            <p:cNvPr id="48" name="Рисунок 47">
              <a:extLst>
                <a:ext uri="{FF2B5EF4-FFF2-40B4-BE49-F238E27FC236}">
                  <a16:creationId xmlns:a16="http://schemas.microsoft.com/office/drawing/2014/main" id="{61B834C1-6C6E-4C9B-AEFC-515B35705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1714" y="2297004"/>
              <a:ext cx="2128927" cy="6484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2392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/>
          <p:nvPr/>
        </p:nvSpPr>
        <p:spPr>
          <a:xfrm>
            <a:off x="784526" y="231304"/>
            <a:ext cx="7061837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19"/>
              </a:lnSpc>
            </a:pP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6В04104 - Startup </a:t>
            </a:r>
            <a:r>
              <a:rPr lang="en-US" sz="3200" b="1" dirty="0" err="1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бакалавриат</a:t>
            </a:r>
            <a:endParaRPr lang="en-US" sz="3200" b="1" dirty="0">
              <a:solidFill>
                <a:schemeClr val="accent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ts val="1919"/>
              </a:lnSpc>
            </a:pPr>
            <a:endParaRPr lang="en-US" sz="2000" spc="49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11636694" y="6445251"/>
            <a:ext cx="454871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00"/>
              </a:lnSpc>
            </a:pPr>
            <a:r>
              <a:rPr lang="ru-RU" sz="2000" dirty="0">
                <a:solidFill>
                  <a:srgbClr val="2D4263"/>
                </a:solidFill>
                <a:latin typeface="Poppins Medium"/>
              </a:rPr>
              <a:t>2</a:t>
            </a:r>
            <a:endParaRPr lang="en-US" sz="2000" dirty="0">
              <a:solidFill>
                <a:srgbClr val="2D4263"/>
              </a:solidFill>
              <a:latin typeface="Poppins Medium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440" y="1767208"/>
            <a:ext cx="9393120" cy="4792815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D5C7776-7E56-46E0-AE4D-96273012BF25}"/>
              </a:ext>
            </a:extLst>
          </p:cNvPr>
          <p:cNvSpPr/>
          <p:nvPr/>
        </p:nvSpPr>
        <p:spPr>
          <a:xfrm>
            <a:off x="9232016" y="3826246"/>
            <a:ext cx="2214932" cy="1416873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Траектории</a:t>
            </a:r>
          </a:p>
          <a:p>
            <a:pPr indent="180975">
              <a:buFont typeface="Wingdings" panose="05000000000000000000" pitchFamily="2" charset="2"/>
              <a:buChar char="§"/>
            </a:pPr>
            <a:r>
              <a:rPr lang="en-US" sz="1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Computer science</a:t>
            </a:r>
          </a:p>
          <a:p>
            <a:pPr indent="180975"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Биомедицинская инженерия</a:t>
            </a:r>
          </a:p>
          <a:p>
            <a:pPr indent="180975">
              <a:buFont typeface="Wingdings" panose="05000000000000000000" pitchFamily="2" charset="2"/>
              <a:buChar char="§"/>
            </a:pPr>
            <a:r>
              <a:rPr lang="en-US" sz="1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Electronic and Electrical Engineering</a:t>
            </a:r>
            <a:endParaRPr lang="ru-RU" sz="12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ru-RU" sz="1400" dirty="0">
              <a:solidFill>
                <a:schemeClr val="accent4">
                  <a:lumMod val="50000"/>
                </a:schemeClr>
              </a:solidFill>
              <a:latin typeface="Bahnschrift SemiLight" panose="020B0502040204020203" pitchFamily="34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02A876F5-EAD1-48E3-B2C8-700213F0EB61}"/>
              </a:ext>
            </a:extLst>
          </p:cNvPr>
          <p:cNvSpPr/>
          <p:nvPr/>
        </p:nvSpPr>
        <p:spPr>
          <a:xfrm>
            <a:off x="117445" y="959501"/>
            <a:ext cx="4748169" cy="728199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</a:pPr>
            <a:r>
              <a:rPr lang="ru-RU" sz="12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Цель - </a:t>
            </a: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сформировать у студентов понимание бизнеса, его целей, его структуры и взаимосвязи с другими сегментами экономики и общества. 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13F56784-A65D-49CB-8469-B48AE88D57CC}"/>
              </a:ext>
            </a:extLst>
          </p:cNvPr>
          <p:cNvSpPr/>
          <p:nvPr/>
        </p:nvSpPr>
        <p:spPr>
          <a:xfrm>
            <a:off x="4939548" y="959500"/>
            <a:ext cx="7135006" cy="72819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5911" lvl="1" algn="just"/>
            <a:r>
              <a:rPr lang="en-US" sz="1200" b="1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Задачей</a:t>
            </a:r>
            <a:r>
              <a:rPr lang="en-US" sz="1200" b="1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ОП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является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формирование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у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студентов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компетенций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развитие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предпринимательских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способностей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выявление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и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имплементация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личностных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качеств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и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склонностей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студентов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профессионально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значимых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для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занятия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предпринимательской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деятельностью</a:t>
            </a:r>
            <a:r>
              <a:rPr lang="en-US" sz="1200" dirty="0">
                <a:latin typeface="Bahnschrift SemiLight" panose="020B05020402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ru-RU" sz="1200" dirty="0">
              <a:latin typeface="Bahnschrift SemiLight" panose="020B05020402040202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97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924" y="110860"/>
            <a:ext cx="4420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МАГИСТРАТУРА - Проектный менеджмент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033378" y="4324984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Мы научим Вас: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Управлять проектами и рисками;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Управлять стратегией организации в условиях динамично развивающейся мировой экономики;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  <a:cs typeface="Arial" panose="020B0604020202020204" pitchFamily="34" charset="0"/>
              </a:rPr>
              <a:t>Реализовывать и применять на практике современные инструменты и методы проектного менеджмента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Выявлять перспективные предложения и оценивать их коммерческий потенциал;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Эффективно выводить на рынок новые товары, услуги и технологии.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6173" y="1217753"/>
            <a:ext cx="75452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00"/>
                </a:solidFill>
                <a:latin typeface="Bahnschrift SemiLight" panose="020B0502040204020203" pitchFamily="34" charset="0"/>
              </a:rPr>
              <a:t>Подготовка специалистов по направлению «Проектный менеджмент», обеспечить системный подход к решению стратегических задач модернизации экономики РК путем формирования профессиональных компетенций современных проектных менеджеров для высокотехнологичных отраслей.</a:t>
            </a:r>
            <a:endParaRPr lang="ru-RU" sz="1400" dirty="0">
              <a:latin typeface="Bahnschrift SemiLight" panose="020B0502040204020203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7509" y="5939219"/>
            <a:ext cx="1912268" cy="744694"/>
          </a:xfrm>
          <a:prstGeom prst="rect">
            <a:avLst/>
          </a:prstGeom>
        </p:spPr>
      </p:pic>
      <p:grpSp>
        <p:nvGrpSpPr>
          <p:cNvPr id="16" name="Группа 15"/>
          <p:cNvGrpSpPr/>
          <p:nvPr/>
        </p:nvGrpSpPr>
        <p:grpSpPr>
          <a:xfrm>
            <a:off x="767752" y="5764627"/>
            <a:ext cx="2160368" cy="896534"/>
            <a:chOff x="4161461" y="2264341"/>
            <a:chExt cx="2160368" cy="896534"/>
          </a:xfrm>
        </p:grpSpPr>
        <p:sp>
          <p:nvSpPr>
            <p:cNvPr id="17" name="TextBox 16"/>
            <p:cNvSpPr txBox="1"/>
            <p:nvPr/>
          </p:nvSpPr>
          <p:spPr>
            <a:xfrm>
              <a:off x="4161461" y="2264341"/>
              <a:ext cx="164615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/>
                <a:t>Дуальное обучение в </a:t>
              </a:r>
            </a:p>
          </p:txBody>
        </p: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92902" y="2512409"/>
              <a:ext cx="2128927" cy="648466"/>
            </a:xfrm>
            <a:prstGeom prst="rect">
              <a:avLst/>
            </a:prstGeom>
          </p:spPr>
        </p:pic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1410" y="912224"/>
            <a:ext cx="4000665" cy="3678918"/>
          </a:xfrm>
          <a:prstGeom prst="rect">
            <a:avLst/>
          </a:prstGeom>
        </p:spPr>
      </p:pic>
      <p:sp>
        <p:nvSpPr>
          <p:cNvPr id="66" name="Стрелка вправо 65"/>
          <p:cNvSpPr/>
          <p:nvPr/>
        </p:nvSpPr>
        <p:spPr>
          <a:xfrm>
            <a:off x="4550814" y="166849"/>
            <a:ext cx="472612" cy="2235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TextBox 67"/>
          <p:cNvSpPr txBox="1"/>
          <p:nvPr/>
        </p:nvSpPr>
        <p:spPr>
          <a:xfrm>
            <a:off x="5023426" y="106893"/>
            <a:ext cx="4341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ДОКТОРАНТУРА – Управление проектами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44C3BEDC-F80C-4679-AA25-63E1BBA3F16B}"/>
              </a:ext>
            </a:extLst>
          </p:cNvPr>
          <p:cNvSpPr/>
          <p:nvPr/>
        </p:nvSpPr>
        <p:spPr>
          <a:xfrm>
            <a:off x="545574" y="2214966"/>
            <a:ext cx="5200501" cy="744694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7М04101 – научно-педагогическое направление (2 года)</a:t>
            </a:r>
          </a:p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7М04103 – профильное направление (1 год)</a:t>
            </a:r>
          </a:p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8D04101 – Управление проектами (3 года)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89812E7A-6EE1-4812-B63D-7ED781648DD9}"/>
              </a:ext>
            </a:extLst>
          </p:cNvPr>
          <p:cNvSpPr/>
          <p:nvPr/>
        </p:nvSpPr>
        <p:spPr>
          <a:xfrm>
            <a:off x="545574" y="3066254"/>
            <a:ext cx="5200501" cy="274830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Директор по развитию бизнеса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ИТ-директор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Руководитель ИТ-отдела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Руководитель проектов внедрения информационных систем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Руководитель проектного офиса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Руководитель отдела организационного развития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Бизнес-аналитик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Бизнес-архитектор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Специалист по оптимизации бизнес-процессов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Системный ин</a:t>
            </a:r>
            <a:endParaRPr lang="ru-RU" sz="1200" b="1" dirty="0">
              <a:solidFill>
                <a:schemeClr val="bg1"/>
              </a:solidFill>
              <a:latin typeface="Bahnschrift SemiLight" panose="020B0502040204020203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90AD4D3-1340-45D9-A86C-3048DF81A200}"/>
              </a:ext>
            </a:extLst>
          </p:cNvPr>
          <p:cNvSpPr/>
          <p:nvPr/>
        </p:nvSpPr>
        <p:spPr>
          <a:xfrm>
            <a:off x="296173" y="897543"/>
            <a:ext cx="1973617" cy="409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Bahnschrift SemiLight" panose="020B0502040204020203" pitchFamily="34" charset="0"/>
              </a:rPr>
              <a:t>Цель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160788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24D9FDA8-D28B-4CAD-87DC-060736527401}"/>
              </a:ext>
            </a:extLst>
          </p:cNvPr>
          <p:cNvSpPr/>
          <p:nvPr/>
        </p:nvSpPr>
        <p:spPr>
          <a:xfrm>
            <a:off x="309270" y="2902402"/>
            <a:ext cx="5168742" cy="341450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object 24"/>
          <p:cNvSpPr/>
          <p:nvPr/>
        </p:nvSpPr>
        <p:spPr>
          <a:xfrm>
            <a:off x="0" y="736765"/>
            <a:ext cx="11099165" cy="76200"/>
          </a:xfrm>
          <a:custGeom>
            <a:avLst/>
            <a:gdLst/>
            <a:ahLst/>
            <a:cxnLst/>
            <a:rect l="l" t="t" r="r" b="b"/>
            <a:pathLst>
              <a:path w="11099165" h="76200">
                <a:moveTo>
                  <a:pt x="11099038" y="0"/>
                </a:moveTo>
                <a:lnTo>
                  <a:pt x="0" y="0"/>
                </a:lnTo>
                <a:lnTo>
                  <a:pt x="0" y="76200"/>
                </a:lnTo>
                <a:lnTo>
                  <a:pt x="11099038" y="76200"/>
                </a:lnTo>
                <a:lnTo>
                  <a:pt x="11099038" y="0"/>
                </a:lnTo>
                <a:close/>
              </a:path>
            </a:pathLst>
          </a:custGeom>
          <a:solidFill>
            <a:srgbClr val="1F4E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Прямоугольник 9"/>
          <p:cNvSpPr/>
          <p:nvPr/>
        </p:nvSpPr>
        <p:spPr>
          <a:xfrm>
            <a:off x="170674" y="2722427"/>
            <a:ext cx="42529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latin typeface="Bahnschrift SemiLight" panose="020B0502040204020203" pitchFamily="34" charset="0"/>
              </a:rPr>
              <a:t>Целевая аудитория:</a:t>
            </a:r>
          </a:p>
          <a:p>
            <a:pPr marL="266700" indent="-180975" algn="just"/>
            <a:r>
              <a:rPr lang="ru-RU" sz="1400" dirty="0">
                <a:latin typeface="Bahnschrift SemiLight" panose="020B0502040204020203" pitchFamily="34" charset="0"/>
              </a:rPr>
              <a:t>1. Руководители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 горно-металлургических компаний </a:t>
            </a:r>
            <a:r>
              <a:rPr lang="ru-RU" sz="1400" dirty="0">
                <a:latin typeface="Bahnschrift SemiLight" panose="020B0502040204020203" pitchFamily="34" charset="0"/>
              </a:rPr>
              <a:t>(CEO, CEO-1, CEO-2, Члены Советов, директоров, Правления, Наблюдательных и Экспертных советов);</a:t>
            </a:r>
          </a:p>
          <a:p>
            <a:pPr marL="266700" indent="-180975" algn="just"/>
            <a:r>
              <a:rPr lang="ru-RU" sz="1400" dirty="0">
                <a:latin typeface="Bahnschrift SemiLight" panose="020B0502040204020203" pitchFamily="34" charset="0"/>
              </a:rPr>
              <a:t>2.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Владельцы / акционеры </a:t>
            </a:r>
            <a:r>
              <a:rPr lang="ru-RU" sz="1400" dirty="0">
                <a:latin typeface="Bahnschrift SemiLight" panose="020B0502040204020203" pitchFamily="34" charset="0"/>
              </a:rPr>
              <a:t>указанных компаний;</a:t>
            </a:r>
          </a:p>
          <a:p>
            <a:pPr marL="266700" indent="-180975" algn="just"/>
            <a:r>
              <a:rPr lang="ru-RU" sz="1400" dirty="0">
                <a:latin typeface="Bahnschrift SemiLight" panose="020B0502040204020203" pitchFamily="34" charset="0"/>
              </a:rPr>
              <a:t>3. Руководители и владельцы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технологических компаний</a:t>
            </a:r>
            <a:r>
              <a:rPr lang="ru-RU" sz="1400" dirty="0">
                <a:latin typeface="Bahnschrift SemiLight" panose="020B0502040204020203" pitchFamily="34" charset="0"/>
              </a:rPr>
              <a:t>, заказчики, указанные в </a:t>
            </a:r>
            <a:r>
              <a:rPr lang="ru-RU" sz="1400" dirty="0" err="1">
                <a:latin typeface="Bahnschrift SemiLight" panose="020B0502040204020203" pitchFamily="34" charset="0"/>
              </a:rPr>
              <a:t>п.п</a:t>
            </a:r>
            <a:r>
              <a:rPr lang="ru-RU" sz="1400" dirty="0">
                <a:latin typeface="Bahnschrift SemiLight" panose="020B0502040204020203" pitchFamily="34" charset="0"/>
              </a:rPr>
              <a:t>. 1, 2;</a:t>
            </a:r>
          </a:p>
          <a:p>
            <a:pPr marL="266700" indent="-180975" algn="just"/>
            <a:r>
              <a:rPr lang="ru-RU" sz="1400" dirty="0">
                <a:latin typeface="Bahnschrift SemiLight" panose="020B0502040204020203" pitchFamily="34" charset="0"/>
              </a:rPr>
              <a:t>4.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Государственные чиновники</a:t>
            </a:r>
            <a:r>
              <a:rPr lang="ru-RU" sz="1400" dirty="0">
                <a:latin typeface="Bahnschrift SemiLight" panose="020B0502040204020203" pitchFamily="34" charset="0"/>
              </a:rPr>
              <a:t>, занимающиеся регулированием в горно-металлургической промышленности;</a:t>
            </a:r>
          </a:p>
          <a:p>
            <a:pPr marL="266700" indent="-180975" algn="just"/>
            <a:r>
              <a:rPr lang="ru-RU" sz="1400" dirty="0">
                <a:latin typeface="Bahnschrift SemiLight" panose="020B0502040204020203" pitchFamily="34" charset="0"/>
              </a:rPr>
              <a:t>5.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Эксперты</a:t>
            </a:r>
            <a:r>
              <a:rPr lang="ru-RU" sz="1400" dirty="0">
                <a:latin typeface="Bahnschrift SemiLight" panose="020B0502040204020203" pitchFamily="34" charset="0"/>
              </a:rPr>
              <a:t> уровня Руководителей, Владельцев и Чиновников, указанных в </a:t>
            </a:r>
            <a:r>
              <a:rPr lang="ru-RU" sz="1400" dirty="0" err="1">
                <a:latin typeface="Bahnschrift SemiLight" panose="020B0502040204020203" pitchFamily="34" charset="0"/>
              </a:rPr>
              <a:t>п.п</a:t>
            </a:r>
            <a:r>
              <a:rPr lang="ru-RU" sz="1400" dirty="0">
                <a:latin typeface="Bahnschrift SemiLight" panose="020B0502040204020203" pitchFamily="34" charset="0"/>
              </a:rPr>
              <a:t>. 1 — 3;</a:t>
            </a:r>
          </a:p>
          <a:p>
            <a:pPr marL="266700" indent="-180975" algn="just"/>
            <a:r>
              <a:rPr lang="ru-RU" sz="1400" dirty="0">
                <a:latin typeface="Bahnschrift SemiLight" panose="020B0502040204020203" pitchFamily="34" charset="0"/>
              </a:rPr>
              <a:t>6. Другие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заинтересованные</a:t>
            </a:r>
            <a:r>
              <a:rPr lang="ru-RU" sz="1400" dirty="0">
                <a:latin typeface="Bahnschrift SemiLight" panose="020B0502040204020203" pitchFamily="34" charset="0"/>
              </a:rPr>
              <a:t> в тематике топ-менеджеры организаций и владельцы предприятий.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51946"/>
            <a:ext cx="93762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7М04105 - МВА в горно-металлургическом комплексе</a:t>
            </a:r>
          </a:p>
        </p:txBody>
      </p:sp>
      <p:sp>
        <p:nvSpPr>
          <p:cNvPr id="16" name="object 24"/>
          <p:cNvSpPr/>
          <p:nvPr/>
        </p:nvSpPr>
        <p:spPr>
          <a:xfrm>
            <a:off x="345780" y="6692745"/>
            <a:ext cx="11099165" cy="76200"/>
          </a:xfrm>
          <a:custGeom>
            <a:avLst/>
            <a:gdLst/>
            <a:ahLst/>
            <a:cxnLst/>
            <a:rect l="l" t="t" r="r" b="b"/>
            <a:pathLst>
              <a:path w="11099165" h="76200">
                <a:moveTo>
                  <a:pt x="11099038" y="0"/>
                </a:moveTo>
                <a:lnTo>
                  <a:pt x="0" y="0"/>
                </a:lnTo>
                <a:lnTo>
                  <a:pt x="0" y="76200"/>
                </a:lnTo>
                <a:lnTo>
                  <a:pt x="11099038" y="76200"/>
                </a:lnTo>
                <a:lnTo>
                  <a:pt x="11099038" y="0"/>
                </a:lnTo>
                <a:close/>
              </a:path>
            </a:pathLst>
          </a:custGeom>
          <a:solidFill>
            <a:srgbClr val="1F4E7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7" name="Diagram 3"/>
          <p:cNvGraphicFramePr/>
          <p:nvPr>
            <p:extLst>
              <p:ext uri="{D42A27DB-BD31-4B8C-83A1-F6EECF244321}">
                <p14:modId xmlns:p14="http://schemas.microsoft.com/office/powerpoint/2010/main" val="404705449"/>
              </p:ext>
            </p:extLst>
          </p:nvPr>
        </p:nvGraphicFramePr>
        <p:xfrm>
          <a:off x="6432442" y="344333"/>
          <a:ext cx="5759558" cy="2653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EDE14FEC-A73F-4E36-B6EF-276AC9A694B6}"/>
              </a:ext>
            </a:extLst>
          </p:cNvPr>
          <p:cNvSpPr/>
          <p:nvPr/>
        </p:nvSpPr>
        <p:spPr>
          <a:xfrm>
            <a:off x="219182" y="976683"/>
            <a:ext cx="7412470" cy="38589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Bahnschrift SemiLight" panose="020B0502040204020203" pitchFamily="34" charset="0"/>
              </a:rPr>
              <a:t>Группа образовательных программ 7М041 - "Бизнес и управление"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165AB467-AC17-4780-AF24-F6E0B1214AC9}"/>
              </a:ext>
            </a:extLst>
          </p:cNvPr>
          <p:cNvSpPr/>
          <p:nvPr/>
        </p:nvSpPr>
        <p:spPr>
          <a:xfrm>
            <a:off x="219183" y="1486859"/>
            <a:ext cx="7412470" cy="1154477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Цель</a:t>
            </a:r>
            <a:r>
              <a:rPr lang="ru-RU" sz="14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 - подготовить специалистов высшего управленческого звена в </a:t>
            </a:r>
            <a:r>
              <a:rPr lang="ru-RU" sz="1400" dirty="0" err="1">
                <a:solidFill>
                  <a:schemeClr val="bg1"/>
                </a:solidFill>
                <a:latin typeface="Bahnschrift SemiLight" panose="020B0502040204020203" pitchFamily="34" charset="0"/>
              </a:rPr>
              <a:t>горно</a:t>
            </a:r>
            <a:r>
              <a:rPr lang="ru-RU" sz="14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 металлургической отрасли, способных эффективно управлять как производственным</a:t>
            </a:r>
          </a:p>
          <a:p>
            <a:pPr algn="just"/>
            <a:r>
              <a:rPr lang="ru-RU" sz="14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бизнесом, так и собственным развитием в их взаимосвязи в условиях текущих изменений.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AFA7017C-190E-44D3-ACC7-6CD9BFFD0680}"/>
              </a:ext>
            </a:extLst>
          </p:cNvPr>
          <p:cNvSpPr/>
          <p:nvPr/>
        </p:nvSpPr>
        <p:spPr>
          <a:xfrm>
            <a:off x="4732884" y="2902402"/>
            <a:ext cx="7149846" cy="127876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bg1"/>
                </a:solidFill>
                <a:latin typeface="Bahnschrift Light" panose="020B0502040204020203" pitchFamily="34" charset="0"/>
              </a:rPr>
              <a:t>Программа сфокусирована на развитии ключевых компетенций отрасли:</a:t>
            </a:r>
          </a:p>
          <a:p>
            <a:pPr algn="just"/>
            <a:r>
              <a:rPr lang="ru-RU" sz="1400" b="1" dirty="0">
                <a:solidFill>
                  <a:schemeClr val="bg1"/>
                </a:solidFill>
                <a:latin typeface="Bahnschrift Light" panose="020B0502040204020203" pitchFamily="34" charset="0"/>
              </a:rPr>
              <a:t>1. Промышленная безопасность, охрана труда и экология</a:t>
            </a:r>
          </a:p>
          <a:p>
            <a:pPr algn="just"/>
            <a:r>
              <a:rPr lang="ru-RU" sz="1400" b="1" dirty="0">
                <a:solidFill>
                  <a:schemeClr val="bg1"/>
                </a:solidFill>
                <a:latin typeface="Bahnschrift Light" panose="020B0502040204020203" pitchFamily="34" charset="0"/>
              </a:rPr>
              <a:t>2. Проектное управление и управление рисками</a:t>
            </a:r>
          </a:p>
          <a:p>
            <a:pPr algn="just"/>
            <a:r>
              <a:rPr lang="ru-RU" sz="1400" b="1" dirty="0">
                <a:solidFill>
                  <a:schemeClr val="bg1"/>
                </a:solidFill>
                <a:latin typeface="Bahnschrift Light" panose="020B0502040204020203" pitchFamily="34" charset="0"/>
              </a:rPr>
              <a:t>3. Командное лидерство и менеджмент</a:t>
            </a:r>
          </a:p>
          <a:p>
            <a:pPr algn="just"/>
            <a:r>
              <a:rPr lang="ru-RU" sz="1400" b="1" dirty="0">
                <a:solidFill>
                  <a:schemeClr val="bg1"/>
                </a:solidFill>
                <a:latin typeface="Bahnschrift Light" panose="020B0502040204020203" pitchFamily="34" charset="0"/>
              </a:rPr>
              <a:t>4. Экономическая эффективность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1EB16BBB-6325-4A94-993F-1B78B9BECA33}"/>
              </a:ext>
            </a:extLst>
          </p:cNvPr>
          <p:cNvSpPr/>
          <p:nvPr/>
        </p:nvSpPr>
        <p:spPr>
          <a:xfrm>
            <a:off x="4688142" y="4312788"/>
            <a:ext cx="7194588" cy="21167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Ожидаемые цели Слушателей: 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Bahnschrift SemiLight" panose="020B0502040204020203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Руководствуясь собственным жизненным и профессиональным опытом, обогатившись в ходе Программы, создать Интеллектуальный продукт (открытие, изобретение, образец, процесс и т. п.), способный изменить существующий порядок вещей в компании, в отрасли, в стране, мире;</a:t>
            </a:r>
            <a:endParaRPr lang="en-US" sz="1400" dirty="0">
              <a:solidFill>
                <a:schemeClr val="accent6">
                  <a:lumMod val="50000"/>
                </a:schemeClr>
              </a:solidFill>
              <a:latin typeface="Bahnschrift SemiLight" panose="020B0502040204020203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Описать свой Интеллектуальный продукт в диссертации и защитить его; </a:t>
            </a:r>
            <a:endParaRPr lang="en-US" sz="1400" dirty="0">
              <a:solidFill>
                <a:schemeClr val="accent6">
                  <a:lumMod val="50000"/>
                </a:schemeClr>
              </a:solidFill>
              <a:latin typeface="Bahnschrift SemiLight" panose="020B0502040204020203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Выстроить свои жизненные приоритеты, найти энергию для реализации своего Интеллектуального продукта после завершения Программы.</a:t>
            </a:r>
          </a:p>
        </p:txBody>
      </p:sp>
    </p:spTree>
    <p:extLst>
      <p:ext uri="{BB962C8B-B14F-4D97-AF65-F5344CB8AC3E}">
        <p14:creationId xmlns:p14="http://schemas.microsoft.com/office/powerpoint/2010/main" val="3497303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Прямоугольник 5">
            <a:extLst>
              <a:ext uri="{FF2B5EF4-FFF2-40B4-BE49-F238E27FC236}">
                <a16:creationId xmlns:a16="http://schemas.microsoft.com/office/drawing/2014/main" id="{05570099-6590-4FE7-B841-3E260A8F40C1}"/>
              </a:ext>
            </a:extLst>
          </p:cNvPr>
          <p:cNvSpPr/>
          <p:nvPr/>
        </p:nvSpPr>
        <p:spPr>
          <a:xfrm>
            <a:off x="0" y="20252"/>
            <a:ext cx="9728126" cy="677536"/>
          </a:xfrm>
          <a:custGeom>
            <a:avLst/>
            <a:gdLst>
              <a:gd name="connsiteX0" fmla="*/ 0 w 9575023"/>
              <a:gd name="connsiteY0" fmla="*/ 0 h 933450"/>
              <a:gd name="connsiteX1" fmla="*/ 9575023 w 9575023"/>
              <a:gd name="connsiteY1" fmla="*/ 0 h 933450"/>
              <a:gd name="connsiteX2" fmla="*/ 9575023 w 9575023"/>
              <a:gd name="connsiteY2" fmla="*/ 933450 h 933450"/>
              <a:gd name="connsiteX3" fmla="*/ 0 w 9575023"/>
              <a:gd name="connsiteY3" fmla="*/ 933450 h 933450"/>
              <a:gd name="connsiteX4" fmla="*/ 0 w 9575023"/>
              <a:gd name="connsiteY4" fmla="*/ 0 h 933450"/>
              <a:gd name="connsiteX0" fmla="*/ 0 w 9575023"/>
              <a:gd name="connsiteY0" fmla="*/ 0 h 933450"/>
              <a:gd name="connsiteX1" fmla="*/ 9575023 w 9575023"/>
              <a:gd name="connsiteY1" fmla="*/ 0 h 933450"/>
              <a:gd name="connsiteX2" fmla="*/ 9089248 w 9575023"/>
              <a:gd name="connsiteY2" fmla="*/ 933450 h 933450"/>
              <a:gd name="connsiteX3" fmla="*/ 0 w 9575023"/>
              <a:gd name="connsiteY3" fmla="*/ 933450 h 933450"/>
              <a:gd name="connsiteX4" fmla="*/ 0 w 9575023"/>
              <a:gd name="connsiteY4" fmla="*/ 0 h 933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023" h="933450">
                <a:moveTo>
                  <a:pt x="0" y="0"/>
                </a:moveTo>
                <a:lnTo>
                  <a:pt x="9575023" y="0"/>
                </a:lnTo>
                <a:lnTo>
                  <a:pt x="9089248" y="933450"/>
                </a:lnTo>
                <a:lnTo>
                  <a:pt x="0" y="9334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2223" dirty="0">
              <a:latin typeface="Bahnschrift SemiLight" panose="020B05020402040202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F14EBC-BE12-443D-8678-B72269082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252" y="75120"/>
            <a:ext cx="9600573" cy="585216"/>
          </a:xfrm>
        </p:spPr>
        <p:txBody>
          <a:bodyPr/>
          <a:lstStyle/>
          <a:p>
            <a:pPr algn="just"/>
            <a:r>
              <a:rPr lang="ru-RU" b="1" cap="none" dirty="0">
                <a:solidFill>
                  <a:schemeClr val="accent1">
                    <a:lumMod val="50000"/>
                  </a:schemeClr>
                </a:solidFill>
                <a:latin typeface="Bahnschrift SemiLight" panose="020B0502040204020203" pitchFamily="34" charset="0"/>
              </a:rPr>
              <a:t>Компетенции выпускника МВА</a:t>
            </a:r>
            <a:endParaRPr lang="en-US" b="1" cap="none" dirty="0">
              <a:solidFill>
                <a:schemeClr val="accent1">
                  <a:lumMod val="50000"/>
                </a:schemeClr>
              </a:solidFill>
              <a:latin typeface="Bahnschrift SemiLight" panose="020B0502040204020203" pitchFamily="34" charset="0"/>
            </a:endParaRP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5B23B29-AB97-457F-B3B7-7C86F2361A36}"/>
              </a:ext>
            </a:extLst>
          </p:cNvPr>
          <p:cNvGrpSpPr/>
          <p:nvPr/>
        </p:nvGrpSpPr>
        <p:grpSpPr>
          <a:xfrm>
            <a:off x="4533382" y="2031955"/>
            <a:ext cx="3125239" cy="3125239"/>
            <a:chOff x="3727704" y="1566271"/>
            <a:chExt cx="4736592" cy="4736592"/>
          </a:xfrm>
        </p:grpSpPr>
        <p:sp>
          <p:nvSpPr>
            <p:cNvPr id="5" name="Figure">
              <a:extLst>
                <a:ext uri="{FF2B5EF4-FFF2-40B4-BE49-F238E27FC236}">
                  <a16:creationId xmlns:a16="http://schemas.microsoft.com/office/drawing/2014/main" id="{0D4C51A6-2128-4959-B346-DD5CC48805F5}"/>
                </a:ext>
              </a:extLst>
            </p:cNvPr>
            <p:cNvSpPr/>
            <p:nvPr/>
          </p:nvSpPr>
          <p:spPr>
            <a:xfrm>
              <a:off x="6147148" y="1743543"/>
              <a:ext cx="1378804" cy="2143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5087"/>
                  </a:lnTo>
                  <a:cubicBezTo>
                    <a:pt x="19507" y="5689"/>
                    <a:pt x="17224" y="5999"/>
                    <a:pt x="14898" y="5999"/>
                  </a:cubicBezTo>
                  <a:cubicBezTo>
                    <a:pt x="8415" y="5999"/>
                    <a:pt x="2707" y="3620"/>
                    <a:pt x="0" y="0"/>
                  </a:cubicBezTo>
                  <a:close/>
                </a:path>
              </a:pathLst>
            </a:custGeom>
            <a:solidFill>
              <a:schemeClr val="tx1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6" name="Figure">
              <a:extLst>
                <a:ext uri="{FF2B5EF4-FFF2-40B4-BE49-F238E27FC236}">
                  <a16:creationId xmlns:a16="http://schemas.microsoft.com/office/drawing/2014/main" id="{D27C5D58-5BD1-4682-B4C3-D8A044DB5E06}"/>
                </a:ext>
              </a:extLst>
            </p:cNvPr>
            <p:cNvSpPr/>
            <p:nvPr/>
          </p:nvSpPr>
          <p:spPr>
            <a:xfrm>
              <a:off x="4689876" y="1743543"/>
              <a:ext cx="1381606" cy="2140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94" y="3474"/>
                  </a:moveTo>
                  <a:cubicBezTo>
                    <a:pt x="14429" y="5075"/>
                    <a:pt x="10676" y="5960"/>
                    <a:pt x="6806" y="5960"/>
                  </a:cubicBezTo>
                  <a:cubicBezTo>
                    <a:pt x="4469" y="5960"/>
                    <a:pt x="2132" y="5631"/>
                    <a:pt x="0" y="5019"/>
                  </a:cubicBezTo>
                  <a:lnTo>
                    <a:pt x="21571" y="21600"/>
                  </a:lnTo>
                  <a:lnTo>
                    <a:pt x="21600" y="0"/>
                  </a:lnTo>
                  <a:cubicBezTo>
                    <a:pt x="20607" y="1328"/>
                    <a:pt x="19190" y="2505"/>
                    <a:pt x="17394" y="347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7" name="Figure">
              <a:extLst>
                <a:ext uri="{FF2B5EF4-FFF2-40B4-BE49-F238E27FC236}">
                  <a16:creationId xmlns:a16="http://schemas.microsoft.com/office/drawing/2014/main" id="{6B2A062E-1FDE-4BB2-8484-4F5AF9E200D4}"/>
                </a:ext>
              </a:extLst>
            </p:cNvPr>
            <p:cNvSpPr/>
            <p:nvPr/>
          </p:nvSpPr>
          <p:spPr>
            <a:xfrm>
              <a:off x="3895850" y="2294019"/>
              <a:ext cx="2112110" cy="16402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7538" y="0"/>
                  </a:lnTo>
                  <a:cubicBezTo>
                    <a:pt x="7901" y="1868"/>
                    <a:pt x="7958" y="3821"/>
                    <a:pt x="7690" y="5750"/>
                  </a:cubicBezTo>
                  <a:cubicBezTo>
                    <a:pt x="6955" y="11095"/>
                    <a:pt x="3926" y="15285"/>
                    <a:pt x="0" y="16698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8" name="Figure">
              <a:extLst>
                <a:ext uri="{FF2B5EF4-FFF2-40B4-BE49-F238E27FC236}">
                  <a16:creationId xmlns:a16="http://schemas.microsoft.com/office/drawing/2014/main" id="{2E212663-AADF-4DAC-AD0C-67C39242855B}"/>
                </a:ext>
              </a:extLst>
            </p:cNvPr>
            <p:cNvSpPr/>
            <p:nvPr/>
          </p:nvSpPr>
          <p:spPr>
            <a:xfrm>
              <a:off x="3886509" y="3637553"/>
              <a:ext cx="2109308" cy="1444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994" y="4856"/>
                  </a:moveTo>
                  <a:cubicBezTo>
                    <a:pt x="5108" y="10200"/>
                    <a:pt x="4879" y="16688"/>
                    <a:pt x="2573" y="21600"/>
                  </a:cubicBezTo>
                  <a:lnTo>
                    <a:pt x="21600" y="5581"/>
                  </a:lnTo>
                  <a:lnTo>
                    <a:pt x="0" y="0"/>
                  </a:lnTo>
                  <a:cubicBezTo>
                    <a:pt x="1205" y="1284"/>
                    <a:pt x="2229" y="2930"/>
                    <a:pt x="2994" y="4856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endParaRPr>
            </a:p>
          </p:txBody>
        </p:sp>
        <p:sp>
          <p:nvSpPr>
            <p:cNvPr id="9" name="Figure">
              <a:extLst>
                <a:ext uri="{FF2B5EF4-FFF2-40B4-BE49-F238E27FC236}">
                  <a16:creationId xmlns:a16="http://schemas.microsoft.com/office/drawing/2014/main" id="{03C4BE41-8937-49E6-B937-C255D2D474A6}"/>
                </a:ext>
              </a:extLst>
            </p:cNvPr>
            <p:cNvSpPr/>
            <p:nvPr/>
          </p:nvSpPr>
          <p:spPr>
            <a:xfrm>
              <a:off x="4176094" y="4076067"/>
              <a:ext cx="1857088" cy="2014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041" y="12116"/>
                  </a:moveTo>
                  <a:cubicBezTo>
                    <a:pt x="9550" y="13626"/>
                    <a:pt x="12604" y="17348"/>
                    <a:pt x="13060" y="21600"/>
                  </a:cubicBezTo>
                  <a:lnTo>
                    <a:pt x="21600" y="0"/>
                  </a:lnTo>
                  <a:lnTo>
                    <a:pt x="0" y="11455"/>
                  </a:lnTo>
                  <a:cubicBezTo>
                    <a:pt x="282" y="11435"/>
                    <a:pt x="576" y="11425"/>
                    <a:pt x="858" y="11425"/>
                  </a:cubicBezTo>
                  <a:cubicBezTo>
                    <a:pt x="2282" y="11425"/>
                    <a:pt x="3694" y="11655"/>
                    <a:pt x="5041" y="1211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10" name="Figure">
              <a:extLst>
                <a:ext uri="{FF2B5EF4-FFF2-40B4-BE49-F238E27FC236}">
                  <a16:creationId xmlns:a16="http://schemas.microsoft.com/office/drawing/2014/main" id="{3075ECEC-5B3D-4B83-A97B-AB6D0AE5BE8A}"/>
                </a:ext>
              </a:extLst>
            </p:cNvPr>
            <p:cNvSpPr/>
            <p:nvPr/>
          </p:nvSpPr>
          <p:spPr>
            <a:xfrm>
              <a:off x="5371805" y="4094727"/>
              <a:ext cx="1467547" cy="2014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66" y="18399"/>
                  </a:moveTo>
                  <a:cubicBezTo>
                    <a:pt x="14863" y="18399"/>
                    <a:pt x="18740" y="19569"/>
                    <a:pt x="21600" y="21600"/>
                  </a:cubicBezTo>
                  <a:lnTo>
                    <a:pt x="10793" y="0"/>
                  </a:lnTo>
                  <a:lnTo>
                    <a:pt x="0" y="21560"/>
                  </a:lnTo>
                  <a:cubicBezTo>
                    <a:pt x="1554" y="20469"/>
                    <a:pt x="3396" y="19629"/>
                    <a:pt x="5472" y="19079"/>
                  </a:cubicBezTo>
                  <a:cubicBezTo>
                    <a:pt x="7177" y="18629"/>
                    <a:pt x="8964" y="18399"/>
                    <a:pt x="10766" y="18399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11" name="Figure">
              <a:extLst>
                <a:ext uri="{FF2B5EF4-FFF2-40B4-BE49-F238E27FC236}">
                  <a16:creationId xmlns:a16="http://schemas.microsoft.com/office/drawing/2014/main" id="{46FE03CC-E3DE-4882-A9FA-94D70A365F89}"/>
                </a:ext>
              </a:extLst>
            </p:cNvPr>
            <p:cNvSpPr/>
            <p:nvPr/>
          </p:nvSpPr>
          <p:spPr>
            <a:xfrm>
              <a:off x="6175172" y="4076067"/>
              <a:ext cx="1858956" cy="20115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99" y="11481"/>
                  </a:moveTo>
                  <a:cubicBezTo>
                    <a:pt x="21003" y="11481"/>
                    <a:pt x="21307" y="11491"/>
                    <a:pt x="21600" y="11511"/>
                  </a:cubicBezTo>
                  <a:lnTo>
                    <a:pt x="0" y="0"/>
                  </a:lnTo>
                  <a:lnTo>
                    <a:pt x="8488" y="21600"/>
                  </a:lnTo>
                  <a:cubicBezTo>
                    <a:pt x="8662" y="20037"/>
                    <a:pt x="9194" y="18524"/>
                    <a:pt x="10062" y="17132"/>
                  </a:cubicBezTo>
                  <a:cubicBezTo>
                    <a:pt x="12265" y="13645"/>
                    <a:pt x="16336" y="11481"/>
                    <a:pt x="20699" y="11481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12" name="Figure">
              <a:extLst>
                <a:ext uri="{FF2B5EF4-FFF2-40B4-BE49-F238E27FC236}">
                  <a16:creationId xmlns:a16="http://schemas.microsoft.com/office/drawing/2014/main" id="{8B74ECE8-CEA5-4A4A-A614-E3A2041E7748}"/>
                </a:ext>
              </a:extLst>
            </p:cNvPr>
            <p:cNvSpPr/>
            <p:nvPr/>
          </p:nvSpPr>
          <p:spPr>
            <a:xfrm>
              <a:off x="6212538" y="3637553"/>
              <a:ext cx="2113045" cy="1444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55" y="21600"/>
                  </a:moveTo>
                  <a:cubicBezTo>
                    <a:pt x="18115" y="19786"/>
                    <a:pt x="17551" y="17735"/>
                    <a:pt x="17284" y="15530"/>
                  </a:cubicBezTo>
                  <a:cubicBezTo>
                    <a:pt x="16549" y="9460"/>
                    <a:pt x="18286" y="3474"/>
                    <a:pt x="21600" y="0"/>
                  </a:cubicBezTo>
                  <a:lnTo>
                    <a:pt x="0" y="5567"/>
                  </a:lnTo>
                  <a:lnTo>
                    <a:pt x="18955" y="216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13" name="Figure">
              <a:extLst>
                <a:ext uri="{FF2B5EF4-FFF2-40B4-BE49-F238E27FC236}">
                  <a16:creationId xmlns:a16="http://schemas.microsoft.com/office/drawing/2014/main" id="{50FD0734-9A71-4FE1-941C-9D275A432405}"/>
                </a:ext>
              </a:extLst>
            </p:cNvPr>
            <p:cNvSpPr/>
            <p:nvPr/>
          </p:nvSpPr>
          <p:spPr>
            <a:xfrm>
              <a:off x="6203197" y="2294018"/>
              <a:ext cx="2110242" cy="16411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651" y="14036"/>
                  </a:moveTo>
                  <a:cubicBezTo>
                    <a:pt x="14419" y="10548"/>
                    <a:pt x="13109" y="5084"/>
                    <a:pt x="14123" y="0"/>
                  </a:cubicBezTo>
                  <a:lnTo>
                    <a:pt x="0" y="21600"/>
                  </a:lnTo>
                  <a:lnTo>
                    <a:pt x="21600" y="16737"/>
                  </a:lnTo>
                  <a:cubicBezTo>
                    <a:pt x="20166" y="16209"/>
                    <a:pt x="18818" y="15288"/>
                    <a:pt x="17651" y="14036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14" name="Figure">
              <a:extLst>
                <a:ext uri="{FF2B5EF4-FFF2-40B4-BE49-F238E27FC236}">
                  <a16:creationId xmlns:a16="http://schemas.microsoft.com/office/drawing/2014/main" id="{6D822350-49CC-4C62-83C9-B143E23CBBF2}"/>
                </a:ext>
              </a:extLst>
            </p:cNvPr>
            <p:cNvSpPr/>
            <p:nvPr/>
          </p:nvSpPr>
          <p:spPr>
            <a:xfrm>
              <a:off x="6249904" y="1678232"/>
              <a:ext cx="1333031" cy="5262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5319"/>
                  </a:moveTo>
                  <a:lnTo>
                    <a:pt x="18391" y="14170"/>
                  </a:lnTo>
                  <a:lnTo>
                    <a:pt x="18951" y="17617"/>
                  </a:lnTo>
                  <a:cubicBezTo>
                    <a:pt x="17286" y="19264"/>
                    <a:pt x="15470" y="20183"/>
                    <a:pt x="13578" y="20183"/>
                  </a:cubicBezTo>
                  <a:cubicBezTo>
                    <a:pt x="7886" y="20183"/>
                    <a:pt x="2952" y="11987"/>
                    <a:pt x="500" y="0"/>
                  </a:cubicBezTo>
                  <a:lnTo>
                    <a:pt x="0" y="651"/>
                  </a:lnTo>
                  <a:cubicBezTo>
                    <a:pt x="2543" y="13060"/>
                    <a:pt x="7674" y="21600"/>
                    <a:pt x="13578" y="21600"/>
                  </a:cubicBezTo>
                  <a:cubicBezTo>
                    <a:pt x="15545" y="21600"/>
                    <a:pt x="17422" y="20643"/>
                    <a:pt x="19163" y="18919"/>
                  </a:cubicBezTo>
                  <a:lnTo>
                    <a:pt x="19602" y="21600"/>
                  </a:lnTo>
                  <a:lnTo>
                    <a:pt x="21600" y="15319"/>
                  </a:lnTo>
                  <a:close/>
                </a:path>
              </a:pathLst>
            </a:custGeom>
            <a:solidFill>
              <a:schemeClr val="tx1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15" name="Figure">
              <a:extLst>
                <a:ext uri="{FF2B5EF4-FFF2-40B4-BE49-F238E27FC236}">
                  <a16:creationId xmlns:a16="http://schemas.microsoft.com/office/drawing/2014/main" id="{95486F1A-1A2E-4C5D-89D1-DBBAD1AA24C1}"/>
                </a:ext>
              </a:extLst>
            </p:cNvPr>
            <p:cNvSpPr/>
            <p:nvPr/>
          </p:nvSpPr>
          <p:spPr>
            <a:xfrm>
              <a:off x="4736583" y="1566271"/>
              <a:ext cx="1253628" cy="6547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840" extrusionOk="0">
                  <a:moveTo>
                    <a:pt x="21552" y="0"/>
                  </a:moveTo>
                  <a:lnTo>
                    <a:pt x="18622" y="3195"/>
                  </a:lnTo>
                  <a:lnTo>
                    <a:pt x="20007" y="4467"/>
                  </a:lnTo>
                  <a:cubicBezTo>
                    <a:pt x="19105" y="7407"/>
                    <a:pt x="17866" y="10093"/>
                    <a:pt x="16337" y="12383"/>
                  </a:cubicBezTo>
                  <a:cubicBezTo>
                    <a:pt x="11701" y="19197"/>
                    <a:pt x="5456" y="20497"/>
                    <a:pt x="225" y="16681"/>
                  </a:cubicBezTo>
                  <a:lnTo>
                    <a:pt x="0" y="17642"/>
                  </a:lnTo>
                  <a:cubicBezTo>
                    <a:pt x="5424" y="21600"/>
                    <a:pt x="11911" y="20271"/>
                    <a:pt x="16707" y="13175"/>
                  </a:cubicBezTo>
                  <a:cubicBezTo>
                    <a:pt x="18317" y="10800"/>
                    <a:pt x="19588" y="8001"/>
                    <a:pt x="20522" y="4948"/>
                  </a:cubicBezTo>
                  <a:lnTo>
                    <a:pt x="21600" y="5937"/>
                  </a:lnTo>
                  <a:lnTo>
                    <a:pt x="21552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16" name="Figure">
              <a:extLst>
                <a:ext uri="{FF2B5EF4-FFF2-40B4-BE49-F238E27FC236}">
                  <a16:creationId xmlns:a16="http://schemas.microsoft.com/office/drawing/2014/main" id="{4343D404-74EB-4113-9D18-9611A2A9173E}"/>
                </a:ext>
              </a:extLst>
            </p:cNvPr>
            <p:cNvSpPr/>
            <p:nvPr/>
          </p:nvSpPr>
          <p:spPr>
            <a:xfrm>
              <a:off x="8015444" y="3702863"/>
              <a:ext cx="392493" cy="1372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28" h="21600" extrusionOk="0">
                  <a:moveTo>
                    <a:pt x="12272" y="21600"/>
                  </a:moveTo>
                  <a:lnTo>
                    <a:pt x="11952" y="18458"/>
                  </a:lnTo>
                  <a:lnTo>
                    <a:pt x="8199" y="19221"/>
                  </a:lnTo>
                  <a:cubicBezTo>
                    <a:pt x="5362" y="17738"/>
                    <a:pt x="3348" y="16079"/>
                    <a:pt x="2342" y="14258"/>
                  </a:cubicBezTo>
                  <a:cubicBezTo>
                    <a:pt x="-633" y="8825"/>
                    <a:pt x="6414" y="3554"/>
                    <a:pt x="19228" y="426"/>
                  </a:cubicBezTo>
                  <a:lnTo>
                    <a:pt x="18221" y="0"/>
                  </a:lnTo>
                  <a:cubicBezTo>
                    <a:pt x="4950" y="3260"/>
                    <a:pt x="-2372" y="8722"/>
                    <a:pt x="694" y="14361"/>
                  </a:cubicBezTo>
                  <a:cubicBezTo>
                    <a:pt x="1747" y="16240"/>
                    <a:pt x="3852" y="17973"/>
                    <a:pt x="6781" y="19515"/>
                  </a:cubicBezTo>
                  <a:lnTo>
                    <a:pt x="3852" y="20117"/>
                  </a:lnTo>
                  <a:lnTo>
                    <a:pt x="12272" y="216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/>
              <a:endParaRPr sz="225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Bahnschrift SemiLight" panose="020B0502040204020203" pitchFamily="34" charset="0"/>
              </a:endParaRPr>
            </a:p>
          </p:txBody>
        </p:sp>
        <p:sp>
          <p:nvSpPr>
            <p:cNvPr id="17" name="Figure">
              <a:extLst>
                <a:ext uri="{FF2B5EF4-FFF2-40B4-BE49-F238E27FC236}">
                  <a16:creationId xmlns:a16="http://schemas.microsoft.com/office/drawing/2014/main" id="{76947D18-D00B-475A-A5DE-DBB014F39BB4}"/>
                </a:ext>
              </a:extLst>
            </p:cNvPr>
            <p:cNvSpPr/>
            <p:nvPr/>
          </p:nvSpPr>
          <p:spPr>
            <a:xfrm>
              <a:off x="7651127" y="2294019"/>
              <a:ext cx="813169" cy="11662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5" h="21600" extrusionOk="0">
                  <a:moveTo>
                    <a:pt x="20305" y="20892"/>
                  </a:moveTo>
                  <a:lnTo>
                    <a:pt x="16969" y="18144"/>
                  </a:lnTo>
                  <a:lnTo>
                    <a:pt x="16293" y="19751"/>
                  </a:lnTo>
                  <a:cubicBezTo>
                    <a:pt x="13680" y="19094"/>
                    <a:pt x="11184" y="18092"/>
                    <a:pt x="8945" y="16710"/>
                  </a:cubicBezTo>
                  <a:cubicBezTo>
                    <a:pt x="2227" y="12545"/>
                    <a:pt x="-385" y="6083"/>
                    <a:pt x="1411" y="138"/>
                  </a:cubicBezTo>
                  <a:lnTo>
                    <a:pt x="571" y="0"/>
                  </a:lnTo>
                  <a:cubicBezTo>
                    <a:pt x="-1295" y="6169"/>
                    <a:pt x="1434" y="12874"/>
                    <a:pt x="8409" y="17194"/>
                  </a:cubicBezTo>
                  <a:cubicBezTo>
                    <a:pt x="10741" y="18645"/>
                    <a:pt x="13330" y="19682"/>
                    <a:pt x="16060" y="20356"/>
                  </a:cubicBezTo>
                  <a:lnTo>
                    <a:pt x="15523" y="21600"/>
                  </a:lnTo>
                  <a:lnTo>
                    <a:pt x="20305" y="20892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  <p:sp>
          <p:nvSpPr>
            <p:cNvPr id="18" name="Figure">
              <a:extLst>
                <a:ext uri="{FF2B5EF4-FFF2-40B4-BE49-F238E27FC236}">
                  <a16:creationId xmlns:a16="http://schemas.microsoft.com/office/drawing/2014/main" id="{73BC1366-283D-4A21-B58D-57C5F067F97F}"/>
                </a:ext>
              </a:extLst>
            </p:cNvPr>
            <p:cNvSpPr/>
            <p:nvPr/>
          </p:nvSpPr>
          <p:spPr>
            <a:xfrm>
              <a:off x="6969199" y="5260990"/>
              <a:ext cx="1047180" cy="975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6" extrusionOk="0">
                  <a:moveTo>
                    <a:pt x="1464" y="21276"/>
                  </a:moveTo>
                  <a:lnTo>
                    <a:pt x="4008" y="17856"/>
                  </a:lnTo>
                  <a:lnTo>
                    <a:pt x="2158" y="17591"/>
                  </a:lnTo>
                  <a:cubicBezTo>
                    <a:pt x="2505" y="15209"/>
                    <a:pt x="3237" y="12868"/>
                    <a:pt x="4451" y="10649"/>
                  </a:cubicBezTo>
                  <a:cubicBezTo>
                    <a:pt x="8074" y="4033"/>
                    <a:pt x="14798" y="450"/>
                    <a:pt x="21561" y="775"/>
                  </a:cubicBezTo>
                  <a:lnTo>
                    <a:pt x="21600" y="22"/>
                  </a:lnTo>
                  <a:cubicBezTo>
                    <a:pt x="14567" y="-324"/>
                    <a:pt x="7592" y="3402"/>
                    <a:pt x="3834" y="10262"/>
                  </a:cubicBezTo>
                  <a:cubicBezTo>
                    <a:pt x="2582" y="12563"/>
                    <a:pt x="1811" y="15006"/>
                    <a:pt x="1445" y="17469"/>
                  </a:cubicBezTo>
                  <a:lnTo>
                    <a:pt x="0" y="17265"/>
                  </a:lnTo>
                  <a:lnTo>
                    <a:pt x="1464" y="21276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/>
              <a:endParaRPr sz="225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Bahnschrift SemiLight" panose="020B0502040204020203" pitchFamily="34" charset="0"/>
              </a:endParaRPr>
            </a:p>
          </p:txBody>
        </p:sp>
        <p:sp>
          <p:nvSpPr>
            <p:cNvPr id="19" name="Figure">
              <a:extLst>
                <a:ext uri="{FF2B5EF4-FFF2-40B4-BE49-F238E27FC236}">
                  <a16:creationId xmlns:a16="http://schemas.microsoft.com/office/drawing/2014/main" id="{B6828A2E-F7DD-41FE-AB7C-484522DCDFC2}"/>
                </a:ext>
              </a:extLst>
            </p:cNvPr>
            <p:cNvSpPr/>
            <p:nvPr/>
          </p:nvSpPr>
          <p:spPr>
            <a:xfrm>
              <a:off x="4063997" y="5186348"/>
              <a:ext cx="1129386" cy="8966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427"/>
                  </a:moveTo>
                  <a:lnTo>
                    <a:pt x="3359" y="4698"/>
                  </a:lnTo>
                  <a:lnTo>
                    <a:pt x="3287" y="2517"/>
                  </a:lnTo>
                  <a:cubicBezTo>
                    <a:pt x="5396" y="2450"/>
                    <a:pt x="7557" y="2855"/>
                    <a:pt x="9648" y="3821"/>
                  </a:cubicBezTo>
                  <a:cubicBezTo>
                    <a:pt x="15954" y="6721"/>
                    <a:pt x="20135" y="13733"/>
                    <a:pt x="20939" y="21600"/>
                  </a:cubicBezTo>
                  <a:lnTo>
                    <a:pt x="21600" y="21488"/>
                  </a:lnTo>
                  <a:cubicBezTo>
                    <a:pt x="20760" y="13351"/>
                    <a:pt x="16437" y="6046"/>
                    <a:pt x="9880" y="3057"/>
                  </a:cubicBezTo>
                  <a:cubicBezTo>
                    <a:pt x="7700" y="2045"/>
                    <a:pt x="5449" y="1641"/>
                    <a:pt x="3252" y="1708"/>
                  </a:cubicBezTo>
                  <a:lnTo>
                    <a:pt x="3198" y="0"/>
                  </a:lnTo>
                  <a:lnTo>
                    <a:pt x="0" y="2427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/>
              <a:endParaRPr sz="225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Bahnschrift SemiLight" panose="020B0502040204020203" pitchFamily="34" charset="0"/>
              </a:endParaRPr>
            </a:p>
          </p:txBody>
        </p:sp>
        <p:sp>
          <p:nvSpPr>
            <p:cNvPr id="20" name="Figure">
              <a:extLst>
                <a:ext uri="{FF2B5EF4-FFF2-40B4-BE49-F238E27FC236}">
                  <a16:creationId xmlns:a16="http://schemas.microsoft.com/office/drawing/2014/main" id="{0498D6BE-FCC7-43AA-94EB-5980856FA294}"/>
                </a:ext>
              </a:extLst>
            </p:cNvPr>
            <p:cNvSpPr/>
            <p:nvPr/>
          </p:nvSpPr>
          <p:spPr>
            <a:xfrm>
              <a:off x="5381147" y="5932757"/>
              <a:ext cx="1373200" cy="370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269" extrusionOk="0">
                  <a:moveTo>
                    <a:pt x="0" y="18269"/>
                  </a:moveTo>
                  <a:lnTo>
                    <a:pt x="3071" y="16243"/>
                  </a:lnTo>
                  <a:lnTo>
                    <a:pt x="2101" y="12927"/>
                  </a:lnTo>
                  <a:cubicBezTo>
                    <a:pt x="3409" y="9334"/>
                    <a:pt x="4937" y="6387"/>
                    <a:pt x="6656" y="4406"/>
                  </a:cubicBezTo>
                  <a:cubicBezTo>
                    <a:pt x="11843" y="-1489"/>
                    <a:pt x="17427" y="2610"/>
                    <a:pt x="21233" y="13571"/>
                  </a:cubicBezTo>
                  <a:lnTo>
                    <a:pt x="21600" y="12328"/>
                  </a:lnTo>
                  <a:cubicBezTo>
                    <a:pt x="17647" y="952"/>
                    <a:pt x="11858" y="-3331"/>
                    <a:pt x="6465" y="2794"/>
                  </a:cubicBezTo>
                  <a:cubicBezTo>
                    <a:pt x="4673" y="4867"/>
                    <a:pt x="3071" y="7907"/>
                    <a:pt x="1719" y="11637"/>
                  </a:cubicBezTo>
                  <a:lnTo>
                    <a:pt x="970" y="9058"/>
                  </a:lnTo>
                  <a:lnTo>
                    <a:pt x="0" y="18269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/>
              <a:endParaRPr sz="225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Bahnschrift SemiLight" panose="020B0502040204020203" pitchFamily="34" charset="0"/>
              </a:endParaRPr>
            </a:p>
          </p:txBody>
        </p:sp>
        <p:sp>
          <p:nvSpPr>
            <p:cNvPr id="21" name="Figure">
              <a:extLst>
                <a:ext uri="{FF2B5EF4-FFF2-40B4-BE49-F238E27FC236}">
                  <a16:creationId xmlns:a16="http://schemas.microsoft.com/office/drawing/2014/main" id="{4B1CBB60-1750-411B-A0C6-9FDC9DD08552}"/>
                </a:ext>
              </a:extLst>
            </p:cNvPr>
            <p:cNvSpPr/>
            <p:nvPr/>
          </p:nvSpPr>
          <p:spPr>
            <a:xfrm>
              <a:off x="3905193" y="2200718"/>
              <a:ext cx="723031" cy="1248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749" y="0"/>
                  </a:moveTo>
                  <a:lnTo>
                    <a:pt x="15879" y="3277"/>
                  </a:lnTo>
                  <a:lnTo>
                    <a:pt x="18530" y="2938"/>
                  </a:lnTo>
                  <a:cubicBezTo>
                    <a:pt x="19172" y="4811"/>
                    <a:pt x="19256" y="6780"/>
                    <a:pt x="18670" y="8766"/>
                  </a:cubicBezTo>
                  <a:cubicBezTo>
                    <a:pt x="16856" y="14739"/>
                    <a:pt x="9377" y="19324"/>
                    <a:pt x="0" y="21035"/>
                  </a:cubicBezTo>
                  <a:lnTo>
                    <a:pt x="307" y="21600"/>
                  </a:lnTo>
                  <a:cubicBezTo>
                    <a:pt x="10047" y="19840"/>
                    <a:pt x="17777" y="15078"/>
                    <a:pt x="19674" y="8879"/>
                  </a:cubicBezTo>
                  <a:cubicBezTo>
                    <a:pt x="20316" y="6813"/>
                    <a:pt x="20205" y="4762"/>
                    <a:pt x="19535" y="2825"/>
                  </a:cubicBezTo>
                  <a:lnTo>
                    <a:pt x="21600" y="2567"/>
                  </a:lnTo>
                  <a:lnTo>
                    <a:pt x="17749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/>
              <a:endParaRPr sz="225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Bahnschrift SemiLight" panose="020B0502040204020203" pitchFamily="34" charset="0"/>
              </a:endParaRPr>
            </a:p>
          </p:txBody>
        </p:sp>
        <p:sp>
          <p:nvSpPr>
            <p:cNvPr id="22" name="Figure">
              <a:extLst>
                <a:ext uri="{FF2B5EF4-FFF2-40B4-BE49-F238E27FC236}">
                  <a16:creationId xmlns:a16="http://schemas.microsoft.com/office/drawing/2014/main" id="{22B3E80B-64D2-4CE7-81C7-14AA3920EDF9}"/>
                </a:ext>
              </a:extLst>
            </p:cNvPr>
            <p:cNvSpPr/>
            <p:nvPr/>
          </p:nvSpPr>
          <p:spPr>
            <a:xfrm>
              <a:off x="3727704" y="3674873"/>
              <a:ext cx="506356" cy="1330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49" h="21600" extrusionOk="0">
                  <a:moveTo>
                    <a:pt x="0" y="0"/>
                  </a:moveTo>
                  <a:lnTo>
                    <a:pt x="2870" y="2999"/>
                  </a:lnTo>
                  <a:lnTo>
                    <a:pt x="4987" y="1833"/>
                  </a:lnTo>
                  <a:cubicBezTo>
                    <a:pt x="8288" y="2954"/>
                    <a:pt x="11195" y="4332"/>
                    <a:pt x="13455" y="5968"/>
                  </a:cubicBezTo>
                  <a:cubicBezTo>
                    <a:pt x="20201" y="10891"/>
                    <a:pt x="19411" y="16798"/>
                    <a:pt x="12594" y="21297"/>
                  </a:cubicBezTo>
                  <a:lnTo>
                    <a:pt x="13706" y="21600"/>
                  </a:lnTo>
                  <a:cubicBezTo>
                    <a:pt x="20775" y="16935"/>
                    <a:pt x="21600" y="10815"/>
                    <a:pt x="14603" y="5695"/>
                  </a:cubicBezTo>
                  <a:cubicBezTo>
                    <a:pt x="12271" y="3984"/>
                    <a:pt x="9257" y="2545"/>
                    <a:pt x="5813" y="1394"/>
                  </a:cubicBezTo>
                  <a:lnTo>
                    <a:pt x="7463" y="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/>
              <a:endParaRPr sz="225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Bahnschrift SemiLight" panose="020B0502040204020203" pitchFamily="34" charset="0"/>
              </a:endParaRPr>
            </a:p>
          </p:txBody>
        </p:sp>
        <p:sp>
          <p:nvSpPr>
            <p:cNvPr id="46" name="Cercle">
              <a:extLst>
                <a:ext uri="{FF2B5EF4-FFF2-40B4-BE49-F238E27FC236}">
                  <a16:creationId xmlns:a16="http://schemas.microsoft.com/office/drawing/2014/main" id="{6BF4F648-D9F5-4B23-9104-3FA8455799C2}"/>
                </a:ext>
              </a:extLst>
            </p:cNvPr>
            <p:cNvSpPr/>
            <p:nvPr/>
          </p:nvSpPr>
          <p:spPr>
            <a:xfrm>
              <a:off x="4998146" y="2881815"/>
              <a:ext cx="2198986" cy="2196306"/>
            </a:xfrm>
            <a:prstGeom prst="ellipse">
              <a:avLst/>
            </a:prstGeom>
            <a:solidFill>
              <a:schemeClr val="bg1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 algn="just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250">
                <a:latin typeface="Bahnschrift SemiLight" panose="020B0502040204020203" pitchFamily="34" charset="0"/>
              </a:endParaRP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39814CE6-7C38-4C55-A079-7C9BAD6B1ADD}"/>
              </a:ext>
            </a:extLst>
          </p:cNvPr>
          <p:cNvGrpSpPr/>
          <p:nvPr/>
        </p:nvGrpSpPr>
        <p:grpSpPr>
          <a:xfrm>
            <a:off x="4867479" y="5372638"/>
            <a:ext cx="2948464" cy="1352594"/>
            <a:chOff x="407368" y="1670698"/>
            <a:chExt cx="2879315" cy="1803460"/>
          </a:xfrm>
        </p:grpSpPr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3A5DA70D-980C-4EE5-BDB6-785C37983153}"/>
                </a:ext>
              </a:extLst>
            </p:cNvPr>
            <p:cNvSpPr/>
            <p:nvPr/>
          </p:nvSpPr>
          <p:spPr>
            <a:xfrm>
              <a:off x="407368" y="1670698"/>
              <a:ext cx="2879314" cy="697627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just"/>
              <a:r>
                <a:rPr lang="ru-RU" sz="1400" b="1" dirty="0">
                  <a:solidFill>
                    <a:schemeClr val="accent4"/>
                  </a:solidFill>
                  <a:latin typeface="Bahnschrift SemiLight" panose="020B0502040204020203" pitchFamily="34" charset="0"/>
                </a:rPr>
                <a:t>Экономико-правовая среда бизнеса</a:t>
              </a:r>
              <a:endParaRPr lang="en-US" sz="1400" b="1" dirty="0">
                <a:solidFill>
                  <a:schemeClr val="accent4"/>
                </a:solidFill>
                <a:latin typeface="Bahnschrift SemiLight" panose="020B0502040204020203" pitchFamily="34" charset="0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26FF2E3-C68B-4767-AF50-99B2C232047C}"/>
                </a:ext>
              </a:extLst>
            </p:cNvPr>
            <p:cNvSpPr/>
            <p:nvPr/>
          </p:nvSpPr>
          <p:spPr>
            <a:xfrm>
              <a:off x="407369" y="2273829"/>
              <a:ext cx="287931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latin typeface="Bahnschrift SemiLight" panose="020B0502040204020203" pitchFamily="34" charset="0"/>
                </a:rPr>
                <a:t>Понимание значения макроэкономических факторов для деятельности компании, закономерности экономического поведения производителей и потребителей в условиях рынка</a:t>
              </a:r>
              <a:endParaRPr lang="en-US" sz="1050" dirty="0">
                <a:latin typeface="Bahnschrift SemiLight" panose="020B0502040204020203" pitchFamily="34" charset="0"/>
              </a:endParaRPr>
            </a:p>
          </p:txBody>
        </p:sp>
      </p:grpSp>
      <p:pic>
        <p:nvPicPr>
          <p:cNvPr id="143" name="Graphic 142" descr="Bullseye">
            <a:extLst>
              <a:ext uri="{FF2B5EF4-FFF2-40B4-BE49-F238E27FC236}">
                <a16:creationId xmlns:a16="http://schemas.microsoft.com/office/drawing/2014/main" id="{2C95B397-2810-4B12-A8F1-3121625871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50491" y="5360953"/>
            <a:ext cx="384048" cy="384048"/>
          </a:xfrm>
          <a:prstGeom prst="rect">
            <a:avLst/>
          </a:prstGeom>
        </p:spPr>
      </p:pic>
      <p:sp>
        <p:nvSpPr>
          <p:cNvPr id="161" name="TextBox 160">
            <a:extLst>
              <a:ext uri="{FF2B5EF4-FFF2-40B4-BE49-F238E27FC236}">
                <a16:creationId xmlns:a16="http://schemas.microsoft.com/office/drawing/2014/main" id="{66171461-E2AB-4FA6-8813-12BCD1378D63}"/>
              </a:ext>
            </a:extLst>
          </p:cNvPr>
          <p:cNvSpPr txBox="1"/>
          <p:nvPr/>
        </p:nvSpPr>
        <p:spPr>
          <a:xfrm>
            <a:off x="6205842" y="2438197"/>
            <a:ext cx="526106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just"/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01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8EA97B46-55E0-4D5D-B647-F2B3806A4368}"/>
              </a:ext>
            </a:extLst>
          </p:cNvPr>
          <p:cNvSpPr txBox="1"/>
          <p:nvPr/>
        </p:nvSpPr>
        <p:spPr>
          <a:xfrm>
            <a:off x="6636468" y="2837197"/>
            <a:ext cx="611066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just"/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02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F6A68D9F-1866-41D0-A72E-761753ECD057}"/>
              </a:ext>
            </a:extLst>
          </p:cNvPr>
          <p:cNvSpPr txBox="1"/>
          <p:nvPr/>
        </p:nvSpPr>
        <p:spPr>
          <a:xfrm>
            <a:off x="6752691" y="3503278"/>
            <a:ext cx="611066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just"/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03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FFB6A415-14D8-4758-9595-D62316B619C3}"/>
              </a:ext>
            </a:extLst>
          </p:cNvPr>
          <p:cNvSpPr txBox="1"/>
          <p:nvPr/>
        </p:nvSpPr>
        <p:spPr>
          <a:xfrm>
            <a:off x="6414916" y="4093913"/>
            <a:ext cx="617477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just"/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04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C21CCCF3-AB12-4DEB-BD33-CC7CE1CE1517}"/>
              </a:ext>
            </a:extLst>
          </p:cNvPr>
          <p:cNvSpPr txBox="1"/>
          <p:nvPr/>
        </p:nvSpPr>
        <p:spPr>
          <a:xfrm>
            <a:off x="5790468" y="4301985"/>
            <a:ext cx="611066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just"/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05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E71278EF-0EC1-4576-A6C7-25016BDEB117}"/>
              </a:ext>
            </a:extLst>
          </p:cNvPr>
          <p:cNvSpPr txBox="1"/>
          <p:nvPr/>
        </p:nvSpPr>
        <p:spPr>
          <a:xfrm>
            <a:off x="5162060" y="4093913"/>
            <a:ext cx="611066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just"/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06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CAC85D4E-2E00-43AC-A378-08E691A607A5}"/>
              </a:ext>
            </a:extLst>
          </p:cNvPr>
          <p:cNvSpPr txBox="1"/>
          <p:nvPr/>
        </p:nvSpPr>
        <p:spPr>
          <a:xfrm>
            <a:off x="4836810" y="3503278"/>
            <a:ext cx="611066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just"/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07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F0D57BDD-744A-4E2D-BB0B-EF8BF71081CE}"/>
              </a:ext>
            </a:extLst>
          </p:cNvPr>
          <p:cNvSpPr txBox="1"/>
          <p:nvPr/>
        </p:nvSpPr>
        <p:spPr>
          <a:xfrm>
            <a:off x="4950837" y="2837197"/>
            <a:ext cx="611066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just"/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08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F33F63A0-CFBB-4ABA-8E2C-5B3E41BCC19B}"/>
              </a:ext>
            </a:extLst>
          </p:cNvPr>
          <p:cNvSpPr txBox="1"/>
          <p:nvPr/>
        </p:nvSpPr>
        <p:spPr>
          <a:xfrm>
            <a:off x="5448343" y="2438197"/>
            <a:ext cx="611066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just"/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09</a:t>
            </a: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D4CDFEC-5A84-4AC6-8703-E7771AE39043}"/>
              </a:ext>
            </a:extLst>
          </p:cNvPr>
          <p:cNvSpPr/>
          <p:nvPr/>
        </p:nvSpPr>
        <p:spPr>
          <a:xfrm>
            <a:off x="5464341" y="2994069"/>
            <a:ext cx="1263320" cy="1266928"/>
          </a:xfrm>
          <a:prstGeom prst="ellipse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100" dirty="0">
                <a:solidFill>
                  <a:schemeClr val="tx1"/>
                </a:solidFill>
                <a:latin typeface="Bahnschrift SemiLight" panose="020B0502040204020203" pitchFamily="34" charset="0"/>
              </a:rPr>
              <a:t>МВА</a:t>
            </a:r>
            <a:endParaRPr lang="en-US" sz="2100" dirty="0">
              <a:solidFill>
                <a:schemeClr val="tx1"/>
              </a:solidFill>
              <a:latin typeface="Bahnschrift SemiLight" panose="020B0502040204020203" pitchFamily="34" charset="0"/>
            </a:endParaRP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6C3CED98-A507-4775-9283-BE61268506B1}"/>
              </a:ext>
            </a:extLst>
          </p:cNvPr>
          <p:cNvGrpSpPr/>
          <p:nvPr/>
        </p:nvGrpSpPr>
        <p:grpSpPr>
          <a:xfrm>
            <a:off x="936171" y="1978386"/>
            <a:ext cx="2959946" cy="1164169"/>
            <a:chOff x="407368" y="1921931"/>
            <a:chExt cx="2879315" cy="1552224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ECC6B187-3B10-45C4-A427-5D09CC2A09CE}"/>
                </a:ext>
              </a:extLst>
            </p:cNvPr>
            <p:cNvSpPr/>
            <p:nvPr/>
          </p:nvSpPr>
          <p:spPr>
            <a:xfrm>
              <a:off x="407368" y="1921931"/>
              <a:ext cx="2879314" cy="410369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just"/>
              <a:r>
                <a:rPr lang="ru-RU" sz="1400" b="1" dirty="0">
                  <a:solidFill>
                    <a:srgbClr val="1F608B"/>
                  </a:solidFill>
                  <a:latin typeface="Bahnschrift SemiLight" panose="020B0502040204020203" pitchFamily="34" charset="0"/>
                </a:rPr>
                <a:t>Прикладные проекты</a:t>
              </a:r>
              <a:endParaRPr lang="en-US" sz="1400" b="1" dirty="0">
                <a:solidFill>
                  <a:srgbClr val="1F608B"/>
                </a:solidFill>
                <a:latin typeface="Bahnschrift SemiLight" panose="020B0502040204020203" pitchFamily="34" charset="0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57D2755E-B74C-413B-A8C6-53120C791957}"/>
                </a:ext>
              </a:extLst>
            </p:cNvPr>
            <p:cNvSpPr/>
            <p:nvPr/>
          </p:nvSpPr>
          <p:spPr>
            <a:xfrm>
              <a:off x="407369" y="2273828"/>
              <a:ext cx="2879314" cy="12003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latin typeface="Bahnschrift SemiLight" panose="020B0502040204020203" pitchFamily="34" charset="0"/>
                </a:rPr>
                <a:t>Применять разнообразные инструменты и методы управления проектами. Структурировать и представить проблему в виде проекта, предназначенного для реализации.</a:t>
              </a:r>
              <a:endParaRPr lang="en-US" sz="1050" dirty="0">
                <a:latin typeface="Bahnschrift SemiLight" panose="020B0502040204020203" pitchFamily="34" charset="0"/>
              </a:endParaRP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3B861829-0C4B-465C-ABE0-DA1638BED852}"/>
              </a:ext>
            </a:extLst>
          </p:cNvPr>
          <p:cNvGrpSpPr/>
          <p:nvPr/>
        </p:nvGrpSpPr>
        <p:grpSpPr>
          <a:xfrm>
            <a:off x="944446" y="4963150"/>
            <a:ext cx="2959946" cy="1045956"/>
            <a:chOff x="407368" y="1648664"/>
            <a:chExt cx="2879315" cy="1394608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96317490-E5B2-48D9-8176-B190D0E6FAF5}"/>
                </a:ext>
              </a:extLst>
            </p:cNvPr>
            <p:cNvSpPr/>
            <p:nvPr/>
          </p:nvSpPr>
          <p:spPr>
            <a:xfrm>
              <a:off x="407368" y="1648664"/>
              <a:ext cx="2879314" cy="697627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just"/>
              <a:r>
                <a:rPr lang="ru-RU" sz="1400" b="1" dirty="0">
                  <a:solidFill>
                    <a:schemeClr val="accent5"/>
                  </a:solidFill>
                  <a:latin typeface="Bahnschrift SemiLight" panose="020B0502040204020203" pitchFamily="34" charset="0"/>
                </a:rPr>
                <a:t>Профессиональные отраслевые компетенции</a:t>
              </a:r>
              <a:endParaRPr lang="en-US" sz="1400" b="1" dirty="0">
                <a:solidFill>
                  <a:schemeClr val="accent5"/>
                </a:solidFill>
                <a:latin typeface="Bahnschrift SemiLight" panose="020B0502040204020203" pitchFamily="34" charset="0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DA0B2364-5118-457D-BCDA-3E80DA47DE3C}"/>
                </a:ext>
              </a:extLst>
            </p:cNvPr>
            <p:cNvSpPr/>
            <p:nvPr/>
          </p:nvSpPr>
          <p:spPr>
            <a:xfrm>
              <a:off x="407369" y="2273831"/>
              <a:ext cx="2879314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latin typeface="Bahnschrift SemiLight" panose="020B0502040204020203" pitchFamily="34" charset="0"/>
                </a:rPr>
                <a:t>Углубленные знания и навыки в отраслевой области, для выработки профессиональных управленческих компетенций.</a:t>
              </a:r>
              <a:endParaRPr lang="en-US" sz="1050" dirty="0">
                <a:latin typeface="Bahnschrift SemiLight" panose="020B0502040204020203" pitchFamily="34" charset="0"/>
              </a:endParaRP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170EB4CD-E793-47CE-B554-08FBCA7206BF}"/>
              </a:ext>
            </a:extLst>
          </p:cNvPr>
          <p:cNvGrpSpPr/>
          <p:nvPr/>
        </p:nvGrpSpPr>
        <p:grpSpPr>
          <a:xfrm>
            <a:off x="8295883" y="1978383"/>
            <a:ext cx="3253860" cy="674176"/>
            <a:chOff x="407368" y="1928924"/>
            <a:chExt cx="2879315" cy="898903"/>
          </a:xfrm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19074C5-CFDD-4C70-B7BF-14759B0C0156}"/>
                </a:ext>
              </a:extLst>
            </p:cNvPr>
            <p:cNvSpPr/>
            <p:nvPr/>
          </p:nvSpPr>
          <p:spPr>
            <a:xfrm>
              <a:off x="407368" y="1928924"/>
              <a:ext cx="2879314" cy="410370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just"/>
              <a:r>
                <a:rPr lang="ru-RU" sz="1400" b="1" dirty="0">
                  <a:latin typeface="Bahnschrift SemiLight" panose="020B0502040204020203" pitchFamily="34" charset="0"/>
                </a:rPr>
                <a:t>Стратегический менеджмент</a:t>
              </a:r>
              <a:endParaRPr lang="en-US" sz="1400" b="1" dirty="0">
                <a:latin typeface="Bahnschrift SemiLight" panose="020B0502040204020203" pitchFamily="34" charset="0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00059457-62F7-4349-9555-35FBFD3ABB03}"/>
                </a:ext>
              </a:extLst>
            </p:cNvPr>
            <p:cNvSpPr/>
            <p:nvPr/>
          </p:nvSpPr>
          <p:spPr>
            <a:xfrm>
              <a:off x="407369" y="2273829"/>
              <a:ext cx="2879314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latin typeface="Bahnschrift SemiLight" panose="020B0502040204020203" pitchFamily="34" charset="0"/>
                </a:rPr>
                <a:t>Навыки стратегического мышления, практики стратегического планирования и управления</a:t>
              </a:r>
              <a:endParaRPr lang="en-US" sz="1050" dirty="0">
                <a:latin typeface="Bahnschrift SemiLight" panose="020B0502040204020203" pitchFamily="34" charset="0"/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11A2AD8F-70B6-4B43-82FC-0DE1326D34B5}"/>
              </a:ext>
            </a:extLst>
          </p:cNvPr>
          <p:cNvGrpSpPr/>
          <p:nvPr/>
        </p:nvGrpSpPr>
        <p:grpSpPr>
          <a:xfrm>
            <a:off x="8295883" y="5113521"/>
            <a:ext cx="3253860" cy="674175"/>
            <a:chOff x="407368" y="1928926"/>
            <a:chExt cx="2879315" cy="898901"/>
          </a:xfrm>
        </p:grpSpPr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319382EE-80C9-4579-8FDB-E3C1EE348395}"/>
                </a:ext>
              </a:extLst>
            </p:cNvPr>
            <p:cNvSpPr/>
            <p:nvPr/>
          </p:nvSpPr>
          <p:spPr>
            <a:xfrm>
              <a:off x="407368" y="1928926"/>
              <a:ext cx="2879314" cy="410370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just"/>
              <a:r>
                <a:rPr lang="ru-RU" sz="1400" b="1" dirty="0">
                  <a:solidFill>
                    <a:schemeClr val="accent2"/>
                  </a:solidFill>
                  <a:latin typeface="Bahnschrift SemiLight" panose="020B0502040204020203" pitchFamily="34" charset="0"/>
                </a:rPr>
                <a:t>Маркетинг</a:t>
              </a:r>
              <a:endParaRPr lang="en-US" sz="1400" b="1" dirty="0">
                <a:solidFill>
                  <a:schemeClr val="accent2"/>
                </a:solidFill>
                <a:latin typeface="Bahnschrift SemiLight" panose="020B0502040204020203" pitchFamily="34" charset="0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79F40E7A-01F3-4508-B6F0-BA4F97F16CC6}"/>
                </a:ext>
              </a:extLst>
            </p:cNvPr>
            <p:cNvSpPr/>
            <p:nvPr/>
          </p:nvSpPr>
          <p:spPr>
            <a:xfrm>
              <a:off x="407369" y="2273829"/>
              <a:ext cx="2879314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latin typeface="Bahnschrift SemiLight" panose="020B0502040204020203" pitchFamily="34" charset="0"/>
                </a:rPr>
                <a:t>Понимание специфики использования современных маркетинговых технологий</a:t>
              </a:r>
              <a:endParaRPr lang="en-US" sz="1050" dirty="0">
                <a:latin typeface="Bahnschrift SemiLight" panose="020B0502040204020203" pitchFamily="34" charset="0"/>
              </a:endParaRP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3A5FBAD6-9477-4A68-9426-FD0C2F7BC1BF}"/>
              </a:ext>
            </a:extLst>
          </p:cNvPr>
          <p:cNvGrpSpPr/>
          <p:nvPr/>
        </p:nvGrpSpPr>
        <p:grpSpPr>
          <a:xfrm>
            <a:off x="8295883" y="4175138"/>
            <a:ext cx="3253860" cy="728603"/>
            <a:chOff x="407368" y="2030531"/>
            <a:chExt cx="2879315" cy="971474"/>
          </a:xfrm>
        </p:grpSpPr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A4085DD-5A71-4B61-83B5-3B99025448CC}"/>
                </a:ext>
              </a:extLst>
            </p:cNvPr>
            <p:cNvSpPr/>
            <p:nvPr/>
          </p:nvSpPr>
          <p:spPr>
            <a:xfrm>
              <a:off x="407368" y="2030531"/>
              <a:ext cx="2879314" cy="410369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just"/>
              <a:r>
                <a:rPr lang="ru-RU" sz="1400" b="1" dirty="0">
                  <a:solidFill>
                    <a:schemeClr val="accent1"/>
                  </a:solidFill>
                  <a:latin typeface="Bahnschrift SemiLight" panose="020B0502040204020203" pitchFamily="34" charset="0"/>
                </a:rPr>
                <a:t>Лидерство</a:t>
              </a:r>
              <a:endParaRPr lang="en-US" sz="1400" b="1" dirty="0">
                <a:solidFill>
                  <a:schemeClr val="accent1"/>
                </a:solidFill>
                <a:latin typeface="Bahnschrift SemiLight" panose="020B0502040204020203" pitchFamily="34" charset="0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CBFE4323-60F5-4847-A4FA-A97CC8DC3075}"/>
                </a:ext>
              </a:extLst>
            </p:cNvPr>
            <p:cNvSpPr/>
            <p:nvPr/>
          </p:nvSpPr>
          <p:spPr>
            <a:xfrm>
              <a:off x="407369" y="2448006"/>
              <a:ext cx="2879314" cy="553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latin typeface="Bahnschrift SemiLight" panose="020B0502040204020203" pitchFamily="34" charset="0"/>
                </a:rPr>
                <a:t>Понимание сущности лидерства и принятие на себя роли лидера</a:t>
              </a:r>
              <a:endParaRPr lang="en-US" sz="1050" dirty="0">
                <a:latin typeface="Bahnschrift SemiLight" panose="020B0502040204020203" pitchFamily="34" charset="0"/>
              </a:endParaRP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FEBD93B4-F439-4CDF-9244-DC33E88249B4}"/>
              </a:ext>
            </a:extLst>
          </p:cNvPr>
          <p:cNvGrpSpPr/>
          <p:nvPr/>
        </p:nvGrpSpPr>
        <p:grpSpPr>
          <a:xfrm>
            <a:off x="8295883" y="2777529"/>
            <a:ext cx="3253860" cy="1374366"/>
            <a:chOff x="407368" y="1641669"/>
            <a:chExt cx="2879315" cy="1832490"/>
          </a:xfrm>
        </p:grpSpPr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5CDA17A3-76BC-4436-88DF-1B52264FAAA9}"/>
                </a:ext>
              </a:extLst>
            </p:cNvPr>
            <p:cNvSpPr/>
            <p:nvPr/>
          </p:nvSpPr>
          <p:spPr>
            <a:xfrm>
              <a:off x="407368" y="1641669"/>
              <a:ext cx="2879314" cy="697628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just"/>
              <a:r>
                <a:rPr lang="ru-RU" sz="1400" b="1" dirty="0">
                  <a:solidFill>
                    <a:schemeClr val="accent4">
                      <a:lumMod val="50000"/>
                    </a:schemeClr>
                  </a:solidFill>
                  <a:latin typeface="Bahnschrift SemiLight" panose="020B0502040204020203" pitchFamily="34" charset="0"/>
                </a:rPr>
                <a:t>Управление информацией и знаниями</a:t>
              </a:r>
              <a:endParaRPr lang="en-US" sz="1400" b="1" dirty="0">
                <a:solidFill>
                  <a:schemeClr val="accent4">
                    <a:lumMod val="50000"/>
                  </a:schemeClr>
                </a:solidFill>
                <a:latin typeface="Bahnschrift SemiLight" panose="020B0502040204020203" pitchFamily="34" charset="0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BE1B7A70-DC7A-4E02-838D-F5FC20B8074E}"/>
                </a:ext>
              </a:extLst>
            </p:cNvPr>
            <p:cNvSpPr/>
            <p:nvPr/>
          </p:nvSpPr>
          <p:spPr>
            <a:xfrm>
              <a:off x="407369" y="2273829"/>
              <a:ext cx="2879314" cy="1200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latin typeface="Bahnschrift SemiLight" panose="020B0502040204020203" pitchFamily="34" charset="0"/>
                </a:rPr>
                <a:t>Умение формировать стратегию компании в области информационных технологий и информационных систем, владение основами теории и прикладных форм управления знаниями.</a:t>
              </a:r>
              <a:endParaRPr lang="en-US" sz="1050" dirty="0">
                <a:latin typeface="Bahnschrift SemiLight" panose="020B0502040204020203" pitchFamily="34" charset="0"/>
              </a:endParaRP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38437F04-3FFE-4BFC-BF2E-AB437C6FB65C}"/>
              </a:ext>
            </a:extLst>
          </p:cNvPr>
          <p:cNvGrpSpPr/>
          <p:nvPr/>
        </p:nvGrpSpPr>
        <p:grpSpPr>
          <a:xfrm>
            <a:off x="936171" y="3979722"/>
            <a:ext cx="2959946" cy="992096"/>
            <a:chOff x="407368" y="1935920"/>
            <a:chExt cx="2879315" cy="1322795"/>
          </a:xfrm>
        </p:grpSpPr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C42EC630-4641-4235-9F37-F69487F96037}"/>
                </a:ext>
              </a:extLst>
            </p:cNvPr>
            <p:cNvSpPr/>
            <p:nvPr/>
          </p:nvSpPr>
          <p:spPr>
            <a:xfrm>
              <a:off x="407368" y="1935920"/>
              <a:ext cx="2879314" cy="410369"/>
            </a:xfrm>
            <a:prstGeom prst="rect">
              <a:avLst/>
            </a:prstGeom>
            <a:ln>
              <a:noFill/>
            </a:ln>
          </p:spPr>
          <p:txBody>
            <a:bodyPr wrap="square" anchor="b">
              <a:spAutoFit/>
            </a:bodyPr>
            <a:lstStyle/>
            <a:p>
              <a:pPr algn="just"/>
              <a:r>
                <a:rPr lang="ru-RU" sz="1400" b="1" dirty="0">
                  <a:solidFill>
                    <a:schemeClr val="accent6">
                      <a:lumMod val="50000"/>
                    </a:schemeClr>
                  </a:solidFill>
                  <a:latin typeface="Bahnschrift SemiLight" panose="020B0502040204020203" pitchFamily="34" charset="0"/>
                </a:rPr>
                <a:t>Управление финансами фирмы</a:t>
              </a:r>
              <a:endParaRPr lang="en-US" sz="1400" b="1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5C457AC1-3837-4C38-9357-39FFF9C5A997}"/>
                </a:ext>
              </a:extLst>
            </p:cNvPr>
            <p:cNvSpPr/>
            <p:nvPr/>
          </p:nvSpPr>
          <p:spPr>
            <a:xfrm>
              <a:off x="407369" y="2273830"/>
              <a:ext cx="2879314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latin typeface="Bahnschrift SemiLight" panose="020B0502040204020203" pitchFamily="34" charset="0"/>
                </a:rPr>
                <a:t>Формулировка финансовых целей, оценка стоимости компании, инвестиционных проектов, методы финансирования компании</a:t>
              </a:r>
              <a:endParaRPr lang="en-US" sz="1050" dirty="0">
                <a:latin typeface="Bahnschrift SemiLight" panose="020B0502040204020203" pitchFamily="34" charset="0"/>
              </a:endParaRP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90C19867-3DC6-44E5-BF76-5D7E28988D4F}"/>
              </a:ext>
            </a:extLst>
          </p:cNvPr>
          <p:cNvGrpSpPr/>
          <p:nvPr/>
        </p:nvGrpSpPr>
        <p:grpSpPr>
          <a:xfrm>
            <a:off x="936171" y="3056151"/>
            <a:ext cx="2959946" cy="668928"/>
            <a:chOff x="407368" y="2008496"/>
            <a:chExt cx="2879315" cy="891905"/>
          </a:xfrm>
        </p:grpSpPr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1F0D4E4B-ACBF-43ED-8A8E-CB0EF0572F50}"/>
                </a:ext>
              </a:extLst>
            </p:cNvPr>
            <p:cNvSpPr/>
            <p:nvPr/>
          </p:nvSpPr>
          <p:spPr>
            <a:xfrm>
              <a:off x="407368" y="2008496"/>
              <a:ext cx="2879314" cy="410368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just"/>
              <a:r>
                <a:rPr lang="da-DK" sz="1400" b="1" dirty="0">
                  <a:solidFill>
                    <a:schemeClr val="accent3"/>
                  </a:solidFill>
                  <a:latin typeface="Bahnschrift SemiLight" panose="020B0502040204020203" pitchFamily="34" charset="0"/>
                </a:rPr>
                <a:t>Soft skills</a:t>
              </a:r>
              <a:endParaRPr lang="en-US" sz="1400" b="1" dirty="0">
                <a:solidFill>
                  <a:schemeClr val="accent3"/>
                </a:solidFill>
                <a:latin typeface="Bahnschrift SemiLight" panose="020B0502040204020203" pitchFamily="34" charset="0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CE83A21-E2F5-4A94-B3B8-221842D3C497}"/>
                </a:ext>
              </a:extLst>
            </p:cNvPr>
            <p:cNvSpPr/>
            <p:nvPr/>
          </p:nvSpPr>
          <p:spPr>
            <a:xfrm>
              <a:off x="407369" y="2346403"/>
              <a:ext cx="2879314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latin typeface="Bahnschrift SemiLight" panose="020B0502040204020203" pitchFamily="34" charset="0"/>
                </a:rPr>
                <a:t>Развивать в себе личностные качества требуемые руководителю.</a:t>
              </a:r>
            </a:p>
          </p:txBody>
        </p:sp>
      </p:grpSp>
      <p:pic>
        <p:nvPicPr>
          <p:cNvPr id="95" name="Graphic 94" descr="Puzzle">
            <a:extLst>
              <a:ext uri="{FF2B5EF4-FFF2-40B4-BE49-F238E27FC236}">
                <a16:creationId xmlns:a16="http://schemas.microsoft.com/office/drawing/2014/main" id="{570D257E-0D2C-4648-89A1-88AAACE78C1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03896" y="4147734"/>
            <a:ext cx="625375" cy="384048"/>
          </a:xfrm>
          <a:prstGeom prst="rect">
            <a:avLst/>
          </a:prstGeom>
        </p:spPr>
      </p:pic>
      <p:pic>
        <p:nvPicPr>
          <p:cNvPr id="96" name="Graphic 95" descr="Magnifying glass">
            <a:extLst>
              <a:ext uri="{FF2B5EF4-FFF2-40B4-BE49-F238E27FC236}">
                <a16:creationId xmlns:a16="http://schemas.microsoft.com/office/drawing/2014/main" id="{3210F64E-700D-4BE9-ABB8-1F0CD113D03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297478" y="4953811"/>
            <a:ext cx="568886" cy="384048"/>
          </a:xfrm>
          <a:prstGeom prst="rect">
            <a:avLst/>
          </a:prstGeom>
        </p:spPr>
      </p:pic>
      <p:pic>
        <p:nvPicPr>
          <p:cNvPr id="97" name="Graphic 96" descr="Fire">
            <a:extLst>
              <a:ext uri="{FF2B5EF4-FFF2-40B4-BE49-F238E27FC236}">
                <a16:creationId xmlns:a16="http://schemas.microsoft.com/office/drawing/2014/main" id="{C5BFCFE8-3FBB-4345-B18C-2E5E1B48DEB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295882" y="4981736"/>
            <a:ext cx="625375" cy="384048"/>
          </a:xfrm>
          <a:prstGeom prst="rect">
            <a:avLst/>
          </a:prstGeom>
        </p:spPr>
      </p:pic>
      <p:pic>
        <p:nvPicPr>
          <p:cNvPr id="98" name="Graphic 97" descr="Rocket">
            <a:extLst>
              <a:ext uri="{FF2B5EF4-FFF2-40B4-BE49-F238E27FC236}">
                <a16:creationId xmlns:a16="http://schemas.microsoft.com/office/drawing/2014/main" id="{AC8FF465-CE90-4725-943A-9708AD327D9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295882" y="1921016"/>
            <a:ext cx="625375" cy="384048"/>
          </a:xfrm>
          <a:prstGeom prst="rect">
            <a:avLst/>
          </a:prstGeom>
        </p:spPr>
      </p:pic>
      <p:pic>
        <p:nvPicPr>
          <p:cNvPr id="99" name="Graphic 98" descr="Lightbulb">
            <a:extLst>
              <a:ext uri="{FF2B5EF4-FFF2-40B4-BE49-F238E27FC236}">
                <a16:creationId xmlns:a16="http://schemas.microsoft.com/office/drawing/2014/main" id="{72E3765C-F8E4-4754-9DEC-BEDCBA4CC4B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327231" y="2964457"/>
            <a:ext cx="568886" cy="384048"/>
          </a:xfrm>
          <a:prstGeom prst="rect">
            <a:avLst/>
          </a:prstGeom>
        </p:spPr>
      </p:pic>
      <p:pic>
        <p:nvPicPr>
          <p:cNvPr id="119" name="Graphic 118" descr="Bar chart">
            <a:extLst>
              <a:ext uri="{FF2B5EF4-FFF2-40B4-BE49-F238E27FC236}">
                <a16:creationId xmlns:a16="http://schemas.microsoft.com/office/drawing/2014/main" id="{0A62A34F-85DA-4818-BBD2-39AF8A280546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327231" y="3905184"/>
            <a:ext cx="568886" cy="384048"/>
          </a:xfrm>
          <a:prstGeom prst="rect">
            <a:avLst/>
          </a:prstGeom>
        </p:spPr>
      </p:pic>
      <p:pic>
        <p:nvPicPr>
          <p:cNvPr id="124" name="Graphic 123" descr="Chat">
            <a:extLst>
              <a:ext uri="{FF2B5EF4-FFF2-40B4-BE49-F238E27FC236}">
                <a16:creationId xmlns:a16="http://schemas.microsoft.com/office/drawing/2014/main" id="{8ECA2FCD-DDD1-45BA-94D5-745A821703EF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3327231" y="1932647"/>
            <a:ext cx="568886" cy="384048"/>
          </a:xfrm>
          <a:prstGeom prst="rect">
            <a:avLst/>
          </a:prstGeom>
        </p:spPr>
      </p:pic>
      <p:pic>
        <p:nvPicPr>
          <p:cNvPr id="125" name="Graphic 124" descr="Eye">
            <a:extLst>
              <a:ext uri="{FF2B5EF4-FFF2-40B4-BE49-F238E27FC236}">
                <a16:creationId xmlns:a16="http://schemas.microsoft.com/office/drawing/2014/main" id="{ED866550-2B46-40E6-B553-91C8D93A4764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8295882" y="2953004"/>
            <a:ext cx="625375" cy="384048"/>
          </a:xfrm>
          <a:prstGeom prst="rect">
            <a:avLst/>
          </a:prstGeom>
        </p:spPr>
      </p:pic>
      <p:sp>
        <p:nvSpPr>
          <p:cNvPr id="107" name="object 24"/>
          <p:cNvSpPr/>
          <p:nvPr/>
        </p:nvSpPr>
        <p:spPr>
          <a:xfrm>
            <a:off x="0" y="784687"/>
            <a:ext cx="11099165" cy="76200"/>
          </a:xfrm>
          <a:custGeom>
            <a:avLst/>
            <a:gdLst/>
            <a:ahLst/>
            <a:cxnLst/>
            <a:rect l="l" t="t" r="r" b="b"/>
            <a:pathLst>
              <a:path w="11099165" h="76200">
                <a:moveTo>
                  <a:pt x="11099038" y="0"/>
                </a:moveTo>
                <a:lnTo>
                  <a:pt x="0" y="0"/>
                </a:lnTo>
                <a:lnTo>
                  <a:pt x="0" y="76200"/>
                </a:lnTo>
                <a:lnTo>
                  <a:pt x="11099038" y="76200"/>
                </a:lnTo>
                <a:lnTo>
                  <a:pt x="11099038" y="0"/>
                </a:lnTo>
                <a:close/>
              </a:path>
            </a:pathLst>
          </a:custGeom>
          <a:solidFill>
            <a:srgbClr val="1F4E79"/>
          </a:solidFill>
        </p:spPr>
        <p:txBody>
          <a:bodyPr wrap="square" lIns="0" tIns="0" rIns="0" bIns="0" rtlCol="0"/>
          <a:lstStyle/>
          <a:p>
            <a:pPr algn="just"/>
            <a:endParaRPr>
              <a:latin typeface="Bahnschrift SemiLight" panose="020B0502040204020203" pitchFamily="34" charset="0"/>
            </a:endParaRPr>
          </a:p>
        </p:txBody>
      </p:sp>
      <p:sp>
        <p:nvSpPr>
          <p:cNvPr id="108" name="object 24"/>
          <p:cNvSpPr/>
          <p:nvPr/>
        </p:nvSpPr>
        <p:spPr>
          <a:xfrm>
            <a:off x="450577" y="6715490"/>
            <a:ext cx="11099165" cy="76200"/>
          </a:xfrm>
          <a:custGeom>
            <a:avLst/>
            <a:gdLst/>
            <a:ahLst/>
            <a:cxnLst/>
            <a:rect l="l" t="t" r="r" b="b"/>
            <a:pathLst>
              <a:path w="11099165" h="76200">
                <a:moveTo>
                  <a:pt x="11099038" y="0"/>
                </a:moveTo>
                <a:lnTo>
                  <a:pt x="0" y="0"/>
                </a:lnTo>
                <a:lnTo>
                  <a:pt x="0" y="76200"/>
                </a:lnTo>
                <a:lnTo>
                  <a:pt x="11099038" y="76200"/>
                </a:lnTo>
                <a:lnTo>
                  <a:pt x="11099038" y="0"/>
                </a:lnTo>
                <a:close/>
              </a:path>
            </a:pathLst>
          </a:custGeom>
          <a:solidFill>
            <a:srgbClr val="1F4E79"/>
          </a:solidFill>
        </p:spPr>
        <p:txBody>
          <a:bodyPr wrap="square" lIns="0" tIns="0" rIns="0" bIns="0" rtlCol="0"/>
          <a:lstStyle/>
          <a:p>
            <a:pPr algn="just"/>
            <a:endParaRPr>
              <a:latin typeface="Bahnschrift SemiLight" panose="020B0502040204020203" pitchFamily="34" charset="0"/>
            </a:endParaRPr>
          </a:p>
        </p:txBody>
      </p:sp>
      <p:sp>
        <p:nvSpPr>
          <p:cNvPr id="103" name="Прямоугольник: скругленные углы 102">
            <a:extLst>
              <a:ext uri="{FF2B5EF4-FFF2-40B4-BE49-F238E27FC236}">
                <a16:creationId xmlns:a16="http://schemas.microsoft.com/office/drawing/2014/main" id="{3911D503-C308-4331-95F0-0C077BF042AF}"/>
              </a:ext>
            </a:extLst>
          </p:cNvPr>
          <p:cNvSpPr/>
          <p:nvPr/>
        </p:nvSpPr>
        <p:spPr>
          <a:xfrm>
            <a:off x="234251" y="1045305"/>
            <a:ext cx="11711671" cy="63412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Bahnschrift SemiLight" panose="020B0502040204020203" pitchFamily="34" charset="0"/>
              </a:rPr>
              <a:t>Технологические компетенции по направлениям отраслей</a:t>
            </a:r>
            <a:endParaRPr lang="en-US" sz="1400" dirty="0">
              <a:solidFill>
                <a:schemeClr val="accent1">
                  <a:lumMod val="50000"/>
                </a:schemeClr>
              </a:solidFill>
              <a:latin typeface="Bahnschrift Semi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513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7675" y="66014"/>
            <a:ext cx="62183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Bahnschrift SemiLight" panose="020B0502040204020203" pitchFamily="34" charset="0"/>
                <a:ea typeface="+mj-ea"/>
                <a:cs typeface="+mj-cs"/>
              </a:rPr>
              <a:t>7M04104 - Executive MBA (1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Bahnschrift SemiLight" panose="020B0502040204020203" pitchFamily="34" charset="0"/>
                <a:ea typeface="+mj-ea"/>
                <a:cs typeface="+mj-cs"/>
              </a:rPr>
              <a:t>год)</a:t>
            </a:r>
          </a:p>
        </p:txBody>
      </p:sp>
      <p:pic>
        <p:nvPicPr>
          <p:cNvPr id="27" name="Graphic 26" descr="Bullseye">
            <a:extLst>
              <a:ext uri="{FF2B5EF4-FFF2-40B4-BE49-F238E27FC236}">
                <a16:creationId xmlns:a16="http://schemas.microsoft.com/office/drawing/2014/main" id="{9543198F-276F-4F49-8E40-A9666144D6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26972" y="3134132"/>
            <a:ext cx="695195" cy="695195"/>
          </a:xfrm>
          <a:prstGeom prst="rect">
            <a:avLst/>
          </a:prstGeom>
        </p:spPr>
      </p:pic>
      <p:graphicFrame>
        <p:nvGraphicFramePr>
          <p:cNvPr id="29" name="Diagram 5"/>
          <p:cNvGraphicFramePr/>
          <p:nvPr>
            <p:extLst>
              <p:ext uri="{D42A27DB-BD31-4B8C-83A1-F6EECF244321}">
                <p14:modId xmlns:p14="http://schemas.microsoft.com/office/powerpoint/2010/main" val="271457186"/>
              </p:ext>
            </p:extLst>
          </p:nvPr>
        </p:nvGraphicFramePr>
        <p:xfrm>
          <a:off x="3020603" y="1808252"/>
          <a:ext cx="9020710" cy="4894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0" name="Стрелка влево 29"/>
          <p:cNvSpPr/>
          <p:nvPr/>
        </p:nvSpPr>
        <p:spPr>
          <a:xfrm rot="10800000">
            <a:off x="1266827" y="3735956"/>
            <a:ext cx="1663416" cy="517339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1" name="Группа 30"/>
          <p:cNvGrpSpPr/>
          <p:nvPr/>
        </p:nvGrpSpPr>
        <p:grpSpPr>
          <a:xfrm>
            <a:off x="208619" y="3304838"/>
            <a:ext cx="1920441" cy="1602721"/>
            <a:chOff x="533924" y="2668216"/>
            <a:chExt cx="1724465" cy="1379572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533924" y="2668216"/>
              <a:ext cx="1724465" cy="1379572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5"/>
            <p:cNvSpPr txBox="1"/>
            <p:nvPr/>
          </p:nvSpPr>
          <p:spPr>
            <a:xfrm>
              <a:off x="574329" y="2903977"/>
              <a:ext cx="1643653" cy="9080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005" tIns="40005" rIns="40005" bIns="40005" numCol="1" spcCol="1270" anchor="t" anchorCtr="0">
              <a:noAutofit/>
            </a:bodyPr>
            <a:lstStyle/>
            <a:p>
              <a:pPr lvl="0" algn="just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100" dirty="0">
                  <a:latin typeface="Bahnschrift SemiLight" panose="020B0502040204020203" pitchFamily="34" charset="0"/>
                </a:rPr>
                <a:t>Компетенции выпускника ЕМВА</a:t>
              </a:r>
            </a:p>
          </p:txBody>
        </p:sp>
      </p:grp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B1F2117C-3389-4D93-BC4C-7F888343B848}"/>
              </a:ext>
            </a:extLst>
          </p:cNvPr>
          <p:cNvSpPr/>
          <p:nvPr/>
        </p:nvSpPr>
        <p:spPr>
          <a:xfrm>
            <a:off x="208619" y="965907"/>
            <a:ext cx="4792569" cy="125449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Программа </a:t>
            </a:r>
            <a:r>
              <a:rPr lang="ru-RU" sz="1600" b="1" dirty="0" err="1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Executive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 MBA 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Bahnschrift SemiLight" panose="020B0502040204020203" pitchFamily="34" charset="0"/>
              </a:rPr>
              <a:t>- специальная программа, рассчитанная на опытных руководителей и топ-менеджеров с большим стажем управленческой работы. 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36F9AFFC-894C-45D0-8E0D-E0A3F0750D0C}"/>
              </a:ext>
            </a:extLst>
          </p:cNvPr>
          <p:cNvSpPr/>
          <p:nvPr/>
        </p:nvSpPr>
        <p:spPr>
          <a:xfrm>
            <a:off x="5091548" y="965926"/>
            <a:ext cx="6518815" cy="125447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>Рекомендуется</a:t>
            </a:r>
            <a:r>
              <a:rPr lang="ru-RU" sz="16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 топ-менеджерам, которые ощущают, что им требуется "перезагрузка" накопленного опыта и знаний, которые хотят выйти на новый уровень понимания бизнеса, активизировать свои личные и профессиональные ресурсы.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E5363E76-8C46-44A4-B9E4-E9B6C05B9E9D}"/>
              </a:ext>
            </a:extLst>
          </p:cNvPr>
          <p:cNvSpPr/>
          <p:nvPr/>
        </p:nvSpPr>
        <p:spPr>
          <a:xfrm>
            <a:off x="254182" y="5181455"/>
            <a:ext cx="3548858" cy="141446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Основная цель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Bahnschrift SemiLight" panose="020B0502040204020203" pitchFamily="34" charset="0"/>
              </a:rPr>
              <a:t> - не сделать из человека управленца, а помочь ему стать еще более успешным руководителем.</a:t>
            </a:r>
          </a:p>
        </p:txBody>
      </p:sp>
    </p:spTree>
    <p:extLst>
      <p:ext uri="{BB962C8B-B14F-4D97-AF65-F5344CB8AC3E}">
        <p14:creationId xmlns:p14="http://schemas.microsoft.com/office/powerpoint/2010/main" val="11929308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2083</TotalTime>
  <Words>1273</Words>
  <Application>Microsoft Office PowerPoint</Application>
  <PresentationFormat>Широкоэкранный</PresentationFormat>
  <Paragraphs>175</Paragraphs>
  <Slides>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21" baseType="lpstr">
      <vt:lpstr>Arial</vt:lpstr>
      <vt:lpstr>Bahnschrift Light</vt:lpstr>
      <vt:lpstr>Bahnschrift SemiLight</vt:lpstr>
      <vt:lpstr>Calibri</vt:lpstr>
      <vt:lpstr>Calibri Light</vt:lpstr>
      <vt:lpstr>gotham</vt:lpstr>
      <vt:lpstr>Gotham Pro</vt:lpstr>
      <vt:lpstr>Open Sans</vt:lpstr>
      <vt:lpstr>Poppins Medium</vt:lpstr>
      <vt:lpstr>Roboto Light</vt:lpstr>
      <vt:lpstr>Times New Roman</vt:lpstr>
      <vt:lpstr>Wingdings</vt:lpstr>
      <vt:lpstr>Тема Office</vt:lpstr>
      <vt:lpstr>Кафедра Менеджмент и математическая экономика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Компетенции выпускника МВА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Менеджмент и математическая экономика</dc:title>
  <dc:creator>Aliya Turegeldinova</dc:creator>
  <cp:lastModifiedBy>Mariya Li</cp:lastModifiedBy>
  <cp:revision>61</cp:revision>
  <dcterms:created xsi:type="dcterms:W3CDTF">2022-02-14T10:39:27Z</dcterms:created>
  <dcterms:modified xsi:type="dcterms:W3CDTF">2022-06-23T05:24:53Z</dcterms:modified>
</cp:coreProperties>
</file>