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5183" r:id="rId1"/>
  </p:sldMasterIdLst>
  <p:notesMasterIdLst>
    <p:notesMasterId r:id="rId33"/>
  </p:notesMasterIdLst>
  <p:handoutMasterIdLst>
    <p:handoutMasterId r:id="rId34"/>
  </p:handoutMasterIdLst>
  <p:sldIdLst>
    <p:sldId id="449" r:id="rId2"/>
    <p:sldId id="543" r:id="rId3"/>
    <p:sldId id="542" r:id="rId4"/>
    <p:sldId id="549" r:id="rId5"/>
    <p:sldId id="550" r:id="rId6"/>
    <p:sldId id="545" r:id="rId7"/>
    <p:sldId id="546" r:id="rId8"/>
    <p:sldId id="547" r:id="rId9"/>
    <p:sldId id="556" r:id="rId10"/>
    <p:sldId id="548" r:id="rId11"/>
    <p:sldId id="540" r:id="rId12"/>
    <p:sldId id="527" r:id="rId13"/>
    <p:sldId id="554" r:id="rId14"/>
    <p:sldId id="529" r:id="rId15"/>
    <p:sldId id="530" r:id="rId16"/>
    <p:sldId id="531" r:id="rId17"/>
    <p:sldId id="541" r:id="rId18"/>
    <p:sldId id="532" r:id="rId19"/>
    <p:sldId id="533" r:id="rId20"/>
    <p:sldId id="534" r:id="rId21"/>
    <p:sldId id="535" r:id="rId22"/>
    <p:sldId id="537" r:id="rId23"/>
    <p:sldId id="536" r:id="rId24"/>
    <p:sldId id="538" r:id="rId25"/>
    <p:sldId id="539" r:id="rId26"/>
    <p:sldId id="551" r:id="rId27"/>
    <p:sldId id="560" r:id="rId28"/>
    <p:sldId id="552" r:id="rId29"/>
    <p:sldId id="559" r:id="rId30"/>
    <p:sldId id="561" r:id="rId31"/>
    <p:sldId id="553" r:id="rId32"/>
  </p:sldIdLst>
  <p:sldSz cx="9144000" cy="6858000" type="screen4x3"/>
  <p:notesSz cx="6858000" cy="9947275"/>
  <p:custDataLst>
    <p:tags r:id="rId3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99"/>
    <a:srgbClr val="FFFF66"/>
    <a:srgbClr val="0066FF"/>
    <a:srgbClr val="153C8D"/>
    <a:srgbClr val="FFCCCC"/>
    <a:srgbClr val="FFFF99"/>
    <a:srgbClr val="FF9933"/>
    <a:srgbClr val="FF99FF"/>
    <a:srgbClr val="00FF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928" autoAdjust="0"/>
    <p:restoredTop sz="94660" autoAdjust="0"/>
  </p:normalViewPr>
  <p:slideViewPr>
    <p:cSldViewPr>
      <p:cViewPr varScale="1">
        <p:scale>
          <a:sx n="86" d="100"/>
          <a:sy n="86" d="100"/>
        </p:scale>
        <p:origin x="9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image" Target="../media/image80.png"/><Relationship Id="rId4" Type="http://schemas.openxmlformats.org/officeDocument/2006/relationships/image" Target="../media/image83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image" Target="../media/image80.png"/><Relationship Id="rId4" Type="http://schemas.openxmlformats.org/officeDocument/2006/relationships/image" Target="../media/image8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595F92-148F-4D81-9189-6621E3E3A085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B998F1A-9A26-4F0C-B72E-EB96B5E41398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Подтверждение знаний и практического опыта применения лучших мировых практик управления проектами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D8035A06-07F2-49F1-B2E8-761F7EE3A9E1}" type="parTrans" cxnId="{64C93FB3-9845-496B-BBE8-3095F657D495}">
      <dgm:prSet/>
      <dgm:spPr/>
      <dgm:t>
        <a:bodyPr/>
        <a:lstStyle/>
        <a:p>
          <a:endParaRPr lang="ru-RU"/>
        </a:p>
      </dgm:t>
    </dgm:pt>
    <dgm:pt modelId="{22129AD0-4F23-4219-8375-7310FD2AA7A5}" type="sibTrans" cxnId="{64C93FB3-9845-496B-BBE8-3095F657D495}">
      <dgm:prSet/>
      <dgm:spPr/>
      <dgm:t>
        <a:bodyPr/>
        <a:lstStyle/>
        <a:p>
          <a:endParaRPr lang="ru-RU"/>
        </a:p>
      </dgm:t>
    </dgm:pt>
    <dgm:pt modelId="{B795B636-CF85-46A3-8BE8-7D1CF92C23C9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Статус сертифицированного проектного менеджера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6ACB99AC-955D-49DE-AD7F-49EA4B62D5BE}" type="parTrans" cxnId="{400E0878-5008-40FB-93DB-A1762B1C90A1}">
      <dgm:prSet/>
      <dgm:spPr/>
      <dgm:t>
        <a:bodyPr/>
        <a:lstStyle/>
        <a:p>
          <a:endParaRPr lang="ru-RU"/>
        </a:p>
      </dgm:t>
    </dgm:pt>
    <dgm:pt modelId="{1256B5B8-E49B-4FF1-8C21-CDA4F6369BFC}" type="sibTrans" cxnId="{400E0878-5008-40FB-93DB-A1762B1C90A1}">
      <dgm:prSet/>
      <dgm:spPr/>
      <dgm:t>
        <a:bodyPr/>
        <a:lstStyle/>
        <a:p>
          <a:endParaRPr lang="ru-RU"/>
        </a:p>
      </dgm:t>
    </dgm:pt>
    <dgm:pt modelId="{7A08F58A-0AD7-45A5-876F-71F5C11FFBDA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Конкурентоспособность для карьерного продвижения и трудоустройства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0EBA91A1-99A3-4E3A-B2CA-CF6AD182D3B9}" type="parTrans" cxnId="{6CB6464F-A61C-48FE-BDCD-1477B67724CE}">
      <dgm:prSet/>
      <dgm:spPr/>
      <dgm:t>
        <a:bodyPr/>
        <a:lstStyle/>
        <a:p>
          <a:endParaRPr lang="ru-RU"/>
        </a:p>
      </dgm:t>
    </dgm:pt>
    <dgm:pt modelId="{829E5E13-38AB-47AD-BA2A-146C4ABD164C}" type="sibTrans" cxnId="{6CB6464F-A61C-48FE-BDCD-1477B67724CE}">
      <dgm:prSet/>
      <dgm:spPr/>
      <dgm:t>
        <a:bodyPr/>
        <a:lstStyle/>
        <a:p>
          <a:endParaRPr lang="ru-RU"/>
        </a:p>
      </dgm:t>
    </dgm:pt>
    <dgm:pt modelId="{57FDAFDF-BBB2-4A4F-9733-E7B624CBD8CE}" type="pres">
      <dgm:prSet presAssocID="{39595F92-148F-4D81-9189-6621E3E3A0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BBE4C0-9AFD-4D59-9F67-FBAAA2F7402A}" type="pres">
      <dgm:prSet presAssocID="{7A08F58A-0AD7-45A5-876F-71F5C11FFBDA}" presName="boxAndChildren" presStyleCnt="0"/>
      <dgm:spPr/>
    </dgm:pt>
    <dgm:pt modelId="{BC8975A6-17CA-4068-AFD8-8D3BD1BF8F2E}" type="pres">
      <dgm:prSet presAssocID="{7A08F58A-0AD7-45A5-876F-71F5C11FFBDA}" presName="parentTextBox" presStyleLbl="node1" presStyleIdx="0" presStyleCnt="3"/>
      <dgm:spPr/>
      <dgm:t>
        <a:bodyPr/>
        <a:lstStyle/>
        <a:p>
          <a:endParaRPr lang="ru-RU"/>
        </a:p>
      </dgm:t>
    </dgm:pt>
    <dgm:pt modelId="{46D03F85-3FF5-4DC4-837E-7EF084A8E487}" type="pres">
      <dgm:prSet presAssocID="{1256B5B8-E49B-4FF1-8C21-CDA4F6369BFC}" presName="sp" presStyleCnt="0"/>
      <dgm:spPr/>
    </dgm:pt>
    <dgm:pt modelId="{2F2AA9C4-E58A-4BD0-A378-02A4F279A880}" type="pres">
      <dgm:prSet presAssocID="{B795B636-CF85-46A3-8BE8-7D1CF92C23C9}" presName="arrowAndChildren" presStyleCnt="0"/>
      <dgm:spPr/>
    </dgm:pt>
    <dgm:pt modelId="{F99E2E7C-A15B-429A-9C3C-04FF0084CAAE}" type="pres">
      <dgm:prSet presAssocID="{B795B636-CF85-46A3-8BE8-7D1CF92C23C9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5E898796-0798-4D27-8BDF-4A3B8DC92CE6}" type="pres">
      <dgm:prSet presAssocID="{22129AD0-4F23-4219-8375-7310FD2AA7A5}" presName="sp" presStyleCnt="0"/>
      <dgm:spPr/>
    </dgm:pt>
    <dgm:pt modelId="{0D2C2A5F-F099-4B44-950F-F48CA53C4DC9}" type="pres">
      <dgm:prSet presAssocID="{3B998F1A-9A26-4F0C-B72E-EB96B5E41398}" presName="arrowAndChildren" presStyleCnt="0"/>
      <dgm:spPr/>
    </dgm:pt>
    <dgm:pt modelId="{A81F9316-7AF8-4AE7-9020-867DF0D32346}" type="pres">
      <dgm:prSet presAssocID="{3B998F1A-9A26-4F0C-B72E-EB96B5E41398}" presName="parentTextArrow" presStyleLbl="node1" presStyleIdx="2" presStyleCnt="3" custLinFactNeighborY="1735"/>
      <dgm:spPr/>
      <dgm:t>
        <a:bodyPr/>
        <a:lstStyle/>
        <a:p>
          <a:endParaRPr lang="ru-RU"/>
        </a:p>
      </dgm:t>
    </dgm:pt>
  </dgm:ptLst>
  <dgm:cxnLst>
    <dgm:cxn modelId="{01287122-0307-4562-849A-B67022DC8219}" type="presOf" srcId="{3B998F1A-9A26-4F0C-B72E-EB96B5E41398}" destId="{A81F9316-7AF8-4AE7-9020-867DF0D32346}" srcOrd="0" destOrd="0" presId="urn:microsoft.com/office/officeart/2005/8/layout/process4"/>
    <dgm:cxn modelId="{975C4904-C8E5-4A48-BC42-0A62EFE2B68C}" type="presOf" srcId="{B795B636-CF85-46A3-8BE8-7D1CF92C23C9}" destId="{F99E2E7C-A15B-429A-9C3C-04FF0084CAAE}" srcOrd="0" destOrd="0" presId="urn:microsoft.com/office/officeart/2005/8/layout/process4"/>
    <dgm:cxn modelId="{64C93FB3-9845-496B-BBE8-3095F657D495}" srcId="{39595F92-148F-4D81-9189-6621E3E3A085}" destId="{3B998F1A-9A26-4F0C-B72E-EB96B5E41398}" srcOrd="0" destOrd="0" parTransId="{D8035A06-07F2-49F1-B2E8-761F7EE3A9E1}" sibTransId="{22129AD0-4F23-4219-8375-7310FD2AA7A5}"/>
    <dgm:cxn modelId="{6CB6464F-A61C-48FE-BDCD-1477B67724CE}" srcId="{39595F92-148F-4D81-9189-6621E3E3A085}" destId="{7A08F58A-0AD7-45A5-876F-71F5C11FFBDA}" srcOrd="2" destOrd="0" parTransId="{0EBA91A1-99A3-4E3A-B2CA-CF6AD182D3B9}" sibTransId="{829E5E13-38AB-47AD-BA2A-146C4ABD164C}"/>
    <dgm:cxn modelId="{F23C096B-23E0-4BE4-A3B8-8AB0670F9E3D}" type="presOf" srcId="{7A08F58A-0AD7-45A5-876F-71F5C11FFBDA}" destId="{BC8975A6-17CA-4068-AFD8-8D3BD1BF8F2E}" srcOrd="0" destOrd="0" presId="urn:microsoft.com/office/officeart/2005/8/layout/process4"/>
    <dgm:cxn modelId="{84EC0EFD-FA6C-49F9-8D6D-2C0082EFBC14}" type="presOf" srcId="{39595F92-148F-4D81-9189-6621E3E3A085}" destId="{57FDAFDF-BBB2-4A4F-9733-E7B624CBD8CE}" srcOrd="0" destOrd="0" presId="urn:microsoft.com/office/officeart/2005/8/layout/process4"/>
    <dgm:cxn modelId="{400E0878-5008-40FB-93DB-A1762B1C90A1}" srcId="{39595F92-148F-4D81-9189-6621E3E3A085}" destId="{B795B636-CF85-46A3-8BE8-7D1CF92C23C9}" srcOrd="1" destOrd="0" parTransId="{6ACB99AC-955D-49DE-AD7F-49EA4B62D5BE}" sibTransId="{1256B5B8-E49B-4FF1-8C21-CDA4F6369BFC}"/>
    <dgm:cxn modelId="{67893081-15A2-440E-AF2A-37FFADB0DFBB}" type="presParOf" srcId="{57FDAFDF-BBB2-4A4F-9733-E7B624CBD8CE}" destId="{BDBBE4C0-9AFD-4D59-9F67-FBAAA2F7402A}" srcOrd="0" destOrd="0" presId="urn:microsoft.com/office/officeart/2005/8/layout/process4"/>
    <dgm:cxn modelId="{0CE9B74E-932A-443C-AC41-D520B7BCABF2}" type="presParOf" srcId="{BDBBE4C0-9AFD-4D59-9F67-FBAAA2F7402A}" destId="{BC8975A6-17CA-4068-AFD8-8D3BD1BF8F2E}" srcOrd="0" destOrd="0" presId="urn:microsoft.com/office/officeart/2005/8/layout/process4"/>
    <dgm:cxn modelId="{6FD7363F-74EE-422B-80A2-0FA589A65B29}" type="presParOf" srcId="{57FDAFDF-BBB2-4A4F-9733-E7B624CBD8CE}" destId="{46D03F85-3FF5-4DC4-837E-7EF084A8E487}" srcOrd="1" destOrd="0" presId="urn:microsoft.com/office/officeart/2005/8/layout/process4"/>
    <dgm:cxn modelId="{81826717-4683-4E17-A5EC-C3B0E829F7F2}" type="presParOf" srcId="{57FDAFDF-BBB2-4A4F-9733-E7B624CBD8CE}" destId="{2F2AA9C4-E58A-4BD0-A378-02A4F279A880}" srcOrd="2" destOrd="0" presId="urn:microsoft.com/office/officeart/2005/8/layout/process4"/>
    <dgm:cxn modelId="{20416300-DB93-4BD6-9E75-A3CBD29E0E73}" type="presParOf" srcId="{2F2AA9C4-E58A-4BD0-A378-02A4F279A880}" destId="{F99E2E7C-A15B-429A-9C3C-04FF0084CAAE}" srcOrd="0" destOrd="0" presId="urn:microsoft.com/office/officeart/2005/8/layout/process4"/>
    <dgm:cxn modelId="{4E2EF9EF-CD10-49C3-8D28-7E3ED672D9AC}" type="presParOf" srcId="{57FDAFDF-BBB2-4A4F-9733-E7B624CBD8CE}" destId="{5E898796-0798-4D27-8BDF-4A3B8DC92CE6}" srcOrd="3" destOrd="0" presId="urn:microsoft.com/office/officeart/2005/8/layout/process4"/>
    <dgm:cxn modelId="{9B3BBA3F-DBC5-4573-9A45-4A2AD4F6DEA8}" type="presParOf" srcId="{57FDAFDF-BBB2-4A4F-9733-E7B624CBD8CE}" destId="{0D2C2A5F-F099-4B44-950F-F48CA53C4DC9}" srcOrd="4" destOrd="0" presId="urn:microsoft.com/office/officeart/2005/8/layout/process4"/>
    <dgm:cxn modelId="{844C01CC-9C62-4D94-8D61-E794C2BCEF29}" type="presParOf" srcId="{0D2C2A5F-F099-4B44-950F-F48CA53C4DC9}" destId="{A81F9316-7AF8-4AE7-9020-867DF0D3234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595F92-148F-4D81-9189-6621E3E3A085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3B998F1A-9A26-4F0C-B72E-EB96B5E41398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Обеспечение потребностей в профессиональных сотрудниках в области управления проектами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D8035A06-07F2-49F1-B2E8-761F7EE3A9E1}" type="parTrans" cxnId="{64C93FB3-9845-496B-BBE8-3095F657D495}">
      <dgm:prSet/>
      <dgm:spPr/>
      <dgm:t>
        <a:bodyPr/>
        <a:lstStyle/>
        <a:p>
          <a:endParaRPr lang="ru-RU" i="0"/>
        </a:p>
      </dgm:t>
    </dgm:pt>
    <dgm:pt modelId="{22129AD0-4F23-4219-8375-7310FD2AA7A5}" type="sibTrans" cxnId="{64C93FB3-9845-496B-BBE8-3095F657D495}">
      <dgm:prSet/>
      <dgm:spPr/>
      <dgm:t>
        <a:bodyPr/>
        <a:lstStyle/>
        <a:p>
          <a:endParaRPr lang="ru-RU" i="0"/>
        </a:p>
      </dgm:t>
    </dgm:pt>
    <dgm:pt modelId="{B795B636-CF85-46A3-8BE8-7D1CF92C23C9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Укрепление уверенности клиентов в том, что им гарантировано качество проектных услуг и результатов проектов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6ACB99AC-955D-49DE-AD7F-49EA4B62D5BE}" type="parTrans" cxnId="{400E0878-5008-40FB-93DB-A1762B1C90A1}">
      <dgm:prSet/>
      <dgm:spPr/>
      <dgm:t>
        <a:bodyPr/>
        <a:lstStyle/>
        <a:p>
          <a:endParaRPr lang="ru-RU" i="0"/>
        </a:p>
      </dgm:t>
    </dgm:pt>
    <dgm:pt modelId="{1256B5B8-E49B-4FF1-8C21-CDA4F6369BFC}" type="sibTrans" cxnId="{400E0878-5008-40FB-93DB-A1762B1C90A1}">
      <dgm:prSet/>
      <dgm:spPr/>
      <dgm:t>
        <a:bodyPr/>
        <a:lstStyle/>
        <a:p>
          <a:endParaRPr lang="ru-RU" i="0"/>
        </a:p>
      </dgm:t>
    </dgm:pt>
    <dgm:pt modelId="{7A08F58A-0AD7-45A5-876F-71F5C11FFBDA}">
      <dgm:prSet phldrT="[Текст]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r>
            <a:rPr kumimoji="0" lang="ru-RU" altLang="ru-RU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Обеспечение востребованности и конкурентные преимущества на рынке</a:t>
          </a:r>
          <a:endParaRPr lang="ru-RU" b="1" i="0" dirty="0">
            <a:solidFill>
              <a:schemeClr val="tx2">
                <a:lumMod val="75000"/>
              </a:schemeClr>
            </a:solidFill>
          </a:endParaRPr>
        </a:p>
      </dgm:t>
    </dgm:pt>
    <dgm:pt modelId="{0EBA91A1-99A3-4E3A-B2CA-CF6AD182D3B9}" type="parTrans" cxnId="{6CB6464F-A61C-48FE-BDCD-1477B67724CE}">
      <dgm:prSet/>
      <dgm:spPr/>
      <dgm:t>
        <a:bodyPr/>
        <a:lstStyle/>
        <a:p>
          <a:endParaRPr lang="ru-RU" i="0"/>
        </a:p>
      </dgm:t>
    </dgm:pt>
    <dgm:pt modelId="{829E5E13-38AB-47AD-BA2A-146C4ABD164C}" type="sibTrans" cxnId="{6CB6464F-A61C-48FE-BDCD-1477B67724CE}">
      <dgm:prSet/>
      <dgm:spPr/>
      <dgm:t>
        <a:bodyPr/>
        <a:lstStyle/>
        <a:p>
          <a:endParaRPr lang="ru-RU" i="0"/>
        </a:p>
      </dgm:t>
    </dgm:pt>
    <dgm:pt modelId="{19EAE6F3-57D0-4DBE-905C-6B4B08CEE052}" type="pres">
      <dgm:prSet presAssocID="{39595F92-148F-4D81-9189-6621E3E3A0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C8860D-76E9-411C-A2D3-23AF408C43F7}" type="pres">
      <dgm:prSet presAssocID="{7A08F58A-0AD7-45A5-876F-71F5C11FFBDA}" presName="boxAndChildren" presStyleCnt="0"/>
      <dgm:spPr/>
    </dgm:pt>
    <dgm:pt modelId="{BE67BC98-5365-4D1D-8F6D-51210EF93EE2}" type="pres">
      <dgm:prSet presAssocID="{7A08F58A-0AD7-45A5-876F-71F5C11FFBDA}" presName="parentTextBox" presStyleLbl="node1" presStyleIdx="0" presStyleCnt="3"/>
      <dgm:spPr/>
      <dgm:t>
        <a:bodyPr/>
        <a:lstStyle/>
        <a:p>
          <a:endParaRPr lang="ru-RU"/>
        </a:p>
      </dgm:t>
    </dgm:pt>
    <dgm:pt modelId="{48E87CF8-9060-4E8C-B398-9B71981A30E1}" type="pres">
      <dgm:prSet presAssocID="{1256B5B8-E49B-4FF1-8C21-CDA4F6369BFC}" presName="sp" presStyleCnt="0"/>
      <dgm:spPr/>
    </dgm:pt>
    <dgm:pt modelId="{E2D4498D-9774-43EB-AEAF-058E8DAEC902}" type="pres">
      <dgm:prSet presAssocID="{B795B636-CF85-46A3-8BE8-7D1CF92C23C9}" presName="arrowAndChildren" presStyleCnt="0"/>
      <dgm:spPr/>
    </dgm:pt>
    <dgm:pt modelId="{63EA1AC2-E017-4846-AAAA-F2C9CB7395EF}" type="pres">
      <dgm:prSet presAssocID="{B795B636-CF85-46A3-8BE8-7D1CF92C23C9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FEC8B708-ED0D-4327-9C0C-748B0C67B71A}" type="pres">
      <dgm:prSet presAssocID="{22129AD0-4F23-4219-8375-7310FD2AA7A5}" presName="sp" presStyleCnt="0"/>
      <dgm:spPr/>
    </dgm:pt>
    <dgm:pt modelId="{EDD93DFC-AD2B-40E4-95ED-8880E9A34F61}" type="pres">
      <dgm:prSet presAssocID="{3B998F1A-9A26-4F0C-B72E-EB96B5E41398}" presName="arrowAndChildren" presStyleCnt="0"/>
      <dgm:spPr/>
    </dgm:pt>
    <dgm:pt modelId="{4E595CB9-6141-44E4-A048-54AC0B076955}" type="pres">
      <dgm:prSet presAssocID="{3B998F1A-9A26-4F0C-B72E-EB96B5E41398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64C93FB3-9845-496B-BBE8-3095F657D495}" srcId="{39595F92-148F-4D81-9189-6621E3E3A085}" destId="{3B998F1A-9A26-4F0C-B72E-EB96B5E41398}" srcOrd="0" destOrd="0" parTransId="{D8035A06-07F2-49F1-B2E8-761F7EE3A9E1}" sibTransId="{22129AD0-4F23-4219-8375-7310FD2AA7A5}"/>
    <dgm:cxn modelId="{6CB6464F-A61C-48FE-BDCD-1477B67724CE}" srcId="{39595F92-148F-4D81-9189-6621E3E3A085}" destId="{7A08F58A-0AD7-45A5-876F-71F5C11FFBDA}" srcOrd="2" destOrd="0" parTransId="{0EBA91A1-99A3-4E3A-B2CA-CF6AD182D3B9}" sibTransId="{829E5E13-38AB-47AD-BA2A-146C4ABD164C}"/>
    <dgm:cxn modelId="{0E34C61A-D0BD-4FE0-A294-F7E662BAEEC1}" type="presOf" srcId="{7A08F58A-0AD7-45A5-876F-71F5C11FFBDA}" destId="{BE67BC98-5365-4D1D-8F6D-51210EF93EE2}" srcOrd="0" destOrd="0" presId="urn:microsoft.com/office/officeart/2005/8/layout/process4"/>
    <dgm:cxn modelId="{400E0878-5008-40FB-93DB-A1762B1C90A1}" srcId="{39595F92-148F-4D81-9189-6621E3E3A085}" destId="{B795B636-CF85-46A3-8BE8-7D1CF92C23C9}" srcOrd="1" destOrd="0" parTransId="{6ACB99AC-955D-49DE-AD7F-49EA4B62D5BE}" sibTransId="{1256B5B8-E49B-4FF1-8C21-CDA4F6369BFC}"/>
    <dgm:cxn modelId="{8CFBF1A2-8BC1-4668-9052-DC67D8E7E0A8}" type="presOf" srcId="{3B998F1A-9A26-4F0C-B72E-EB96B5E41398}" destId="{4E595CB9-6141-44E4-A048-54AC0B076955}" srcOrd="0" destOrd="0" presId="urn:microsoft.com/office/officeart/2005/8/layout/process4"/>
    <dgm:cxn modelId="{A1A319FC-C7D7-4E82-9603-6D9936DB00AD}" type="presOf" srcId="{39595F92-148F-4D81-9189-6621E3E3A085}" destId="{19EAE6F3-57D0-4DBE-905C-6B4B08CEE052}" srcOrd="0" destOrd="0" presId="urn:microsoft.com/office/officeart/2005/8/layout/process4"/>
    <dgm:cxn modelId="{58729215-56F2-42F9-A1CD-FEF991A99B70}" type="presOf" srcId="{B795B636-CF85-46A3-8BE8-7D1CF92C23C9}" destId="{63EA1AC2-E017-4846-AAAA-F2C9CB7395EF}" srcOrd="0" destOrd="0" presId="urn:microsoft.com/office/officeart/2005/8/layout/process4"/>
    <dgm:cxn modelId="{1392DE3D-9200-4A7D-8E3D-6D1A17C83EA2}" type="presParOf" srcId="{19EAE6F3-57D0-4DBE-905C-6B4B08CEE052}" destId="{9BC8860D-76E9-411C-A2D3-23AF408C43F7}" srcOrd="0" destOrd="0" presId="urn:microsoft.com/office/officeart/2005/8/layout/process4"/>
    <dgm:cxn modelId="{967B0683-BC43-467D-9038-198D999C3BAA}" type="presParOf" srcId="{9BC8860D-76E9-411C-A2D3-23AF408C43F7}" destId="{BE67BC98-5365-4D1D-8F6D-51210EF93EE2}" srcOrd="0" destOrd="0" presId="urn:microsoft.com/office/officeart/2005/8/layout/process4"/>
    <dgm:cxn modelId="{E43FA47A-5F10-4C42-9A39-6FB1DD6DE221}" type="presParOf" srcId="{19EAE6F3-57D0-4DBE-905C-6B4B08CEE052}" destId="{48E87CF8-9060-4E8C-B398-9B71981A30E1}" srcOrd="1" destOrd="0" presId="urn:microsoft.com/office/officeart/2005/8/layout/process4"/>
    <dgm:cxn modelId="{A874BE49-CE7C-4B15-BE1E-7C1211CDBAE4}" type="presParOf" srcId="{19EAE6F3-57D0-4DBE-905C-6B4B08CEE052}" destId="{E2D4498D-9774-43EB-AEAF-058E8DAEC902}" srcOrd="2" destOrd="0" presId="urn:microsoft.com/office/officeart/2005/8/layout/process4"/>
    <dgm:cxn modelId="{1789BB98-F19A-4F18-9C6B-DCA214A9B640}" type="presParOf" srcId="{E2D4498D-9774-43EB-AEAF-058E8DAEC902}" destId="{63EA1AC2-E017-4846-AAAA-F2C9CB7395EF}" srcOrd="0" destOrd="0" presId="urn:microsoft.com/office/officeart/2005/8/layout/process4"/>
    <dgm:cxn modelId="{06096C3E-286F-45FB-AE6C-A61DFB7F488F}" type="presParOf" srcId="{19EAE6F3-57D0-4DBE-905C-6B4B08CEE052}" destId="{FEC8B708-ED0D-4327-9C0C-748B0C67B71A}" srcOrd="3" destOrd="0" presId="urn:microsoft.com/office/officeart/2005/8/layout/process4"/>
    <dgm:cxn modelId="{8A32377A-ED78-4DA5-BF0E-F54459106129}" type="presParOf" srcId="{19EAE6F3-57D0-4DBE-905C-6B4B08CEE052}" destId="{EDD93DFC-AD2B-40E4-95ED-8880E9A34F61}" srcOrd="4" destOrd="0" presId="urn:microsoft.com/office/officeart/2005/8/layout/process4"/>
    <dgm:cxn modelId="{3B3322E1-1E13-4634-BE6D-BA2042B68D32}" type="presParOf" srcId="{EDD93DFC-AD2B-40E4-95ED-8880E9A34F61}" destId="{4E595CB9-6141-44E4-A048-54AC0B07695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6C664D-556C-4DE2-9451-54C40CA091A4}" type="doc">
      <dgm:prSet loTypeId="urn:microsoft.com/office/officeart/2005/8/layout/vList4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92425D16-2E27-4A6D-9FD7-3F376AD0AA02}">
      <dgm:prSet phldrT="[Текст]" custT="1"/>
      <dgm:spPr/>
      <dgm:t>
        <a:bodyPr/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Шильдибеков Ерлан Жаржанович</a:t>
          </a:r>
          <a:endParaRPr lang="en-US" sz="20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34F72C-E5E7-4069-8B9B-D13390BA403C}" type="parTrans" cxnId="{C78C23CB-0EBF-40DF-B653-1855E1791460}">
      <dgm:prSet/>
      <dgm:spPr/>
      <dgm:t>
        <a:bodyPr/>
        <a:lstStyle/>
        <a:p>
          <a:endParaRPr lang="ru-RU"/>
        </a:p>
      </dgm:t>
    </dgm:pt>
    <dgm:pt modelId="{81822F4B-81FE-4275-A87C-A8619B006B4F}" type="sibTrans" cxnId="{C78C23CB-0EBF-40DF-B653-1855E1791460}">
      <dgm:prSet/>
      <dgm:spPr/>
      <dgm:t>
        <a:bodyPr/>
        <a:lstStyle/>
        <a:p>
          <a:endParaRPr lang="ru-RU"/>
        </a:p>
      </dgm:t>
    </dgm:pt>
    <dgm:pt modelId="{49B8D9AA-6679-44C3-86ED-96297BCB84AF}">
      <dgm:prSet phldrT="[Текст]" custT="1"/>
      <dgm:spPr/>
      <dgm:t>
        <a:bodyPr/>
        <a:lstStyle/>
        <a:p>
          <a:pPr marL="114300" marR="0" lvl="1" indent="0" algn="l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Разработка модели управления конкурентоспособностью Казахстана через проекты</a:t>
          </a:r>
          <a:endParaRPr lang="en-US" sz="16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88B287-14BF-45E0-A69B-9C28FDD4D2C1}" type="parTrans" cxnId="{31BD3C58-7C42-4219-9899-5FC375F9879D}">
      <dgm:prSet/>
      <dgm:spPr/>
      <dgm:t>
        <a:bodyPr/>
        <a:lstStyle/>
        <a:p>
          <a:endParaRPr lang="ru-RU"/>
        </a:p>
      </dgm:t>
    </dgm:pt>
    <dgm:pt modelId="{41AD1CA3-955B-47BD-A9C4-24FD565F2A25}" type="sibTrans" cxnId="{31BD3C58-7C42-4219-9899-5FC375F9879D}">
      <dgm:prSet/>
      <dgm:spPr/>
      <dgm:t>
        <a:bodyPr/>
        <a:lstStyle/>
        <a:p>
          <a:endParaRPr lang="ru-RU"/>
        </a:p>
      </dgm:t>
    </dgm:pt>
    <dgm:pt modelId="{D2718707-2D53-4047-BF4B-829629182C36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Некрасова Наталья Андреевна</a:t>
          </a:r>
        </a:p>
      </dgm:t>
    </dgm:pt>
    <dgm:pt modelId="{0CA16E4D-A441-478D-801A-64DA1C68D13B}" type="parTrans" cxnId="{7773940E-BEBA-4A8B-A704-6FF1ECA9808D}">
      <dgm:prSet/>
      <dgm:spPr/>
      <dgm:t>
        <a:bodyPr/>
        <a:lstStyle/>
        <a:p>
          <a:endParaRPr lang="ru-RU"/>
        </a:p>
      </dgm:t>
    </dgm:pt>
    <dgm:pt modelId="{9E5FCA85-5DCE-4B60-973E-4030675F28F9}" type="sibTrans" cxnId="{7773940E-BEBA-4A8B-A704-6FF1ECA9808D}">
      <dgm:prSet/>
      <dgm:spPr/>
      <dgm:t>
        <a:bodyPr/>
        <a:lstStyle/>
        <a:p>
          <a:endParaRPr lang="ru-RU"/>
        </a:p>
      </dgm:t>
    </dgm:pt>
    <dgm:pt modelId="{B9E4959A-2BFC-45FF-804F-5D6DE28CB7F9}">
      <dgm:prSet phldrT="[Текст]" custT="1"/>
      <dgm:spPr/>
      <dgm:t>
        <a:bodyPr/>
        <a:lstStyle/>
        <a:p>
          <a:pPr marL="57150" marR="0" lvl="1" indent="0" defTabSz="4889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Организация управления развитием Союза проектных менеджеров Республики Казахстан через проекты                                                               </a:t>
          </a:r>
          <a:r>
            <a:rPr lang="kk-K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</a:t>
          </a:r>
          <a:r>
            <a:rPr lang="kk-KZ" sz="16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2013 год</a:t>
          </a:r>
          <a:endParaRPr lang="en-US" sz="16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7DC7DB-75E5-47A0-B10E-AEB97405CD6E}" type="parTrans" cxnId="{1E54B4FE-283C-4CB1-AF50-35617EDBB825}">
      <dgm:prSet/>
      <dgm:spPr/>
      <dgm:t>
        <a:bodyPr/>
        <a:lstStyle/>
        <a:p>
          <a:endParaRPr lang="ru-RU"/>
        </a:p>
      </dgm:t>
    </dgm:pt>
    <dgm:pt modelId="{6942524C-8A0A-4FD0-AF89-4B958922F5FD}" type="sibTrans" cxnId="{1E54B4FE-283C-4CB1-AF50-35617EDBB825}">
      <dgm:prSet/>
      <dgm:spPr/>
      <dgm:t>
        <a:bodyPr/>
        <a:lstStyle/>
        <a:p>
          <a:endParaRPr lang="ru-RU"/>
        </a:p>
      </dgm:t>
    </dgm:pt>
    <dgm:pt modelId="{10F04E04-2E1E-4DC4-AE6C-58322A866A2C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Карлинская Марина Аврамовна</a:t>
          </a:r>
          <a:endParaRPr lang="en-US" sz="20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</a:t>
          </a:r>
          <a:r>
            <a:rPr lang="ru-RU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нового курса  «Информационные технологии в управлении проектами»                 </a:t>
          </a:r>
          <a:r>
            <a:rPr lang="ru-RU" sz="16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2013 год           </a:t>
          </a:r>
          <a:endParaRPr lang="en-US" sz="18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7344C1-E853-478E-89D8-C12280625385}" type="parTrans" cxnId="{AD48AA82-E7B6-4352-B515-BC703003788D}">
      <dgm:prSet/>
      <dgm:spPr/>
      <dgm:t>
        <a:bodyPr/>
        <a:lstStyle/>
        <a:p>
          <a:endParaRPr lang="ru-RU"/>
        </a:p>
      </dgm:t>
    </dgm:pt>
    <dgm:pt modelId="{9FE7D74E-A2BE-4625-B776-69FE74A220DA}" type="sibTrans" cxnId="{AD48AA82-E7B6-4352-B515-BC703003788D}">
      <dgm:prSet/>
      <dgm:spPr/>
      <dgm:t>
        <a:bodyPr/>
        <a:lstStyle/>
        <a:p>
          <a:endParaRPr lang="ru-RU"/>
        </a:p>
      </dgm:t>
    </dgm:pt>
    <dgm:pt modelId="{E65DA40A-F5BF-45A1-A0C4-B50253283806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Степанов Вадимир Алексеевич</a:t>
          </a:r>
        </a:p>
        <a:p>
          <a:pPr marL="57150" marR="0" lvl="1" indent="0" defTabSz="4889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</a:t>
          </a:r>
          <a:r>
            <a:rPr lang="en-US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эффективности коммуникаций руководителя консалтинговой компании при управлении её развитием через проекты                                                                          </a:t>
          </a:r>
          <a:r>
            <a:rPr lang="ru-RU" sz="16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2014 год</a:t>
          </a:r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A0906C-DC6F-4208-8843-A53E94C171B1}" type="parTrans" cxnId="{CE6179AC-FA91-4350-A0DB-D4A9AE9D9506}">
      <dgm:prSet/>
      <dgm:spPr/>
      <dgm:t>
        <a:bodyPr/>
        <a:lstStyle/>
        <a:p>
          <a:endParaRPr lang="ru-RU"/>
        </a:p>
      </dgm:t>
    </dgm:pt>
    <dgm:pt modelId="{6100E650-BD86-4768-B535-7F7376701CC4}" type="sibTrans" cxnId="{CE6179AC-FA91-4350-A0DB-D4A9AE9D9506}">
      <dgm:prSet/>
      <dgm:spPr/>
      <dgm:t>
        <a:bodyPr/>
        <a:lstStyle/>
        <a:p>
          <a:endParaRPr lang="ru-RU"/>
        </a:p>
      </dgm:t>
    </dgm:pt>
    <dgm:pt modelId="{67051F2F-3A4D-4523-85CB-CD7FB27DC7EC}">
      <dgm:prSet phldrT="[Текст]" custT="1"/>
      <dgm:spPr/>
      <dgm:t>
        <a:bodyPr/>
        <a:lstStyle/>
        <a:p>
          <a:pPr marL="114300" marR="0" lvl="1" indent="0" algn="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6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2015 год </a:t>
          </a:r>
          <a:endParaRPr lang="en-US" sz="16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933A07-FA65-415D-8080-17E8DAF1E6D0}" type="sibTrans" cxnId="{B423D0AF-5FA2-46CC-8AB3-9864202B995F}">
      <dgm:prSet/>
      <dgm:spPr/>
      <dgm:t>
        <a:bodyPr/>
        <a:lstStyle/>
        <a:p>
          <a:endParaRPr lang="ru-RU"/>
        </a:p>
      </dgm:t>
    </dgm:pt>
    <dgm:pt modelId="{24DBC0F1-FAA9-4658-8D6F-F799415A4AB9}" type="parTrans" cxnId="{B423D0AF-5FA2-46CC-8AB3-9864202B995F}">
      <dgm:prSet/>
      <dgm:spPr/>
      <dgm:t>
        <a:bodyPr/>
        <a:lstStyle/>
        <a:p>
          <a:endParaRPr lang="ru-RU"/>
        </a:p>
      </dgm:t>
    </dgm:pt>
    <dgm:pt modelId="{67AA6598-AED5-44C6-AD41-C2B534893B34}" type="pres">
      <dgm:prSet presAssocID="{326C664D-556C-4DE2-9451-54C40CA091A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502CBA-49CB-40C4-9BB7-676F16D88FB6}" type="pres">
      <dgm:prSet presAssocID="{92425D16-2E27-4A6D-9FD7-3F376AD0AA02}" presName="comp" presStyleCnt="0"/>
      <dgm:spPr/>
    </dgm:pt>
    <dgm:pt modelId="{259F0FD0-2556-448C-890B-D1073EAF7F14}" type="pres">
      <dgm:prSet presAssocID="{92425D16-2E27-4A6D-9FD7-3F376AD0AA02}" presName="box" presStyleLbl="node1" presStyleIdx="0" presStyleCnt="4"/>
      <dgm:spPr/>
      <dgm:t>
        <a:bodyPr/>
        <a:lstStyle/>
        <a:p>
          <a:endParaRPr lang="ru-RU"/>
        </a:p>
      </dgm:t>
    </dgm:pt>
    <dgm:pt modelId="{7DB04654-4767-42DA-812A-E782ADF8C06B}" type="pres">
      <dgm:prSet presAssocID="{92425D16-2E27-4A6D-9FD7-3F376AD0AA02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01B3254-57F2-4FD0-970E-AFF1C18C352B}" type="pres">
      <dgm:prSet presAssocID="{92425D16-2E27-4A6D-9FD7-3F376AD0AA02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75BB95-F837-42ED-A891-F70BAC9D7B3C}" type="pres">
      <dgm:prSet presAssocID="{81822F4B-81FE-4275-A87C-A8619B006B4F}" presName="spacer" presStyleCnt="0"/>
      <dgm:spPr/>
    </dgm:pt>
    <dgm:pt modelId="{865A12F6-79EB-468A-8A4D-C1F64ACD219D}" type="pres">
      <dgm:prSet presAssocID="{D2718707-2D53-4047-BF4B-829629182C36}" presName="comp" presStyleCnt="0"/>
      <dgm:spPr/>
    </dgm:pt>
    <dgm:pt modelId="{D96E9E07-35FA-4697-9A69-D6593D9B332C}" type="pres">
      <dgm:prSet presAssocID="{D2718707-2D53-4047-BF4B-829629182C36}" presName="box" presStyleLbl="node1" presStyleIdx="1" presStyleCnt="4"/>
      <dgm:spPr/>
      <dgm:t>
        <a:bodyPr/>
        <a:lstStyle/>
        <a:p>
          <a:endParaRPr lang="ru-RU"/>
        </a:p>
      </dgm:t>
    </dgm:pt>
    <dgm:pt modelId="{E3C6D340-7794-4E51-978A-F00FA8896EBF}" type="pres">
      <dgm:prSet presAssocID="{D2718707-2D53-4047-BF4B-829629182C36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7EE9381-F4CD-4E38-9CAA-9ECCFBAB3073}" type="pres">
      <dgm:prSet presAssocID="{D2718707-2D53-4047-BF4B-829629182C36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5891DD-3DEF-4751-9063-A065062E08EA}" type="pres">
      <dgm:prSet presAssocID="{9E5FCA85-5DCE-4B60-973E-4030675F28F9}" presName="spacer" presStyleCnt="0"/>
      <dgm:spPr/>
    </dgm:pt>
    <dgm:pt modelId="{1DD1806A-BDA4-4696-8951-2EDA45A6B4E5}" type="pres">
      <dgm:prSet presAssocID="{10F04E04-2E1E-4DC4-AE6C-58322A866A2C}" presName="comp" presStyleCnt="0"/>
      <dgm:spPr/>
    </dgm:pt>
    <dgm:pt modelId="{AB779AFA-8232-4FB0-BD95-17051948A2CD}" type="pres">
      <dgm:prSet presAssocID="{10F04E04-2E1E-4DC4-AE6C-58322A866A2C}" presName="box" presStyleLbl="node1" presStyleIdx="2" presStyleCnt="4"/>
      <dgm:spPr/>
      <dgm:t>
        <a:bodyPr/>
        <a:lstStyle/>
        <a:p>
          <a:endParaRPr lang="ru-RU"/>
        </a:p>
      </dgm:t>
    </dgm:pt>
    <dgm:pt modelId="{132B5A31-6F9C-46E7-BF92-3949B5D26C38}" type="pres">
      <dgm:prSet presAssocID="{10F04E04-2E1E-4DC4-AE6C-58322A866A2C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3CC73A0-0710-46CA-96B0-99C1C3A8CF39}" type="pres">
      <dgm:prSet presAssocID="{10F04E04-2E1E-4DC4-AE6C-58322A866A2C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30355-0043-41A1-BA41-84052B1B5FBB}" type="pres">
      <dgm:prSet presAssocID="{9FE7D74E-A2BE-4625-B776-69FE74A220DA}" presName="spacer" presStyleCnt="0"/>
      <dgm:spPr/>
    </dgm:pt>
    <dgm:pt modelId="{B6A79923-AE27-4A15-9FAA-4D102E7E1880}" type="pres">
      <dgm:prSet presAssocID="{E65DA40A-F5BF-45A1-A0C4-B50253283806}" presName="comp" presStyleCnt="0"/>
      <dgm:spPr/>
    </dgm:pt>
    <dgm:pt modelId="{651BE8C9-DBDC-43A7-83A7-2891D53669A4}" type="pres">
      <dgm:prSet presAssocID="{E65DA40A-F5BF-45A1-A0C4-B50253283806}" presName="box" presStyleLbl="node1" presStyleIdx="3" presStyleCnt="4"/>
      <dgm:spPr/>
      <dgm:t>
        <a:bodyPr/>
        <a:lstStyle/>
        <a:p>
          <a:endParaRPr lang="ru-RU"/>
        </a:p>
      </dgm:t>
    </dgm:pt>
    <dgm:pt modelId="{83BC1C07-84DE-4FD3-ADA3-F0550A470CCD}" type="pres">
      <dgm:prSet presAssocID="{E65DA40A-F5BF-45A1-A0C4-B50253283806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703B97B-0C18-41B2-85D5-A098590F0337}" type="pres">
      <dgm:prSet presAssocID="{E65DA40A-F5BF-45A1-A0C4-B50253283806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6179AC-FA91-4350-A0DB-D4A9AE9D9506}" srcId="{326C664D-556C-4DE2-9451-54C40CA091A4}" destId="{E65DA40A-F5BF-45A1-A0C4-B50253283806}" srcOrd="3" destOrd="0" parTransId="{29A0906C-DC6F-4208-8843-A53E94C171B1}" sibTransId="{6100E650-BD86-4768-B535-7F7376701CC4}"/>
    <dgm:cxn modelId="{76E70C26-AFE7-4F96-AEF7-7FB8852D74BE}" type="presOf" srcId="{10F04E04-2E1E-4DC4-AE6C-58322A866A2C}" destId="{AB779AFA-8232-4FB0-BD95-17051948A2CD}" srcOrd="0" destOrd="0" presId="urn:microsoft.com/office/officeart/2005/8/layout/vList4"/>
    <dgm:cxn modelId="{1E54B4FE-283C-4CB1-AF50-35617EDBB825}" srcId="{D2718707-2D53-4047-BF4B-829629182C36}" destId="{B9E4959A-2BFC-45FF-804F-5D6DE28CB7F9}" srcOrd="0" destOrd="0" parTransId="{6E7DC7DB-75E5-47A0-B10E-AEB97405CD6E}" sibTransId="{6942524C-8A0A-4FD0-AF89-4B958922F5FD}"/>
    <dgm:cxn modelId="{F71AF108-3745-4E0E-A773-5867D0AD8447}" type="presOf" srcId="{D2718707-2D53-4047-BF4B-829629182C36}" destId="{67EE9381-F4CD-4E38-9CAA-9ECCFBAB3073}" srcOrd="1" destOrd="0" presId="urn:microsoft.com/office/officeart/2005/8/layout/vList4"/>
    <dgm:cxn modelId="{7773940E-BEBA-4A8B-A704-6FF1ECA9808D}" srcId="{326C664D-556C-4DE2-9451-54C40CA091A4}" destId="{D2718707-2D53-4047-BF4B-829629182C36}" srcOrd="1" destOrd="0" parTransId="{0CA16E4D-A441-478D-801A-64DA1C68D13B}" sibTransId="{9E5FCA85-5DCE-4B60-973E-4030675F28F9}"/>
    <dgm:cxn modelId="{397EFBB0-E9CE-4CA9-B999-03EFDFD4D974}" type="presOf" srcId="{67051F2F-3A4D-4523-85CB-CD7FB27DC7EC}" destId="{601B3254-57F2-4FD0-970E-AFF1C18C352B}" srcOrd="1" destOrd="2" presId="urn:microsoft.com/office/officeart/2005/8/layout/vList4"/>
    <dgm:cxn modelId="{B423D0AF-5FA2-46CC-8AB3-9864202B995F}" srcId="{92425D16-2E27-4A6D-9FD7-3F376AD0AA02}" destId="{67051F2F-3A4D-4523-85CB-CD7FB27DC7EC}" srcOrd="1" destOrd="0" parTransId="{24DBC0F1-FAA9-4658-8D6F-F799415A4AB9}" sibTransId="{9D933A07-FA65-415D-8080-17E8DAF1E6D0}"/>
    <dgm:cxn modelId="{1BD0BEE8-AEB6-47D9-AF69-A5627CF7D5C9}" type="presOf" srcId="{D2718707-2D53-4047-BF4B-829629182C36}" destId="{D96E9E07-35FA-4697-9A69-D6593D9B332C}" srcOrd="0" destOrd="0" presId="urn:microsoft.com/office/officeart/2005/8/layout/vList4"/>
    <dgm:cxn modelId="{C663BE6F-D22D-451E-91C6-BE9E73FB150B}" type="presOf" srcId="{326C664D-556C-4DE2-9451-54C40CA091A4}" destId="{67AA6598-AED5-44C6-AD41-C2B534893B34}" srcOrd="0" destOrd="0" presId="urn:microsoft.com/office/officeart/2005/8/layout/vList4"/>
    <dgm:cxn modelId="{D0A4487A-F9A0-4463-933C-6CC037BD8BF0}" type="presOf" srcId="{E65DA40A-F5BF-45A1-A0C4-B50253283806}" destId="{1703B97B-0C18-41B2-85D5-A098590F0337}" srcOrd="1" destOrd="0" presId="urn:microsoft.com/office/officeart/2005/8/layout/vList4"/>
    <dgm:cxn modelId="{F602C0D8-B47B-4E6F-B8B5-DC13B5911D80}" type="presOf" srcId="{B9E4959A-2BFC-45FF-804F-5D6DE28CB7F9}" destId="{67EE9381-F4CD-4E38-9CAA-9ECCFBAB3073}" srcOrd="1" destOrd="1" presId="urn:microsoft.com/office/officeart/2005/8/layout/vList4"/>
    <dgm:cxn modelId="{DA6F035B-1927-4BD1-A9D6-D640E15FE2BA}" type="presOf" srcId="{49B8D9AA-6679-44C3-86ED-96297BCB84AF}" destId="{259F0FD0-2556-448C-890B-D1073EAF7F14}" srcOrd="0" destOrd="1" presId="urn:microsoft.com/office/officeart/2005/8/layout/vList4"/>
    <dgm:cxn modelId="{C78C23CB-0EBF-40DF-B653-1855E1791460}" srcId="{326C664D-556C-4DE2-9451-54C40CA091A4}" destId="{92425D16-2E27-4A6D-9FD7-3F376AD0AA02}" srcOrd="0" destOrd="0" parTransId="{5E34F72C-E5E7-4069-8B9B-D13390BA403C}" sibTransId="{81822F4B-81FE-4275-A87C-A8619B006B4F}"/>
    <dgm:cxn modelId="{31BD3C58-7C42-4219-9899-5FC375F9879D}" srcId="{92425D16-2E27-4A6D-9FD7-3F376AD0AA02}" destId="{49B8D9AA-6679-44C3-86ED-96297BCB84AF}" srcOrd="0" destOrd="0" parTransId="{AC88B287-14BF-45E0-A69B-9C28FDD4D2C1}" sibTransId="{41AD1CA3-955B-47BD-A9C4-24FD565F2A25}"/>
    <dgm:cxn modelId="{E0C4D1B7-9993-4220-8495-AE278C9D4613}" type="presOf" srcId="{B9E4959A-2BFC-45FF-804F-5D6DE28CB7F9}" destId="{D96E9E07-35FA-4697-9A69-D6593D9B332C}" srcOrd="0" destOrd="1" presId="urn:microsoft.com/office/officeart/2005/8/layout/vList4"/>
    <dgm:cxn modelId="{69B54529-942E-45EE-AB19-5CBEA7CE77F1}" type="presOf" srcId="{49B8D9AA-6679-44C3-86ED-96297BCB84AF}" destId="{601B3254-57F2-4FD0-970E-AFF1C18C352B}" srcOrd="1" destOrd="1" presId="urn:microsoft.com/office/officeart/2005/8/layout/vList4"/>
    <dgm:cxn modelId="{E8ED3D56-9DDC-4A9E-BC5F-2A24C788CB96}" type="presOf" srcId="{92425D16-2E27-4A6D-9FD7-3F376AD0AA02}" destId="{259F0FD0-2556-448C-890B-D1073EAF7F14}" srcOrd="0" destOrd="0" presId="urn:microsoft.com/office/officeart/2005/8/layout/vList4"/>
    <dgm:cxn modelId="{3A4A8003-D5A1-41C0-B87C-4B5FD9376F6F}" type="presOf" srcId="{E65DA40A-F5BF-45A1-A0C4-B50253283806}" destId="{651BE8C9-DBDC-43A7-83A7-2891D53669A4}" srcOrd="0" destOrd="0" presId="urn:microsoft.com/office/officeart/2005/8/layout/vList4"/>
    <dgm:cxn modelId="{D3A83B67-469A-4772-9801-DF520C29E552}" type="presOf" srcId="{67051F2F-3A4D-4523-85CB-CD7FB27DC7EC}" destId="{259F0FD0-2556-448C-890B-D1073EAF7F14}" srcOrd="0" destOrd="2" presId="urn:microsoft.com/office/officeart/2005/8/layout/vList4"/>
    <dgm:cxn modelId="{AD48AA82-E7B6-4352-B515-BC703003788D}" srcId="{326C664D-556C-4DE2-9451-54C40CA091A4}" destId="{10F04E04-2E1E-4DC4-AE6C-58322A866A2C}" srcOrd="2" destOrd="0" parTransId="{217344C1-E853-478E-89D8-C12280625385}" sibTransId="{9FE7D74E-A2BE-4625-B776-69FE74A220DA}"/>
    <dgm:cxn modelId="{3E99C16A-C403-4CFF-B1D0-E219644DF0A0}" type="presOf" srcId="{92425D16-2E27-4A6D-9FD7-3F376AD0AA02}" destId="{601B3254-57F2-4FD0-970E-AFF1C18C352B}" srcOrd="1" destOrd="0" presId="urn:microsoft.com/office/officeart/2005/8/layout/vList4"/>
    <dgm:cxn modelId="{4035085E-13F4-497E-A1EF-C39B4C503B9F}" type="presOf" srcId="{10F04E04-2E1E-4DC4-AE6C-58322A866A2C}" destId="{F3CC73A0-0710-46CA-96B0-99C1C3A8CF39}" srcOrd="1" destOrd="0" presId="urn:microsoft.com/office/officeart/2005/8/layout/vList4"/>
    <dgm:cxn modelId="{BF635C21-042A-462B-B6F4-CE208EF7C729}" type="presParOf" srcId="{67AA6598-AED5-44C6-AD41-C2B534893B34}" destId="{33502CBA-49CB-40C4-9BB7-676F16D88FB6}" srcOrd="0" destOrd="0" presId="urn:microsoft.com/office/officeart/2005/8/layout/vList4"/>
    <dgm:cxn modelId="{34E29F93-C900-431C-8D7D-F71705F1789F}" type="presParOf" srcId="{33502CBA-49CB-40C4-9BB7-676F16D88FB6}" destId="{259F0FD0-2556-448C-890B-D1073EAF7F14}" srcOrd="0" destOrd="0" presId="urn:microsoft.com/office/officeart/2005/8/layout/vList4"/>
    <dgm:cxn modelId="{56145CD3-312B-4D1F-BC1E-91403863B271}" type="presParOf" srcId="{33502CBA-49CB-40C4-9BB7-676F16D88FB6}" destId="{7DB04654-4767-42DA-812A-E782ADF8C06B}" srcOrd="1" destOrd="0" presId="urn:microsoft.com/office/officeart/2005/8/layout/vList4"/>
    <dgm:cxn modelId="{8FBD858A-31EE-484A-95B5-947A6726189C}" type="presParOf" srcId="{33502CBA-49CB-40C4-9BB7-676F16D88FB6}" destId="{601B3254-57F2-4FD0-970E-AFF1C18C352B}" srcOrd="2" destOrd="0" presId="urn:microsoft.com/office/officeart/2005/8/layout/vList4"/>
    <dgm:cxn modelId="{CD42C5AE-878C-4B50-AAE7-476191C871F5}" type="presParOf" srcId="{67AA6598-AED5-44C6-AD41-C2B534893B34}" destId="{8275BB95-F837-42ED-A891-F70BAC9D7B3C}" srcOrd="1" destOrd="0" presId="urn:microsoft.com/office/officeart/2005/8/layout/vList4"/>
    <dgm:cxn modelId="{C1142F6B-1136-4CFA-99C7-CCEA6C3AC1BE}" type="presParOf" srcId="{67AA6598-AED5-44C6-AD41-C2B534893B34}" destId="{865A12F6-79EB-468A-8A4D-C1F64ACD219D}" srcOrd="2" destOrd="0" presId="urn:microsoft.com/office/officeart/2005/8/layout/vList4"/>
    <dgm:cxn modelId="{06167FAE-29E6-48BE-894F-20296231F7F0}" type="presParOf" srcId="{865A12F6-79EB-468A-8A4D-C1F64ACD219D}" destId="{D96E9E07-35FA-4697-9A69-D6593D9B332C}" srcOrd="0" destOrd="0" presId="urn:microsoft.com/office/officeart/2005/8/layout/vList4"/>
    <dgm:cxn modelId="{A539982D-7A53-4D39-BD3B-267DD8A869A2}" type="presParOf" srcId="{865A12F6-79EB-468A-8A4D-C1F64ACD219D}" destId="{E3C6D340-7794-4E51-978A-F00FA8896EBF}" srcOrd="1" destOrd="0" presId="urn:microsoft.com/office/officeart/2005/8/layout/vList4"/>
    <dgm:cxn modelId="{E98CB484-38B5-4DE5-9212-03FF0749BDD4}" type="presParOf" srcId="{865A12F6-79EB-468A-8A4D-C1F64ACD219D}" destId="{67EE9381-F4CD-4E38-9CAA-9ECCFBAB3073}" srcOrd="2" destOrd="0" presId="urn:microsoft.com/office/officeart/2005/8/layout/vList4"/>
    <dgm:cxn modelId="{85AC7350-A613-4EA7-AC58-22F5DC99D404}" type="presParOf" srcId="{67AA6598-AED5-44C6-AD41-C2B534893B34}" destId="{315891DD-3DEF-4751-9063-A065062E08EA}" srcOrd="3" destOrd="0" presId="urn:microsoft.com/office/officeart/2005/8/layout/vList4"/>
    <dgm:cxn modelId="{3EBF2FC3-D1B6-4A66-AC85-7E7C7BE22E43}" type="presParOf" srcId="{67AA6598-AED5-44C6-AD41-C2B534893B34}" destId="{1DD1806A-BDA4-4696-8951-2EDA45A6B4E5}" srcOrd="4" destOrd="0" presId="urn:microsoft.com/office/officeart/2005/8/layout/vList4"/>
    <dgm:cxn modelId="{76170AED-DC47-4A1E-BDA2-E3C0959E7017}" type="presParOf" srcId="{1DD1806A-BDA4-4696-8951-2EDA45A6B4E5}" destId="{AB779AFA-8232-4FB0-BD95-17051948A2CD}" srcOrd="0" destOrd="0" presId="urn:microsoft.com/office/officeart/2005/8/layout/vList4"/>
    <dgm:cxn modelId="{ED3ED3A2-C70B-4B91-92E0-10E8F84F5A3B}" type="presParOf" srcId="{1DD1806A-BDA4-4696-8951-2EDA45A6B4E5}" destId="{132B5A31-6F9C-46E7-BF92-3949B5D26C38}" srcOrd="1" destOrd="0" presId="urn:microsoft.com/office/officeart/2005/8/layout/vList4"/>
    <dgm:cxn modelId="{6103CECD-3B44-4BFC-9C37-4A5E0137B875}" type="presParOf" srcId="{1DD1806A-BDA4-4696-8951-2EDA45A6B4E5}" destId="{F3CC73A0-0710-46CA-96B0-99C1C3A8CF39}" srcOrd="2" destOrd="0" presId="urn:microsoft.com/office/officeart/2005/8/layout/vList4"/>
    <dgm:cxn modelId="{3E20AA08-5AB4-44DE-9A3A-635C7A88FC25}" type="presParOf" srcId="{67AA6598-AED5-44C6-AD41-C2B534893B34}" destId="{03330355-0043-41A1-BA41-84052B1B5FBB}" srcOrd="5" destOrd="0" presId="urn:microsoft.com/office/officeart/2005/8/layout/vList4"/>
    <dgm:cxn modelId="{DBCA936A-6C3D-4DBC-8E73-1BD7E446DF2B}" type="presParOf" srcId="{67AA6598-AED5-44C6-AD41-C2B534893B34}" destId="{B6A79923-AE27-4A15-9FAA-4D102E7E1880}" srcOrd="6" destOrd="0" presId="urn:microsoft.com/office/officeart/2005/8/layout/vList4"/>
    <dgm:cxn modelId="{8C87539C-F637-44F5-B214-75745E7DBD13}" type="presParOf" srcId="{B6A79923-AE27-4A15-9FAA-4D102E7E1880}" destId="{651BE8C9-DBDC-43A7-83A7-2891D53669A4}" srcOrd="0" destOrd="0" presId="urn:microsoft.com/office/officeart/2005/8/layout/vList4"/>
    <dgm:cxn modelId="{55751560-16FA-4837-9212-2226997992A3}" type="presParOf" srcId="{B6A79923-AE27-4A15-9FAA-4D102E7E1880}" destId="{83BC1C07-84DE-4FD3-ADA3-F0550A470CCD}" srcOrd="1" destOrd="0" presId="urn:microsoft.com/office/officeart/2005/8/layout/vList4"/>
    <dgm:cxn modelId="{246B3520-DDDC-498C-AC24-6BB4308E8A6E}" type="presParOf" srcId="{B6A79923-AE27-4A15-9FAA-4D102E7E1880}" destId="{1703B97B-0C18-41B2-85D5-A098590F033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F88337-0F4A-49E6-81BF-C37BBB75E219}" type="doc">
      <dgm:prSet loTypeId="urn:microsoft.com/office/officeart/2005/8/layout/orgChart1" loCatId="hierarchy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A2E5BF7F-07C1-4D5F-969A-85A72729FAE3}">
      <dgm:prSet phldrT="[Текст]" custT="1"/>
      <dgm:spPr>
        <a:solidFill>
          <a:schemeClr val="accent3">
            <a:lumMod val="40000"/>
            <a:lumOff val="60000"/>
            <a:alpha val="80000"/>
          </a:schemeClr>
        </a:solidFill>
      </dgm:spPr>
      <dgm:t>
        <a:bodyPr/>
        <a:lstStyle/>
        <a:p>
          <a:r>
            <a:rPr lang="kk-KZ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kk-KZ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kk-KZ" sz="20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kk-KZ" sz="20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Союз проектных менеджеров Республики Казахстан, учредителем которого является МАИН, в контексте своей миссии осуществляет серьезную полномасштабную работу по продвижению в Казахстане международно признанной в современном мире технологии – управление проектами. </a:t>
          </a:r>
        </a:p>
        <a:p>
          <a:r>
            <a:rPr lang="ru-RU" sz="20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 настоящему времени СПМ РК стал негосударственным институтом развития, центром компетенции в области проектного менеджмента, признанным государственными структурами и проектным сообществом Казахстана. </a:t>
          </a:r>
          <a:endParaRPr lang="ru-RU" sz="20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23D92-D30D-48C9-8102-E16997392428}" type="parTrans" cxnId="{549A261C-F732-4062-AE2F-C3A3BC25160E}">
      <dgm:prSet/>
      <dgm:spPr/>
      <dgm:t>
        <a:bodyPr/>
        <a:lstStyle/>
        <a:p>
          <a:endParaRPr lang="ru-RU"/>
        </a:p>
      </dgm:t>
    </dgm:pt>
    <dgm:pt modelId="{AD0B3624-80DC-47AE-AC27-9436E3516707}" type="sibTrans" cxnId="{549A261C-F732-4062-AE2F-C3A3BC25160E}">
      <dgm:prSet/>
      <dgm:spPr/>
      <dgm:t>
        <a:bodyPr/>
        <a:lstStyle/>
        <a:p>
          <a:endParaRPr lang="ru-RU"/>
        </a:p>
      </dgm:t>
    </dgm:pt>
    <dgm:pt modelId="{61C69113-AE98-4902-86F4-82ADB409877E}" type="pres">
      <dgm:prSet presAssocID="{7CF88337-0F4A-49E6-81BF-C37BBB75E21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0CBEF77-CF3E-4870-964F-04D44BEB1279}" type="pres">
      <dgm:prSet presAssocID="{A2E5BF7F-07C1-4D5F-969A-85A72729FAE3}" presName="hierRoot1" presStyleCnt="0">
        <dgm:presLayoutVars>
          <dgm:hierBranch val="init"/>
        </dgm:presLayoutVars>
      </dgm:prSet>
      <dgm:spPr/>
    </dgm:pt>
    <dgm:pt modelId="{90757659-1ADE-4A4E-B892-A9064373CFE4}" type="pres">
      <dgm:prSet presAssocID="{A2E5BF7F-07C1-4D5F-969A-85A72729FAE3}" presName="rootComposite1" presStyleCnt="0"/>
      <dgm:spPr/>
    </dgm:pt>
    <dgm:pt modelId="{3131345C-74FD-4125-ABDA-8CC83577CB8D}" type="pres">
      <dgm:prSet presAssocID="{A2E5BF7F-07C1-4D5F-969A-85A72729FAE3}" presName="rootText1" presStyleLbl="node0" presStyleIdx="0" presStyleCnt="1" custScaleX="209380" custScaleY="162946" custLinFactNeighborX="3512" custLinFactNeighborY="159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140EC6A-F399-4692-9591-F5C5BBAC5970}" type="pres">
      <dgm:prSet presAssocID="{A2E5BF7F-07C1-4D5F-969A-85A72729FAE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462F999-93DC-4AE1-BADD-BA918F94FA02}" type="pres">
      <dgm:prSet presAssocID="{A2E5BF7F-07C1-4D5F-969A-85A72729FAE3}" presName="hierChild2" presStyleCnt="0"/>
      <dgm:spPr/>
    </dgm:pt>
    <dgm:pt modelId="{F3FEB30B-ABC2-4001-98C7-FE93EEB4E7C3}" type="pres">
      <dgm:prSet presAssocID="{A2E5BF7F-07C1-4D5F-969A-85A72729FAE3}" presName="hierChild3" presStyleCnt="0"/>
      <dgm:spPr/>
    </dgm:pt>
  </dgm:ptLst>
  <dgm:cxnLst>
    <dgm:cxn modelId="{549A261C-F732-4062-AE2F-C3A3BC25160E}" srcId="{7CF88337-0F4A-49E6-81BF-C37BBB75E219}" destId="{A2E5BF7F-07C1-4D5F-969A-85A72729FAE3}" srcOrd="0" destOrd="0" parTransId="{3D323D92-D30D-48C9-8102-E16997392428}" sibTransId="{AD0B3624-80DC-47AE-AC27-9436E3516707}"/>
    <dgm:cxn modelId="{6BF7FE73-9C44-43AE-9B1C-FF027F7E1C20}" type="presOf" srcId="{7CF88337-0F4A-49E6-81BF-C37BBB75E219}" destId="{61C69113-AE98-4902-86F4-82ADB409877E}" srcOrd="0" destOrd="0" presId="urn:microsoft.com/office/officeart/2005/8/layout/orgChart1"/>
    <dgm:cxn modelId="{BD39212C-F4A5-41D4-B8BB-073F96568929}" type="presOf" srcId="{A2E5BF7F-07C1-4D5F-969A-85A72729FAE3}" destId="{F140EC6A-F399-4692-9591-F5C5BBAC5970}" srcOrd="1" destOrd="0" presId="urn:microsoft.com/office/officeart/2005/8/layout/orgChart1"/>
    <dgm:cxn modelId="{BC8FC436-A065-471D-AB0E-34DD1B8025A4}" type="presOf" srcId="{A2E5BF7F-07C1-4D5F-969A-85A72729FAE3}" destId="{3131345C-74FD-4125-ABDA-8CC83577CB8D}" srcOrd="0" destOrd="0" presId="urn:microsoft.com/office/officeart/2005/8/layout/orgChart1"/>
    <dgm:cxn modelId="{796597B8-7103-4306-A4BE-2796FFF4EE58}" type="presParOf" srcId="{61C69113-AE98-4902-86F4-82ADB409877E}" destId="{90CBEF77-CF3E-4870-964F-04D44BEB1279}" srcOrd="0" destOrd="0" presId="urn:microsoft.com/office/officeart/2005/8/layout/orgChart1"/>
    <dgm:cxn modelId="{355066F3-7D0B-4782-991B-E05F56721096}" type="presParOf" srcId="{90CBEF77-CF3E-4870-964F-04D44BEB1279}" destId="{90757659-1ADE-4A4E-B892-A9064373CFE4}" srcOrd="0" destOrd="0" presId="urn:microsoft.com/office/officeart/2005/8/layout/orgChart1"/>
    <dgm:cxn modelId="{9A414849-F8D1-48F1-ABD1-BCC0925BB12C}" type="presParOf" srcId="{90757659-1ADE-4A4E-B892-A9064373CFE4}" destId="{3131345C-74FD-4125-ABDA-8CC83577CB8D}" srcOrd="0" destOrd="0" presId="urn:microsoft.com/office/officeart/2005/8/layout/orgChart1"/>
    <dgm:cxn modelId="{825D9790-C26E-4666-8068-67763F366989}" type="presParOf" srcId="{90757659-1ADE-4A4E-B892-A9064373CFE4}" destId="{F140EC6A-F399-4692-9591-F5C5BBAC5970}" srcOrd="1" destOrd="0" presId="urn:microsoft.com/office/officeart/2005/8/layout/orgChart1"/>
    <dgm:cxn modelId="{5DF1C618-8F4B-4D6B-A22C-2F18DCE6BCC7}" type="presParOf" srcId="{90CBEF77-CF3E-4870-964F-04D44BEB1279}" destId="{9462F999-93DC-4AE1-BADD-BA918F94FA02}" srcOrd="1" destOrd="0" presId="urn:microsoft.com/office/officeart/2005/8/layout/orgChart1"/>
    <dgm:cxn modelId="{1D6E6EC1-C7E2-4509-B99E-342BC3FB2717}" type="presParOf" srcId="{90CBEF77-CF3E-4870-964F-04D44BEB1279}" destId="{F3FEB30B-ABC2-4001-98C7-FE93EEB4E7C3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CF88337-0F4A-49E6-81BF-C37BBB75E219}" type="doc">
      <dgm:prSet loTypeId="urn:microsoft.com/office/officeart/2005/8/layout/orgChart1" loCatId="hierarchy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A2E5BF7F-07C1-4D5F-969A-85A72729FAE3}">
      <dgm:prSet phldrT="[Текст]" custT="1"/>
      <dgm:spPr>
        <a:solidFill>
          <a:schemeClr val="accent3">
            <a:lumMod val="40000"/>
            <a:lumOff val="60000"/>
            <a:alpha val="80000"/>
          </a:schemeClr>
        </a:solidFill>
      </dgm:spPr>
      <dgm:t>
        <a:bodyPr/>
        <a:lstStyle/>
        <a:p>
          <a:r>
            <a:rPr lang="kk-KZ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2.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Члены 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МАИН – ученые, представители бизнеса и общества – могут существенно помочь предпринимателям разобраться в обилии различных предложений, методик и инструментов, которые пришли к нам из практики международного развития.</a:t>
          </a:r>
        </a:p>
        <a:p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Для этого предлагается следующее:</a:t>
          </a:r>
          <a:endParaRPr lang="ru-RU" sz="18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323D92-D30D-48C9-8102-E16997392428}" type="parTrans" cxnId="{549A261C-F732-4062-AE2F-C3A3BC25160E}">
      <dgm:prSet/>
      <dgm:spPr/>
      <dgm:t>
        <a:bodyPr/>
        <a:lstStyle/>
        <a:p>
          <a:endParaRPr lang="ru-RU"/>
        </a:p>
      </dgm:t>
    </dgm:pt>
    <dgm:pt modelId="{AD0B3624-80DC-47AE-AC27-9436E3516707}" type="sibTrans" cxnId="{549A261C-F732-4062-AE2F-C3A3BC25160E}">
      <dgm:prSet/>
      <dgm:spPr/>
      <dgm:t>
        <a:bodyPr/>
        <a:lstStyle/>
        <a:p>
          <a:endParaRPr lang="ru-RU"/>
        </a:p>
      </dgm:t>
    </dgm:pt>
    <dgm:pt modelId="{6E73C1CB-A303-435C-9E24-07266A19F6E7}">
      <dgm:prSet phldrT="[Текст]" custT="1"/>
      <dgm:spPr>
        <a:solidFill>
          <a:schemeClr val="accent3">
            <a:lumMod val="40000"/>
            <a:lumOff val="60000"/>
            <a:alpha val="70000"/>
          </a:schemeClr>
        </a:solidFill>
      </dgm:spPr>
      <dgm:t>
        <a:bodyPr/>
        <a:lstStyle/>
        <a:p>
          <a:r>
            <a:rPr lang="kk-KZ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3.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Активно 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развивать новое научное направление – «Управление разивтием личности и организации через проекты».  Это направление основано на инженерно-системном подходе к управлению развитием диады «Лидер - Организация» через планируемые циклы изменений и Лидера, и Организации.</a:t>
          </a:r>
          <a:endParaRPr lang="ru-RU" sz="18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75DE8B-72C4-4AEA-BEB2-8A8A4F6B8EA7}" type="parTrans" cxnId="{DDA1829A-B869-491E-A43A-842A326C52C8}">
      <dgm:prSet/>
      <dgm:spPr/>
      <dgm:t>
        <a:bodyPr/>
        <a:lstStyle/>
        <a:p>
          <a:endParaRPr lang="ru-RU"/>
        </a:p>
      </dgm:t>
    </dgm:pt>
    <dgm:pt modelId="{5CC454F0-CAD1-48A8-B0BA-E84F554878AA}" type="sibTrans" cxnId="{DDA1829A-B869-491E-A43A-842A326C52C8}">
      <dgm:prSet/>
      <dgm:spPr/>
      <dgm:t>
        <a:bodyPr/>
        <a:lstStyle/>
        <a:p>
          <a:endParaRPr lang="ru-RU"/>
        </a:p>
      </dgm:t>
    </dgm:pt>
    <dgm:pt modelId="{B592D6DA-CAF1-4ADF-B315-7CCD87FD08B8}">
      <dgm:prSet phldrT="[Текст]" custT="1"/>
      <dgm:spPr>
        <a:solidFill>
          <a:schemeClr val="accent3">
            <a:lumMod val="40000"/>
            <a:lumOff val="60000"/>
            <a:alpha val="70000"/>
          </a:schemeClr>
        </a:solidFill>
      </dgm:spPr>
      <dgm:t>
        <a:bodyPr/>
        <a:lstStyle/>
        <a:p>
          <a:r>
            <a:rPr lang="kk-KZ" sz="1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Осуществить </a:t>
          </a:r>
          <a:r>
            <a:rPr lang="kk-KZ" sz="18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переход на интеллектуальную консолидацию усилий консалтингового сообщества, работающего с бизнесом. Этот переход заключается в оказании бизнес компаниям комплекса консалтинговых услуг по итогам диагностики проблем развития компании. </a:t>
          </a:r>
          <a:endParaRPr lang="ru-RU" sz="18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3EC7FF-9770-4511-87A3-2710D6878E61}" type="parTrans" cxnId="{18EC5C22-FDAD-456B-A6C8-634D7695E93A}">
      <dgm:prSet/>
      <dgm:spPr/>
      <dgm:t>
        <a:bodyPr/>
        <a:lstStyle/>
        <a:p>
          <a:endParaRPr lang="ru-RU"/>
        </a:p>
      </dgm:t>
    </dgm:pt>
    <dgm:pt modelId="{4BE5D4B1-645C-431C-98E1-F46D88BC09D2}" type="sibTrans" cxnId="{18EC5C22-FDAD-456B-A6C8-634D7695E93A}">
      <dgm:prSet/>
      <dgm:spPr/>
      <dgm:t>
        <a:bodyPr/>
        <a:lstStyle/>
        <a:p>
          <a:endParaRPr lang="ru-RU"/>
        </a:p>
      </dgm:t>
    </dgm:pt>
    <dgm:pt modelId="{61C69113-AE98-4902-86F4-82ADB409877E}" type="pres">
      <dgm:prSet presAssocID="{7CF88337-0F4A-49E6-81BF-C37BBB75E21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0CBEF77-CF3E-4870-964F-04D44BEB1279}" type="pres">
      <dgm:prSet presAssocID="{A2E5BF7F-07C1-4D5F-969A-85A72729FAE3}" presName="hierRoot1" presStyleCnt="0">
        <dgm:presLayoutVars>
          <dgm:hierBranch val="init"/>
        </dgm:presLayoutVars>
      </dgm:prSet>
      <dgm:spPr/>
    </dgm:pt>
    <dgm:pt modelId="{90757659-1ADE-4A4E-B892-A9064373CFE4}" type="pres">
      <dgm:prSet presAssocID="{A2E5BF7F-07C1-4D5F-969A-85A72729FAE3}" presName="rootComposite1" presStyleCnt="0"/>
      <dgm:spPr/>
    </dgm:pt>
    <dgm:pt modelId="{3131345C-74FD-4125-ABDA-8CC83577CB8D}" type="pres">
      <dgm:prSet presAssocID="{A2E5BF7F-07C1-4D5F-969A-85A72729FAE3}" presName="rootText1" presStyleLbl="node0" presStyleIdx="0" presStyleCnt="1" custScaleX="215204" custScaleY="1128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140EC6A-F399-4692-9591-F5C5BBAC5970}" type="pres">
      <dgm:prSet presAssocID="{A2E5BF7F-07C1-4D5F-969A-85A72729FAE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462F999-93DC-4AE1-BADD-BA918F94FA02}" type="pres">
      <dgm:prSet presAssocID="{A2E5BF7F-07C1-4D5F-969A-85A72729FAE3}" presName="hierChild2" presStyleCnt="0"/>
      <dgm:spPr/>
    </dgm:pt>
    <dgm:pt modelId="{787F0445-6E80-4C23-909D-261D745B24F2}" type="pres">
      <dgm:prSet presAssocID="{F375DE8B-72C4-4AEA-BEB2-8A8A4F6B8EA7}" presName="Name37" presStyleLbl="parChTrans1D2" presStyleIdx="0" presStyleCnt="2"/>
      <dgm:spPr/>
      <dgm:t>
        <a:bodyPr/>
        <a:lstStyle/>
        <a:p>
          <a:endParaRPr lang="ru-RU"/>
        </a:p>
      </dgm:t>
    </dgm:pt>
    <dgm:pt modelId="{876C6E7F-84D6-4BB3-BB8F-FE9CB243DAC9}" type="pres">
      <dgm:prSet presAssocID="{6E73C1CB-A303-435C-9E24-07266A19F6E7}" presName="hierRoot2" presStyleCnt="0">
        <dgm:presLayoutVars>
          <dgm:hierBranch val="init"/>
        </dgm:presLayoutVars>
      </dgm:prSet>
      <dgm:spPr/>
    </dgm:pt>
    <dgm:pt modelId="{8BD67450-80C6-47E9-8F87-9F6EB7B5CA6D}" type="pres">
      <dgm:prSet presAssocID="{6E73C1CB-A303-435C-9E24-07266A19F6E7}" presName="rootComposite" presStyleCnt="0"/>
      <dgm:spPr/>
    </dgm:pt>
    <dgm:pt modelId="{64F1C77F-ECA2-47C4-A6BB-8D87840B3F81}" type="pres">
      <dgm:prSet presAssocID="{6E73C1CB-A303-435C-9E24-07266A19F6E7}" presName="rootText" presStyleLbl="node2" presStyleIdx="0" presStyleCnt="2" custScaleX="115277" custScaleY="152336" custLinFactNeighborX="2064" custLinFactNeighborY="6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7A75987-07B7-4394-9766-556A4E537937}" type="pres">
      <dgm:prSet presAssocID="{6E73C1CB-A303-435C-9E24-07266A19F6E7}" presName="rootConnector" presStyleLbl="node2" presStyleIdx="0" presStyleCnt="2"/>
      <dgm:spPr/>
      <dgm:t>
        <a:bodyPr/>
        <a:lstStyle/>
        <a:p>
          <a:endParaRPr lang="ru-RU"/>
        </a:p>
      </dgm:t>
    </dgm:pt>
    <dgm:pt modelId="{E6115C31-E7DC-4058-B0B9-C6E2DBFCB2BC}" type="pres">
      <dgm:prSet presAssocID="{6E73C1CB-A303-435C-9E24-07266A19F6E7}" presName="hierChild4" presStyleCnt="0"/>
      <dgm:spPr/>
    </dgm:pt>
    <dgm:pt modelId="{35578D62-3FDC-4F66-AE56-2BA6D800E79C}" type="pres">
      <dgm:prSet presAssocID="{6E73C1CB-A303-435C-9E24-07266A19F6E7}" presName="hierChild5" presStyleCnt="0"/>
      <dgm:spPr/>
    </dgm:pt>
    <dgm:pt modelId="{B682FC26-2B4C-4385-AE86-D2159F88C8B7}" type="pres">
      <dgm:prSet presAssocID="{7D3EC7FF-9770-4511-87A3-2710D6878E61}" presName="Name37" presStyleLbl="parChTrans1D2" presStyleIdx="1" presStyleCnt="2"/>
      <dgm:spPr/>
      <dgm:t>
        <a:bodyPr/>
        <a:lstStyle/>
        <a:p>
          <a:endParaRPr lang="ru-RU"/>
        </a:p>
      </dgm:t>
    </dgm:pt>
    <dgm:pt modelId="{2480DE85-6C26-4E61-9725-2B1DF90D4F36}" type="pres">
      <dgm:prSet presAssocID="{B592D6DA-CAF1-4ADF-B315-7CCD87FD08B8}" presName="hierRoot2" presStyleCnt="0">
        <dgm:presLayoutVars>
          <dgm:hierBranch val="init"/>
        </dgm:presLayoutVars>
      </dgm:prSet>
      <dgm:spPr/>
    </dgm:pt>
    <dgm:pt modelId="{3C744F51-02C6-4B79-B362-4F8F2FA0705F}" type="pres">
      <dgm:prSet presAssocID="{B592D6DA-CAF1-4ADF-B315-7CCD87FD08B8}" presName="rootComposite" presStyleCnt="0"/>
      <dgm:spPr/>
    </dgm:pt>
    <dgm:pt modelId="{C779D9EC-2058-4BC5-ACB5-14516B45CBFB}" type="pres">
      <dgm:prSet presAssocID="{B592D6DA-CAF1-4ADF-B315-7CCD87FD08B8}" presName="rootText" presStyleLbl="node2" presStyleIdx="1" presStyleCnt="2" custScaleX="109141" custScaleY="1522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79AE68-A794-4E50-B32F-AFB8A40A674B}" type="pres">
      <dgm:prSet presAssocID="{B592D6DA-CAF1-4ADF-B315-7CCD87FD08B8}" presName="rootConnector" presStyleLbl="node2" presStyleIdx="1" presStyleCnt="2"/>
      <dgm:spPr/>
      <dgm:t>
        <a:bodyPr/>
        <a:lstStyle/>
        <a:p>
          <a:endParaRPr lang="ru-RU"/>
        </a:p>
      </dgm:t>
    </dgm:pt>
    <dgm:pt modelId="{A78E62A4-0D41-4BB1-9C6A-584F529B99C0}" type="pres">
      <dgm:prSet presAssocID="{B592D6DA-CAF1-4ADF-B315-7CCD87FD08B8}" presName="hierChild4" presStyleCnt="0"/>
      <dgm:spPr/>
    </dgm:pt>
    <dgm:pt modelId="{FDA878F2-401D-45B0-BB96-E38A7C2EADCB}" type="pres">
      <dgm:prSet presAssocID="{B592D6DA-CAF1-4ADF-B315-7CCD87FD08B8}" presName="hierChild5" presStyleCnt="0"/>
      <dgm:spPr/>
    </dgm:pt>
    <dgm:pt modelId="{F3FEB30B-ABC2-4001-98C7-FE93EEB4E7C3}" type="pres">
      <dgm:prSet presAssocID="{A2E5BF7F-07C1-4D5F-969A-85A72729FAE3}" presName="hierChild3" presStyleCnt="0"/>
      <dgm:spPr/>
    </dgm:pt>
  </dgm:ptLst>
  <dgm:cxnLst>
    <dgm:cxn modelId="{18EC5C22-FDAD-456B-A6C8-634D7695E93A}" srcId="{A2E5BF7F-07C1-4D5F-969A-85A72729FAE3}" destId="{B592D6DA-CAF1-4ADF-B315-7CCD87FD08B8}" srcOrd="1" destOrd="0" parTransId="{7D3EC7FF-9770-4511-87A3-2710D6878E61}" sibTransId="{4BE5D4B1-645C-431C-98E1-F46D88BC09D2}"/>
    <dgm:cxn modelId="{21C59605-B6A3-4FB0-A834-1D265A8279A9}" type="presOf" srcId="{F375DE8B-72C4-4AEA-BEB2-8A8A4F6B8EA7}" destId="{787F0445-6E80-4C23-909D-261D745B24F2}" srcOrd="0" destOrd="0" presId="urn:microsoft.com/office/officeart/2005/8/layout/orgChart1"/>
    <dgm:cxn modelId="{0AD66FC0-DE0E-4EF2-97EE-BC2D2CD4245A}" type="presOf" srcId="{6E73C1CB-A303-435C-9E24-07266A19F6E7}" destId="{64F1C77F-ECA2-47C4-A6BB-8D87840B3F81}" srcOrd="0" destOrd="0" presId="urn:microsoft.com/office/officeart/2005/8/layout/orgChart1"/>
    <dgm:cxn modelId="{8ACB825F-A91E-4E09-88F9-1ACEEF5A09DC}" type="presOf" srcId="{B592D6DA-CAF1-4ADF-B315-7CCD87FD08B8}" destId="{C779D9EC-2058-4BC5-ACB5-14516B45CBFB}" srcOrd="0" destOrd="0" presId="urn:microsoft.com/office/officeart/2005/8/layout/orgChart1"/>
    <dgm:cxn modelId="{DDA1829A-B869-491E-A43A-842A326C52C8}" srcId="{A2E5BF7F-07C1-4D5F-969A-85A72729FAE3}" destId="{6E73C1CB-A303-435C-9E24-07266A19F6E7}" srcOrd="0" destOrd="0" parTransId="{F375DE8B-72C4-4AEA-BEB2-8A8A4F6B8EA7}" sibTransId="{5CC454F0-CAD1-48A8-B0BA-E84F554878AA}"/>
    <dgm:cxn modelId="{7FE242DE-A2D4-4495-BAD5-E9E73252718B}" type="presOf" srcId="{7CF88337-0F4A-49E6-81BF-C37BBB75E219}" destId="{61C69113-AE98-4902-86F4-82ADB409877E}" srcOrd="0" destOrd="0" presId="urn:microsoft.com/office/officeart/2005/8/layout/orgChart1"/>
    <dgm:cxn modelId="{294C2FB9-5705-472C-9F4C-FAB8FAFF4662}" type="presOf" srcId="{6E73C1CB-A303-435C-9E24-07266A19F6E7}" destId="{17A75987-07B7-4394-9766-556A4E537937}" srcOrd="1" destOrd="0" presId="urn:microsoft.com/office/officeart/2005/8/layout/orgChart1"/>
    <dgm:cxn modelId="{EF3CC295-4BC2-4400-81E3-C8B5FEF49D91}" type="presOf" srcId="{A2E5BF7F-07C1-4D5F-969A-85A72729FAE3}" destId="{3131345C-74FD-4125-ABDA-8CC83577CB8D}" srcOrd="0" destOrd="0" presId="urn:microsoft.com/office/officeart/2005/8/layout/orgChart1"/>
    <dgm:cxn modelId="{549A261C-F732-4062-AE2F-C3A3BC25160E}" srcId="{7CF88337-0F4A-49E6-81BF-C37BBB75E219}" destId="{A2E5BF7F-07C1-4D5F-969A-85A72729FAE3}" srcOrd="0" destOrd="0" parTransId="{3D323D92-D30D-48C9-8102-E16997392428}" sibTransId="{AD0B3624-80DC-47AE-AC27-9436E3516707}"/>
    <dgm:cxn modelId="{74A20599-B3FA-4CED-B1EB-B36114DB971A}" type="presOf" srcId="{A2E5BF7F-07C1-4D5F-969A-85A72729FAE3}" destId="{F140EC6A-F399-4692-9591-F5C5BBAC5970}" srcOrd="1" destOrd="0" presId="urn:microsoft.com/office/officeart/2005/8/layout/orgChart1"/>
    <dgm:cxn modelId="{82B87085-F822-4573-A4F2-530EF5E24B16}" type="presOf" srcId="{7D3EC7FF-9770-4511-87A3-2710D6878E61}" destId="{B682FC26-2B4C-4385-AE86-D2159F88C8B7}" srcOrd="0" destOrd="0" presId="urn:microsoft.com/office/officeart/2005/8/layout/orgChart1"/>
    <dgm:cxn modelId="{80940B66-48CE-4E9F-B3C4-18CC1D9EB91F}" type="presOf" srcId="{B592D6DA-CAF1-4ADF-B315-7CCD87FD08B8}" destId="{7279AE68-A794-4E50-B32F-AFB8A40A674B}" srcOrd="1" destOrd="0" presId="urn:microsoft.com/office/officeart/2005/8/layout/orgChart1"/>
    <dgm:cxn modelId="{6816F82A-AB5C-4268-8705-620389E981E3}" type="presParOf" srcId="{61C69113-AE98-4902-86F4-82ADB409877E}" destId="{90CBEF77-CF3E-4870-964F-04D44BEB1279}" srcOrd="0" destOrd="0" presId="urn:microsoft.com/office/officeart/2005/8/layout/orgChart1"/>
    <dgm:cxn modelId="{776145BD-723B-4A87-B821-A67D703D3CD5}" type="presParOf" srcId="{90CBEF77-CF3E-4870-964F-04D44BEB1279}" destId="{90757659-1ADE-4A4E-B892-A9064373CFE4}" srcOrd="0" destOrd="0" presId="urn:microsoft.com/office/officeart/2005/8/layout/orgChart1"/>
    <dgm:cxn modelId="{BB8B3539-E75F-4724-972D-0DADD28121D5}" type="presParOf" srcId="{90757659-1ADE-4A4E-B892-A9064373CFE4}" destId="{3131345C-74FD-4125-ABDA-8CC83577CB8D}" srcOrd="0" destOrd="0" presId="urn:microsoft.com/office/officeart/2005/8/layout/orgChart1"/>
    <dgm:cxn modelId="{043FE645-22E8-477A-AB22-DED6D987FF8A}" type="presParOf" srcId="{90757659-1ADE-4A4E-B892-A9064373CFE4}" destId="{F140EC6A-F399-4692-9591-F5C5BBAC5970}" srcOrd="1" destOrd="0" presId="urn:microsoft.com/office/officeart/2005/8/layout/orgChart1"/>
    <dgm:cxn modelId="{C1B02E07-DAFA-44CC-94B8-8EA7C6AD7BE9}" type="presParOf" srcId="{90CBEF77-CF3E-4870-964F-04D44BEB1279}" destId="{9462F999-93DC-4AE1-BADD-BA918F94FA02}" srcOrd="1" destOrd="0" presId="urn:microsoft.com/office/officeart/2005/8/layout/orgChart1"/>
    <dgm:cxn modelId="{3718A437-74CF-4B02-B43D-4531DC7D8264}" type="presParOf" srcId="{9462F999-93DC-4AE1-BADD-BA918F94FA02}" destId="{787F0445-6E80-4C23-909D-261D745B24F2}" srcOrd="0" destOrd="0" presId="urn:microsoft.com/office/officeart/2005/8/layout/orgChart1"/>
    <dgm:cxn modelId="{191EF4CA-6609-4E8C-BA1B-50ECC3D25DB2}" type="presParOf" srcId="{9462F999-93DC-4AE1-BADD-BA918F94FA02}" destId="{876C6E7F-84D6-4BB3-BB8F-FE9CB243DAC9}" srcOrd="1" destOrd="0" presId="urn:microsoft.com/office/officeart/2005/8/layout/orgChart1"/>
    <dgm:cxn modelId="{712DE878-674F-487D-9E78-1A5FA87BE8EC}" type="presParOf" srcId="{876C6E7F-84D6-4BB3-BB8F-FE9CB243DAC9}" destId="{8BD67450-80C6-47E9-8F87-9F6EB7B5CA6D}" srcOrd="0" destOrd="0" presId="urn:microsoft.com/office/officeart/2005/8/layout/orgChart1"/>
    <dgm:cxn modelId="{180EDF49-7814-4319-A231-12D57BB57205}" type="presParOf" srcId="{8BD67450-80C6-47E9-8F87-9F6EB7B5CA6D}" destId="{64F1C77F-ECA2-47C4-A6BB-8D87840B3F81}" srcOrd="0" destOrd="0" presId="urn:microsoft.com/office/officeart/2005/8/layout/orgChart1"/>
    <dgm:cxn modelId="{22FC21B0-F1DA-4B7D-AA24-56818221A302}" type="presParOf" srcId="{8BD67450-80C6-47E9-8F87-9F6EB7B5CA6D}" destId="{17A75987-07B7-4394-9766-556A4E537937}" srcOrd="1" destOrd="0" presId="urn:microsoft.com/office/officeart/2005/8/layout/orgChart1"/>
    <dgm:cxn modelId="{3388A26E-3E7C-4679-BBB4-8AEAF4662D04}" type="presParOf" srcId="{876C6E7F-84D6-4BB3-BB8F-FE9CB243DAC9}" destId="{E6115C31-E7DC-4058-B0B9-C6E2DBFCB2BC}" srcOrd="1" destOrd="0" presId="urn:microsoft.com/office/officeart/2005/8/layout/orgChart1"/>
    <dgm:cxn modelId="{60521A6C-65EF-418B-81FA-72CE0A5C38F4}" type="presParOf" srcId="{876C6E7F-84D6-4BB3-BB8F-FE9CB243DAC9}" destId="{35578D62-3FDC-4F66-AE56-2BA6D800E79C}" srcOrd="2" destOrd="0" presId="urn:microsoft.com/office/officeart/2005/8/layout/orgChart1"/>
    <dgm:cxn modelId="{3391B2DA-E3DC-4768-9360-CC53CC271490}" type="presParOf" srcId="{9462F999-93DC-4AE1-BADD-BA918F94FA02}" destId="{B682FC26-2B4C-4385-AE86-D2159F88C8B7}" srcOrd="2" destOrd="0" presId="urn:microsoft.com/office/officeart/2005/8/layout/orgChart1"/>
    <dgm:cxn modelId="{F296B74B-95E7-4E0F-9DE8-973174D069B2}" type="presParOf" srcId="{9462F999-93DC-4AE1-BADD-BA918F94FA02}" destId="{2480DE85-6C26-4E61-9725-2B1DF90D4F36}" srcOrd="3" destOrd="0" presId="urn:microsoft.com/office/officeart/2005/8/layout/orgChart1"/>
    <dgm:cxn modelId="{51558393-0C72-49EB-B8C7-9554397CB96D}" type="presParOf" srcId="{2480DE85-6C26-4E61-9725-2B1DF90D4F36}" destId="{3C744F51-02C6-4B79-B362-4F8F2FA0705F}" srcOrd="0" destOrd="0" presId="urn:microsoft.com/office/officeart/2005/8/layout/orgChart1"/>
    <dgm:cxn modelId="{8A3BB25E-E148-4870-A850-F946F92BCD24}" type="presParOf" srcId="{3C744F51-02C6-4B79-B362-4F8F2FA0705F}" destId="{C779D9EC-2058-4BC5-ACB5-14516B45CBFB}" srcOrd="0" destOrd="0" presId="urn:microsoft.com/office/officeart/2005/8/layout/orgChart1"/>
    <dgm:cxn modelId="{1E4D1792-4A26-45C1-AA2A-8E16A6E00398}" type="presParOf" srcId="{3C744F51-02C6-4B79-B362-4F8F2FA0705F}" destId="{7279AE68-A794-4E50-B32F-AFB8A40A674B}" srcOrd="1" destOrd="0" presId="urn:microsoft.com/office/officeart/2005/8/layout/orgChart1"/>
    <dgm:cxn modelId="{C42133A3-C3D4-4BC3-B7A3-25A62EB3F978}" type="presParOf" srcId="{2480DE85-6C26-4E61-9725-2B1DF90D4F36}" destId="{A78E62A4-0D41-4BB1-9C6A-584F529B99C0}" srcOrd="1" destOrd="0" presId="urn:microsoft.com/office/officeart/2005/8/layout/orgChart1"/>
    <dgm:cxn modelId="{8616F225-CDCD-475D-A536-EB3A9088D0A9}" type="presParOf" srcId="{2480DE85-6C26-4E61-9725-2B1DF90D4F36}" destId="{FDA878F2-401D-45B0-BB96-E38A7C2EADCB}" srcOrd="2" destOrd="0" presId="urn:microsoft.com/office/officeart/2005/8/layout/orgChart1"/>
    <dgm:cxn modelId="{E5E8B273-1C07-4C12-9819-724696D20E28}" type="presParOf" srcId="{90CBEF77-CF3E-4870-964F-04D44BEB1279}" destId="{F3FEB30B-ABC2-4001-98C7-FE93EEB4E7C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8975A6-17CA-4068-AFD8-8D3BD1BF8F2E}">
      <dsp:nvSpPr>
        <dsp:cNvPr id="0" name=""/>
        <dsp:cNvSpPr/>
      </dsp:nvSpPr>
      <dsp:spPr>
        <a:xfrm>
          <a:off x="0" y="3306458"/>
          <a:ext cx="4337842" cy="1085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Конкурентоспособность для карьерного продвижения и трудоустройства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0" y="3306458"/>
        <a:ext cx="4337842" cy="1085253"/>
      </dsp:txXfrm>
    </dsp:sp>
    <dsp:sp modelId="{F99E2E7C-A15B-429A-9C3C-04FF0084CAAE}">
      <dsp:nvSpPr>
        <dsp:cNvPr id="0" name=""/>
        <dsp:cNvSpPr/>
      </dsp:nvSpPr>
      <dsp:spPr>
        <a:xfrm rot="10800000">
          <a:off x="0" y="1653617"/>
          <a:ext cx="4337842" cy="166911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Статус сертифицированного проектного менеджера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 rot="10800000">
        <a:off x="0" y="1653617"/>
        <a:ext cx="4337842" cy="1084543"/>
      </dsp:txXfrm>
    </dsp:sp>
    <dsp:sp modelId="{A81F9316-7AF8-4AE7-9020-867DF0D32346}">
      <dsp:nvSpPr>
        <dsp:cNvPr id="0" name=""/>
        <dsp:cNvSpPr/>
      </dsp:nvSpPr>
      <dsp:spPr>
        <a:xfrm rot="10800000">
          <a:off x="0" y="29735"/>
          <a:ext cx="4337842" cy="166911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/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Подтверждение знаний и практического опыта применения лучших мировых практик управления проектами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 rot="10800000">
        <a:off x="0" y="29735"/>
        <a:ext cx="4337842" cy="10845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67BC98-5365-4D1D-8F6D-51210EF93EE2}">
      <dsp:nvSpPr>
        <dsp:cNvPr id="0" name=""/>
        <dsp:cNvSpPr/>
      </dsp:nvSpPr>
      <dsp:spPr>
        <a:xfrm>
          <a:off x="0" y="3306458"/>
          <a:ext cx="4176464" cy="1085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Обеспечение востребованности и конкурентные преимущества на рынке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0" y="3306458"/>
        <a:ext cx="4176464" cy="1085253"/>
      </dsp:txXfrm>
    </dsp:sp>
    <dsp:sp modelId="{63EA1AC2-E017-4846-AAAA-F2C9CB7395EF}">
      <dsp:nvSpPr>
        <dsp:cNvPr id="0" name=""/>
        <dsp:cNvSpPr/>
      </dsp:nvSpPr>
      <dsp:spPr>
        <a:xfrm rot="10800000">
          <a:off x="0" y="1653617"/>
          <a:ext cx="4176464" cy="166911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Укрепление уверенности клиентов в том, что им гарантировано качество проектных услуг и результатов проектов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 rot="10800000">
        <a:off x="0" y="1653617"/>
        <a:ext cx="4176464" cy="1084543"/>
      </dsp:txXfrm>
    </dsp:sp>
    <dsp:sp modelId="{4E595CB9-6141-44E4-A048-54AC0B076955}">
      <dsp:nvSpPr>
        <dsp:cNvPr id="0" name=""/>
        <dsp:cNvSpPr/>
      </dsp:nvSpPr>
      <dsp:spPr>
        <a:xfrm rot="10800000">
          <a:off x="0" y="776"/>
          <a:ext cx="4176464" cy="166911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altLang="ru-RU" sz="1600" b="1" i="0" u="none" strike="noStrike" kern="1200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rPr>
            <a:t>Обеспечение потребностей в профессиональных сотрудниках в области управления проектами</a:t>
          </a:r>
          <a:endParaRPr lang="ru-RU" sz="1600" b="1" i="0" kern="1200" dirty="0">
            <a:solidFill>
              <a:schemeClr val="tx2">
                <a:lumMod val="75000"/>
              </a:schemeClr>
            </a:solidFill>
          </a:endParaRPr>
        </a:p>
      </dsp:txBody>
      <dsp:txXfrm rot="10800000">
        <a:off x="0" y="776"/>
        <a:ext cx="4176464" cy="10845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F0FD0-2556-448C-890B-D1073EAF7F14}">
      <dsp:nvSpPr>
        <dsp:cNvPr id="0" name=""/>
        <dsp:cNvSpPr/>
      </dsp:nvSpPr>
      <dsp:spPr>
        <a:xfrm>
          <a:off x="0" y="0"/>
          <a:ext cx="7955036" cy="1238481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Шильдибеков Ерлан Жаржанович</a:t>
          </a:r>
          <a:endParaRPr lang="en-US" sz="20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marR="0" lvl="1" indent="0" algn="l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Char char="••"/>
            <a:tabLst/>
            <a:defRPr/>
          </a:pPr>
          <a:r>
            <a:rPr lang="kk-KZ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Разработка модели управления конкурентоспособностью Казахстана через проекты</a:t>
          </a:r>
          <a:endParaRPr lang="en-US" sz="1600" kern="12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marR="0" lvl="1" indent="0" algn="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Char char="••"/>
            <a:tabLst/>
            <a:defRPr/>
          </a:pPr>
          <a:r>
            <a:rPr lang="kk-KZ" sz="1600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2015 год </a:t>
          </a:r>
          <a:endParaRPr lang="en-US" sz="1600" kern="12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14855" y="0"/>
        <a:ext cx="6240180" cy="1238481"/>
      </dsp:txXfrm>
    </dsp:sp>
    <dsp:sp modelId="{7DB04654-4767-42DA-812A-E782ADF8C06B}">
      <dsp:nvSpPr>
        <dsp:cNvPr id="0" name=""/>
        <dsp:cNvSpPr/>
      </dsp:nvSpPr>
      <dsp:spPr>
        <a:xfrm>
          <a:off x="123848" y="123848"/>
          <a:ext cx="1591007" cy="9907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6E9E07-35FA-4697-9A69-D6593D9B332C}">
      <dsp:nvSpPr>
        <dsp:cNvPr id="0" name=""/>
        <dsp:cNvSpPr/>
      </dsp:nvSpPr>
      <dsp:spPr>
        <a:xfrm>
          <a:off x="0" y="1362329"/>
          <a:ext cx="7955036" cy="1238481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Некрасова Наталья Андреевна</a:t>
          </a:r>
        </a:p>
        <a:p>
          <a:pPr marL="57150" marR="0" lvl="1" indent="0" algn="l" defTabSz="4889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Char char="••"/>
            <a:tabLst/>
            <a:defRPr/>
          </a:pPr>
          <a:r>
            <a:rPr lang="kk-KZ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Организация управления развитием Союза проектных менеджеров Республики Казахстан через проекты                                                               </a:t>
          </a:r>
          <a:r>
            <a:rPr lang="kk-KZ" sz="16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  </a:t>
          </a:r>
          <a:r>
            <a:rPr lang="kk-KZ" sz="1600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2013 год</a:t>
          </a:r>
          <a:endParaRPr lang="en-US" sz="1600" kern="12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14855" y="1362329"/>
        <a:ext cx="6240180" cy="1238481"/>
      </dsp:txXfrm>
    </dsp:sp>
    <dsp:sp modelId="{E3C6D340-7794-4E51-978A-F00FA8896EBF}">
      <dsp:nvSpPr>
        <dsp:cNvPr id="0" name=""/>
        <dsp:cNvSpPr/>
      </dsp:nvSpPr>
      <dsp:spPr>
        <a:xfrm>
          <a:off x="123848" y="1486177"/>
          <a:ext cx="1591007" cy="9907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779AFA-8232-4FB0-BD95-17051948A2CD}">
      <dsp:nvSpPr>
        <dsp:cNvPr id="0" name=""/>
        <dsp:cNvSpPr/>
      </dsp:nvSpPr>
      <dsp:spPr>
        <a:xfrm>
          <a:off x="0" y="2724658"/>
          <a:ext cx="7955036" cy="1238481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Карлинская Марина Аврамовна</a:t>
          </a:r>
          <a:endParaRPr lang="en-US" sz="20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 </a:t>
          </a:r>
          <a:r>
            <a:rPr lang="ru-RU" sz="18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Разработка нового курса  «Информационные технологии в управлении проектами»                 </a:t>
          </a:r>
          <a:r>
            <a:rPr lang="ru-RU" sz="1600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2013 год           </a:t>
          </a:r>
          <a:endParaRPr lang="en-US" sz="1800" kern="12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14855" y="2724658"/>
        <a:ext cx="6240180" cy="1238481"/>
      </dsp:txXfrm>
    </dsp:sp>
    <dsp:sp modelId="{132B5A31-6F9C-46E7-BF92-3949B5D26C38}">
      <dsp:nvSpPr>
        <dsp:cNvPr id="0" name=""/>
        <dsp:cNvSpPr/>
      </dsp:nvSpPr>
      <dsp:spPr>
        <a:xfrm>
          <a:off x="123848" y="2848507"/>
          <a:ext cx="1591007" cy="9907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1BE8C9-DBDC-43A7-83A7-2891D53669A4}">
      <dsp:nvSpPr>
        <dsp:cNvPr id="0" name=""/>
        <dsp:cNvSpPr/>
      </dsp:nvSpPr>
      <dsp:spPr>
        <a:xfrm>
          <a:off x="0" y="4086988"/>
          <a:ext cx="7955036" cy="1238481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Степанов Вадимир Алексеевич</a:t>
          </a:r>
        </a:p>
        <a:p>
          <a:pPr marL="57150" marR="0" lvl="1" indent="0" algn="l" defTabSz="48895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800"/>
            </a:spcAft>
            <a:buClrTx/>
            <a:buSzTx/>
            <a:buFontTx/>
            <a:buNone/>
            <a:tabLst/>
            <a:defRPr/>
          </a:pPr>
          <a:r>
            <a:rPr lang="kk-KZ" sz="16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Тема:</a:t>
          </a:r>
          <a:r>
            <a:rPr lang="en-US" sz="16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эффективности коммуникаций руководителя консалтинговой компании при управлении её развитием через проекты                                                                          </a:t>
          </a:r>
          <a:r>
            <a:rPr lang="ru-RU" sz="1600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2014 год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14855" y="4086988"/>
        <a:ext cx="6240180" cy="1238481"/>
      </dsp:txXfrm>
    </dsp:sp>
    <dsp:sp modelId="{83BC1C07-84DE-4FD3-ADA3-F0550A470CCD}">
      <dsp:nvSpPr>
        <dsp:cNvPr id="0" name=""/>
        <dsp:cNvSpPr/>
      </dsp:nvSpPr>
      <dsp:spPr>
        <a:xfrm>
          <a:off x="123848" y="4210836"/>
          <a:ext cx="1591007" cy="99078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31345C-74FD-4125-ABDA-8CC83577CB8D}">
      <dsp:nvSpPr>
        <dsp:cNvPr id="0" name=""/>
        <dsp:cNvSpPr/>
      </dsp:nvSpPr>
      <dsp:spPr>
        <a:xfrm>
          <a:off x="5206" y="210584"/>
          <a:ext cx="8131697" cy="3164169"/>
        </a:xfrm>
        <a:prstGeom prst="rect">
          <a:avLst/>
        </a:prstGeom>
        <a:solidFill>
          <a:schemeClr val="accent3">
            <a:lumMod val="40000"/>
            <a:lumOff val="60000"/>
            <a:alpha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kk-KZ" sz="20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kk-KZ" sz="20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kk-KZ" sz="20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Союз проектных менеджеров Республики Казахстан, учредителем которого является МАИН, в контексте своей миссии осуществляет серьезную полномасштабную работу по продвижению в Казахстане международно признанной в современном мире технологии – управление проектами.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 настоящему времени СПМ РК стал негосударственным институтом развития, центром компетенции в области проектного менеджмента, признанным государственными структурами и проектным сообществом Казахстана. </a:t>
          </a:r>
          <a:endParaRPr lang="ru-RU" sz="2000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06" y="210584"/>
        <a:ext cx="8131697" cy="316416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82FC26-2B4C-4385-AE86-D2159F88C8B7}">
      <dsp:nvSpPr>
        <dsp:cNvPr id="0" name=""/>
        <dsp:cNvSpPr/>
      </dsp:nvSpPr>
      <dsp:spPr>
        <a:xfrm>
          <a:off x="4068452" y="2237048"/>
          <a:ext cx="2257135" cy="6956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819"/>
              </a:lnTo>
              <a:lnTo>
                <a:pt x="2257135" y="347819"/>
              </a:lnTo>
              <a:lnTo>
                <a:pt x="2257135" y="695639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7F0445-6E80-4C23-909D-261D745B24F2}">
      <dsp:nvSpPr>
        <dsp:cNvPr id="0" name=""/>
        <dsp:cNvSpPr/>
      </dsp:nvSpPr>
      <dsp:spPr>
        <a:xfrm>
          <a:off x="1981317" y="2237048"/>
          <a:ext cx="2087134" cy="705660"/>
        </a:xfrm>
        <a:custGeom>
          <a:avLst/>
          <a:gdLst/>
          <a:ahLst/>
          <a:cxnLst/>
          <a:rect l="0" t="0" r="0" b="0"/>
          <a:pathLst>
            <a:path>
              <a:moveTo>
                <a:pt x="2087134" y="0"/>
              </a:moveTo>
              <a:lnTo>
                <a:pt x="2087134" y="357840"/>
              </a:lnTo>
              <a:lnTo>
                <a:pt x="0" y="357840"/>
              </a:lnTo>
              <a:lnTo>
                <a:pt x="0" y="705660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31345C-74FD-4125-ABDA-8CC83577CB8D}">
      <dsp:nvSpPr>
        <dsp:cNvPr id="0" name=""/>
        <dsp:cNvSpPr/>
      </dsp:nvSpPr>
      <dsp:spPr>
        <a:xfrm>
          <a:off x="504060" y="367218"/>
          <a:ext cx="7128783" cy="1869829"/>
        </a:xfrm>
        <a:prstGeom prst="rect">
          <a:avLst/>
        </a:prstGeom>
        <a:solidFill>
          <a:schemeClr val="accent3">
            <a:lumMod val="40000"/>
            <a:lumOff val="60000"/>
            <a:alpha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2.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Члены 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МАИН – ученые, представители бизнеса и общества – могут существенно помочь предпринимателям разобраться в обилии различных предложений, методик и инструментов, которые пришли к нам из практики международного развития.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Для этого предлагается следующее:</a:t>
          </a:r>
          <a:endParaRPr lang="ru-RU" sz="1800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4060" y="367218"/>
        <a:ext cx="7128783" cy="1869829"/>
      </dsp:txXfrm>
    </dsp:sp>
    <dsp:sp modelId="{64F1C77F-ECA2-47C4-A6BB-8D87840B3F81}">
      <dsp:nvSpPr>
        <dsp:cNvPr id="0" name=""/>
        <dsp:cNvSpPr/>
      </dsp:nvSpPr>
      <dsp:spPr>
        <a:xfrm>
          <a:off x="72001" y="2942709"/>
          <a:ext cx="3818631" cy="2523118"/>
        </a:xfrm>
        <a:prstGeom prst="rect">
          <a:avLst/>
        </a:prstGeom>
        <a:solidFill>
          <a:schemeClr val="accent3">
            <a:lumMod val="40000"/>
            <a:lumOff val="6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3.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Активно 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развивать новое научное направление – «Управление разивтием личности и организации через проекты».  Это направление основано на инженерно-системном подходе к управлению развитием диады «Лидер - Организация» через планируемые циклы изменений и Лидера, и Организации.</a:t>
          </a:r>
          <a:endParaRPr lang="ru-RU" sz="1800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001" y="2942709"/>
        <a:ext cx="3818631" cy="2523118"/>
      </dsp:txXfrm>
    </dsp:sp>
    <dsp:sp modelId="{C779D9EC-2058-4BC5-ACB5-14516B45CBFB}">
      <dsp:nvSpPr>
        <dsp:cNvPr id="0" name=""/>
        <dsp:cNvSpPr/>
      </dsp:nvSpPr>
      <dsp:spPr>
        <a:xfrm>
          <a:off x="4517901" y="2932688"/>
          <a:ext cx="3615372" cy="2521346"/>
        </a:xfrm>
        <a:prstGeom prst="rect">
          <a:avLst/>
        </a:prstGeom>
        <a:solidFill>
          <a:schemeClr val="accent3">
            <a:lumMod val="40000"/>
            <a:lumOff val="60000"/>
            <a:alpha val="7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8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Осуществить </a:t>
          </a:r>
          <a:r>
            <a:rPr lang="kk-KZ" sz="1800" kern="1200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переход на интеллектуальную консолидацию усилий консалтингового сообщества, работающего с бизнесом. Этот переход заключается в оказании бизнес компаниям комплекса консалтинговых услуг по итогам диагностики проблем развития компании. </a:t>
          </a:r>
          <a:endParaRPr lang="ru-RU" sz="1800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7901" y="2932688"/>
        <a:ext cx="3615372" cy="2521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448800"/>
            <a:ext cx="29718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ADB768-1171-41A5-A828-2A10A3519B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58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A95644-1A8B-411B-9FB9-27E4355008A6}" type="datetimeFigureOut">
              <a:rPr lang="ru-RU"/>
              <a:pPr>
                <a:defRPr/>
              </a:pPr>
              <a:t>25.11.2016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A1722A2-0420-432D-ABE8-5A26B315EE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4757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55D8B2-A6A5-424C-976D-EC03104BFA8A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869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4696D7E-DA7B-4A7A-821B-B7826AAA4E0A}" type="slidenum">
              <a:rPr lang="ru-RU" smtClean="0">
                <a:latin typeface="Calibri" pitchFamily="34" charset="0"/>
              </a:rPr>
              <a:pPr/>
              <a:t>19</a:t>
            </a:fld>
            <a:endParaRPr lang="ru-RU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379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EB0BB29-473E-4DD3-9A1E-586DA72504B2}" type="slidenum">
              <a:rPr lang="ru-RU" smtClean="0">
                <a:latin typeface="Calibri" pitchFamily="34" charset="0"/>
              </a:rPr>
              <a:pPr/>
              <a:t>20</a:t>
            </a:fld>
            <a:endParaRPr lang="ru-RU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13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C100-53E9-432C-991B-CC2CAD485350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74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F2E1-D3A1-4975-9E56-D6BABB6E522C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744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4CE9-0E09-4417-A188-B1A569D01D67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833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F6C87-2672-4C03-AA10-5CC7ECAA4707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91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10B97-5EE8-4C11-AEBE-19B364648D2B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555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591A-0634-4278-8A7E-F3EC8EFBABBF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08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AAA67-E579-4A7E-A203-77712E5C8FE2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88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AA4BF-5B73-4835-8500-1849E3BE6111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589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EC9B0-92AC-405D-A721-53EF2AB5BC94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675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D2487-CC8B-4686-BB01-B0AABE9505C1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144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2CC4F-3622-4EF2-B02C-96B38EB8E845}" type="datetime1">
              <a:rPr lang="ru-RU" smtClean="0">
                <a:solidFill>
                  <a:srgbClr val="E4E9EF"/>
                </a:solidFill>
              </a:rPr>
              <a:t>25.11.2016</a:t>
            </a:fld>
            <a:endParaRPr lang="ru-RU">
              <a:solidFill>
                <a:srgbClr val="E4E9E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4E9E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54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rgbClr val="E4E9EF"/>
              </a:solidFill>
              <a:latin typeface="Calibri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E5E03B48-519B-4ECC-8003-5E183E8000CF}" type="datetime1">
              <a:rPr lang="ru-RU" smtClean="0">
                <a:solidFill>
                  <a:srgbClr val="E4E9EF"/>
                </a:solidFill>
                <a:latin typeface="Calibri"/>
              </a:rPr>
              <a:t>25.11.2016</a:t>
            </a:fld>
            <a:endParaRPr lang="ru-RU">
              <a:solidFill>
                <a:srgbClr val="E4E9E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0432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84" r:id="rId1"/>
    <p:sldLayoutId id="2147485185" r:id="rId2"/>
    <p:sldLayoutId id="2147485186" r:id="rId3"/>
    <p:sldLayoutId id="2147485187" r:id="rId4"/>
    <p:sldLayoutId id="2147485188" r:id="rId5"/>
    <p:sldLayoutId id="2147485189" r:id="rId6"/>
    <p:sldLayoutId id="2147485190" r:id="rId7"/>
    <p:sldLayoutId id="2147485191" r:id="rId8"/>
    <p:sldLayoutId id="2147485192" r:id="rId9"/>
    <p:sldLayoutId id="2147485193" r:id="rId10"/>
    <p:sldLayoutId id="214748519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" Type="http://schemas.openxmlformats.org/officeDocument/2006/relationships/image" Target="../media/image26.jpeg"/><Relationship Id="rId16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png"/><Relationship Id="rId10" Type="http://schemas.openxmlformats.org/officeDocument/2006/relationships/image" Target="../media/image57.jpe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14.png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543800" cy="1728192"/>
          </a:xfrm>
        </p:spPr>
        <p:txBody>
          <a:bodyPr/>
          <a:lstStyle/>
          <a:p>
            <a:pPr algn="ctr">
              <a:spcBef>
                <a:spcPts val="1000"/>
              </a:spcBef>
            </a:pPr>
            <a:r>
              <a:rPr lang="ru-RU" sz="3600" b="1" dirty="0" smtClean="0"/>
              <a:t>Заседание Президиума Международной Академии Информатизации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768" y="5229200"/>
            <a:ext cx="8272400" cy="922236"/>
          </a:xfrm>
        </p:spPr>
        <p:txBody>
          <a:bodyPr>
            <a:noAutofit/>
          </a:bodyPr>
          <a:lstStyle/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Генеральный директор МАИН, Президент СПМ РК, </a:t>
            </a: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руководитель МЦПУ при </a:t>
            </a:r>
            <a:r>
              <a:rPr lang="ru-RU" sz="1800" dirty="0" err="1" smtClean="0">
                <a:solidFill>
                  <a:schemeClr val="tx1"/>
                </a:solidFill>
              </a:rPr>
              <a:t>КазНИТУ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>
                <a:solidFill>
                  <a:schemeClr val="tx1"/>
                </a:solidFill>
              </a:rPr>
              <a:t>им. К.И. </a:t>
            </a:r>
            <a:r>
              <a:rPr lang="ru-RU" sz="1800" dirty="0" err="1">
                <a:solidFill>
                  <a:schemeClr val="tx1"/>
                </a:solidFill>
              </a:rPr>
              <a:t>Сатпаева</a:t>
            </a:r>
            <a:r>
              <a:rPr lang="ru-RU" sz="1800" dirty="0">
                <a:solidFill>
                  <a:schemeClr val="tx1"/>
                </a:solidFill>
              </a:rPr>
              <a:t>, </a:t>
            </a:r>
          </a:p>
          <a:p>
            <a:pPr algn="r"/>
            <a:r>
              <a:rPr lang="ru-RU" sz="1800" dirty="0">
                <a:solidFill>
                  <a:schemeClr val="tx1"/>
                </a:solidFill>
              </a:rPr>
              <a:t>д.т.н., </a:t>
            </a:r>
            <a:r>
              <a:rPr lang="ru-RU" sz="1800" dirty="0" smtClean="0">
                <a:solidFill>
                  <a:schemeClr val="tx1"/>
                </a:solidFill>
              </a:rPr>
              <a:t>профессор</a:t>
            </a:r>
            <a:endParaRPr lang="ru-RU" sz="1800" dirty="0">
              <a:solidFill>
                <a:schemeClr val="tx1"/>
              </a:solidFill>
            </a:endParaRPr>
          </a:p>
          <a:p>
            <a:pPr algn="r"/>
            <a:r>
              <a:rPr lang="ru-RU" sz="1800" dirty="0" smtClean="0">
                <a:solidFill>
                  <a:schemeClr val="tx1"/>
                </a:solidFill>
              </a:rPr>
              <a:t>Алексей  </a:t>
            </a:r>
            <a:r>
              <a:rPr lang="ru-RU" sz="1800" dirty="0">
                <a:solidFill>
                  <a:schemeClr val="tx1"/>
                </a:solidFill>
              </a:rPr>
              <a:t>Цеховой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3311634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посвящено 25-летию Независимости </a:t>
            </a:r>
            <a:r>
              <a:rPr lang="ru-RU" sz="2400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Казахстана</a:t>
            </a:r>
          </a:p>
          <a:p>
            <a:pPr algn="ctr"/>
            <a:endParaRPr lang="kk-KZ" sz="24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kk-KZ" sz="2400" b="1" spc="-1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25 ноября 2016 года</a:t>
            </a:r>
            <a:endParaRPr lang="ru-RU" sz="2400" b="1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8079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Структура доклада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7753672" cy="5141168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kk-KZ" sz="2400" dirty="0" smtClean="0">
                <a:solidFill>
                  <a:schemeClr val="tx2">
                    <a:lumMod val="50000"/>
                  </a:schemeClr>
                </a:solidFill>
              </a:rPr>
              <a:t>1. Предпринимательская активность – как инструмент развития</a:t>
            </a:r>
          </a:p>
          <a:p>
            <a:pPr marL="571500" indent="-457200">
              <a:buAutoNum type="arabicPeriod"/>
            </a:pPr>
            <a:endParaRPr lang="kk-K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kk-KZ" sz="2400" dirty="0" smtClean="0">
                <a:solidFill>
                  <a:schemeClr val="tx2">
                    <a:lumMod val="50000"/>
                  </a:schemeClr>
                </a:solidFill>
              </a:rPr>
              <a:t>2. Вклад МАИН в части позитивного влияния на данные факторы</a:t>
            </a:r>
          </a:p>
          <a:p>
            <a:pPr marL="114300" indent="0">
              <a:buNone/>
            </a:pPr>
            <a:endParaRPr lang="kk-K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kk-KZ" sz="2400" dirty="0" smtClean="0">
                <a:solidFill>
                  <a:schemeClr val="tx2">
                    <a:lumMod val="50000"/>
                  </a:schemeClr>
                </a:solidFill>
              </a:rPr>
              <a:t>3. Роль и влияние руководителя высшего уровня в процессе управления развитием компании и организации</a:t>
            </a:r>
          </a:p>
          <a:p>
            <a:pPr marL="114300" indent="0">
              <a:buNone/>
            </a:pPr>
            <a:endParaRPr lang="kk-K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kk-KZ" sz="2400" dirty="0" smtClean="0">
                <a:solidFill>
                  <a:schemeClr val="tx2">
                    <a:lumMod val="50000"/>
                  </a:schemeClr>
                </a:solidFill>
              </a:rPr>
              <a:t>4. Результаты исследований, выполненных в рамках программы «Управления развитием через проекты»</a:t>
            </a:r>
          </a:p>
          <a:p>
            <a:pPr marL="114300" indent="0">
              <a:buNone/>
            </a:pPr>
            <a:endParaRPr lang="kk-KZ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kk-KZ" sz="2400" dirty="0" smtClean="0">
                <a:solidFill>
                  <a:schemeClr val="tx2">
                    <a:lumMod val="50000"/>
                  </a:schemeClr>
                </a:solidFill>
              </a:rPr>
              <a:t>5. Выводы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947" y="14476"/>
            <a:ext cx="1697405" cy="169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96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4000" dirty="0" smtClean="0"/>
              <a:t>Вхождение Казахстана в число самых развитых стран мира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9303"/>
            <a:ext cx="6714202" cy="1008112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kk-KZ" sz="28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kk-KZ" sz="28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озможности МАИН в части активизации процессов вхождения Казахстана в 50-ку лучших стран мира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4437112"/>
            <a:ext cx="2689876" cy="24208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0781" y="4725144"/>
            <a:ext cx="5328592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k-KZ" sz="2000" dirty="0" smtClean="0"/>
              <a:t>По сравнению с прошлым годом Казахстан существенно ослабил свои позиции в рейтинге, оказавшись на 53-м месте среди 138 стран </a:t>
            </a:r>
          </a:p>
          <a:p>
            <a:r>
              <a:rPr lang="kk-KZ" sz="2000" dirty="0" smtClean="0"/>
              <a:t>(42-ое место - в 2015 году)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13676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2794000"/>
            <a:ext cx="8137028" cy="1268214"/>
          </a:xfrm>
        </p:spPr>
        <p:txBody>
          <a:bodyPr/>
          <a:lstStyle/>
          <a:p>
            <a:pPr algn="just"/>
            <a:r>
              <a:rPr lang="ru-RU" sz="2400" dirty="0" smtClean="0">
                <a:solidFill>
                  <a:srgbClr val="0070C0"/>
                </a:solidFill>
                <a:latin typeface="+mn-lt"/>
                <a:ea typeface="Verdana" pitchFamily="34" charset="0"/>
                <a:cs typeface="Verdana" pitchFamily="34" charset="0"/>
              </a:rPr>
              <a:t>В Республике Казахстан идея освоения нового управленческого подхода получила поддержку Президента Н.А. Назарбаева ещё</a:t>
            </a:r>
            <a:r>
              <a:rPr lang="en-US" sz="2400" dirty="0" smtClean="0">
                <a:solidFill>
                  <a:srgbClr val="0070C0"/>
                </a:solidFill>
                <a:latin typeface="+mn-lt"/>
                <a:ea typeface="Verdana" pitchFamily="34" charset="0"/>
                <a:cs typeface="Verdana" pitchFamily="34" charset="0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latin typeface="+mn-lt"/>
                <a:ea typeface="Verdana" pitchFamily="34" charset="0"/>
                <a:cs typeface="Verdana" pitchFamily="34" charset="0"/>
              </a:rPr>
              <a:t>в мае 1993 года.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512" y="4005064"/>
            <a:ext cx="8137028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 smtClean="0">
                <a:latin typeface="+mn-lt"/>
              </a:rPr>
              <a:t>«Хотелось бы обратить ваше внимание на одну важную сторону современного инженерного образования и деятельности. </a:t>
            </a:r>
            <a:endParaRPr lang="en-US" sz="2400" dirty="0" smtClean="0">
              <a:latin typeface="+mn-lt"/>
            </a:endParaRPr>
          </a:p>
          <a:p>
            <a:pPr marL="0" indent="0" eaLnBrk="1" hangingPunct="1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 smtClean="0">
                <a:latin typeface="+mn-lt"/>
              </a:rPr>
              <a:t>Я имею в виду тот аспект организации инженерного труда, который получил название «</a:t>
            </a: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управление проектами</a:t>
            </a:r>
            <a:r>
              <a:rPr lang="ru-RU" sz="2400" dirty="0" smtClean="0">
                <a:latin typeface="+mn-lt"/>
              </a:rPr>
              <a:t>» или «</a:t>
            </a: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проектный менеджмент</a:t>
            </a:r>
            <a:r>
              <a:rPr lang="ru-RU" sz="2400" dirty="0" smtClean="0">
                <a:latin typeface="+mn-lt"/>
              </a:rPr>
              <a:t>»</a:t>
            </a:r>
            <a:r>
              <a:rPr lang="ru-RU" sz="2400" i="1" dirty="0" smtClean="0">
                <a:latin typeface="+mn-lt"/>
              </a:rPr>
              <a:t>.</a:t>
            </a: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sz="2400" i="1" dirty="0" smtClean="0">
              <a:solidFill>
                <a:srgbClr val="000099"/>
              </a:solidFill>
              <a:latin typeface="+mn-lt"/>
            </a:endParaRPr>
          </a:p>
        </p:txBody>
      </p:sp>
      <p:pic>
        <p:nvPicPr>
          <p:cNvPr id="13318" name="Picture 19" descr="D:\Мои докумнеты\201101281109_nursoltannazarbay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56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2" descr="http://kaznmu.kz/rus/wp-content/uploads/2013/05/%D0%9B%D0%BE%D0%B3%D0%BE-%D0%9A%D0%90%D0%97%D0%90%D0%A5%D0%A1%D0%A2%D0%90%D0%9D-2050-300x156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3569886" y="389255"/>
            <a:ext cx="2143125" cy="148590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135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871384"/>
            <a:ext cx="7620000" cy="2557616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kk-KZ" sz="4800" dirty="0" smtClean="0">
                <a:solidFill>
                  <a:schemeClr val="tx2">
                    <a:lumMod val="50000"/>
                  </a:schemeClr>
                </a:solidFill>
              </a:rPr>
              <a:t>Что такое предпринимательская активность?</a:t>
            </a: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1026" name="Picture 2" descr="Картинки по запросу вопросительный зна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40968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320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4082"/>
          </a:xfrm>
        </p:spPr>
        <p:txBody>
          <a:bodyPr/>
          <a:lstStyle/>
          <a:p>
            <a:r>
              <a:rPr lang="kk-KZ" sz="3600" dirty="0" smtClean="0"/>
              <a:t>Предпринимательская активность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57200" y="908720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2411760" y="1229326"/>
            <a:ext cx="5904656" cy="21602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chemeClr val="tx1"/>
                </a:solidFill>
              </a:rPr>
              <a:t>Предпринимательская активность представляет собой любую попытку создания нового бизнеса</a:t>
            </a:r>
          </a:p>
          <a:p>
            <a:pPr algn="r"/>
            <a:r>
              <a:rPr lang="kk-KZ" dirty="0" smtClean="0">
                <a:solidFill>
                  <a:schemeClr val="tx1"/>
                </a:solidFill>
              </a:rPr>
              <a:t>Верховская О.Р. </a:t>
            </a:r>
          </a:p>
          <a:p>
            <a:pPr algn="r"/>
            <a:r>
              <a:rPr lang="kk-KZ" dirty="0" smtClean="0">
                <a:solidFill>
                  <a:schemeClr val="tx1"/>
                </a:solidFill>
              </a:rPr>
              <a:t>Российский журнал менеджмента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57200" y="980728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251520" y="3638163"/>
            <a:ext cx="7704856" cy="310320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400" dirty="0" smtClean="0">
                <a:solidFill>
                  <a:schemeClr val="tx1"/>
                </a:solidFill>
              </a:rPr>
              <a:t>Особую форму социальной активности человека, направленную на организацию деятельности с целью получения прибыли и характеризующуюся инновационностью, способностью к риску, творчеством, самостоятельностью и ответсвенностью называют предпринимательской активностью</a:t>
            </a:r>
          </a:p>
          <a:p>
            <a:pPr algn="r"/>
            <a:r>
              <a:rPr lang="kk-KZ" dirty="0" smtClean="0">
                <a:solidFill>
                  <a:schemeClr val="tx1"/>
                </a:solidFill>
              </a:rPr>
              <a:t>Сахнов И.А.</a:t>
            </a:r>
          </a:p>
          <a:p>
            <a:pPr algn="r"/>
            <a:r>
              <a:rPr lang="kk-KZ" dirty="0" smtClean="0">
                <a:solidFill>
                  <a:schemeClr val="tx1"/>
                </a:solidFill>
              </a:rPr>
              <a:t>Автореферат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3636"/>
            <a:ext cx="223224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715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89668"/>
            <a:ext cx="3902981" cy="2884812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76200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kk-KZ" sz="3600" dirty="0" smtClean="0"/>
              <a:t>Предпринимательская активность</a:t>
            </a:r>
            <a:endParaRPr lang="ru-RU" sz="36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" y="908720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200" y="980728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2267744" y="1055358"/>
            <a:ext cx="6067908" cy="352839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chemeClr val="tx1"/>
                </a:solidFill>
              </a:rPr>
              <a:t>Предпринимательская активность представляет собой намерение человека проверить свои предпринимательские способности и найти начальный путь (консалтинг) для создания собственных компаний</a:t>
            </a:r>
          </a:p>
          <a:p>
            <a:pPr algn="r"/>
            <a:r>
              <a:rPr lang="kk-KZ" sz="2000" dirty="0" smtClean="0">
                <a:solidFill>
                  <a:schemeClr val="tx1"/>
                </a:solidFill>
              </a:rPr>
              <a:t>Цеховой А.Ф.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353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Картинки по запросу оцен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79123"/>
            <a:ext cx="3696345" cy="277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4546848" cy="2188841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kk-KZ" sz="2400" dirty="0" smtClean="0"/>
              <a:t>«Предпринимательская активность» является критерием для </a:t>
            </a:r>
            <a:r>
              <a:rPr lang="kk-KZ" sz="2400" dirty="0"/>
              <a:t>оценки предпринимательской </a:t>
            </a:r>
            <a:r>
              <a:rPr lang="kk-KZ" sz="2400" dirty="0" smtClean="0"/>
              <a:t>деятельности</a:t>
            </a:r>
            <a:endParaRPr lang="kk-KZ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76200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kk-KZ" sz="3600" dirty="0" smtClean="0"/>
              <a:t>Предпринимательская активность</a:t>
            </a:r>
            <a:endParaRPr lang="ru-RU" sz="36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" y="908720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57200" y="980728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бъект 2"/>
          <p:cNvSpPr txBox="1">
            <a:spLocks/>
          </p:cNvSpPr>
          <p:nvPr/>
        </p:nvSpPr>
        <p:spPr>
          <a:xfrm>
            <a:off x="2987824" y="4293096"/>
            <a:ext cx="5194920" cy="216024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 algn="ctr" fontAlgn="auto">
              <a:spcAft>
                <a:spcPts val="0"/>
              </a:spcAft>
              <a:buFont typeface="Arial" pitchFamily="34" charset="0"/>
              <a:buNone/>
            </a:pPr>
            <a:r>
              <a:rPr lang="kk-KZ" sz="3800" dirty="0" smtClean="0"/>
              <a:t>Показатель предпринимательской активности отражает интегральный результат оценки этого процесса. Это некий условный показатель, позволяющий диагностировать ситуацию</a:t>
            </a:r>
            <a:endParaRPr lang="ru-RU" dirty="0"/>
          </a:p>
        </p:txBody>
      </p:sp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044" y="1435696"/>
            <a:ext cx="4045943" cy="202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578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697" y="116632"/>
            <a:ext cx="7620000" cy="796950"/>
          </a:xfrm>
        </p:spPr>
        <p:txBody>
          <a:bodyPr/>
          <a:lstStyle/>
          <a:p>
            <a:r>
              <a:rPr lang="kk-KZ" sz="3200" dirty="0" smtClean="0">
                <a:solidFill>
                  <a:schemeClr val="tx2">
                    <a:lumMod val="50000"/>
                  </a:schemeClr>
                </a:solidFill>
              </a:rPr>
              <a:t>1. Факторы</a:t>
            </a:r>
            <a:r>
              <a:rPr lang="kk-KZ" sz="3200" dirty="0">
                <a:solidFill>
                  <a:schemeClr val="tx2">
                    <a:lumMod val="50000"/>
                  </a:schemeClr>
                </a:solidFill>
              </a:rPr>
              <a:t>, определяющие предпринимательскую </a:t>
            </a:r>
            <a:r>
              <a:rPr lang="kk-KZ" sz="3200" dirty="0" smtClean="0">
                <a:solidFill>
                  <a:schemeClr val="tx2">
                    <a:lumMod val="50000"/>
                  </a:schemeClr>
                </a:solidFill>
              </a:rPr>
              <a:t>активность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9</a:t>
            </a:fld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" y="980728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53416">
            <a:off x="2568671" y="2727775"/>
            <a:ext cx="899592" cy="4902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19449">
            <a:off x="4727348" y="2736001"/>
            <a:ext cx="899592" cy="4902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14" y="3741026"/>
            <a:ext cx="899592" cy="4902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56584" y="3741025"/>
            <a:ext cx="899592" cy="4902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09065">
            <a:off x="3838291" y="5029254"/>
            <a:ext cx="787572" cy="42922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55576" y="1490118"/>
            <a:ext cx="2638507" cy="1113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>
                <a:solidFill>
                  <a:schemeClr val="tx1"/>
                </a:solidFill>
              </a:rPr>
              <a:t>Эмоциональный </a:t>
            </a:r>
            <a:r>
              <a:rPr lang="kk-KZ" sz="2000" dirty="0" smtClean="0">
                <a:solidFill>
                  <a:schemeClr val="tx1"/>
                </a:solidFill>
              </a:rPr>
              <a:t>интеллект</a:t>
            </a:r>
            <a:endParaRPr lang="kk-KZ" sz="20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56176" y="3211422"/>
            <a:ext cx="2163193" cy="16717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>
                <a:solidFill>
                  <a:schemeClr val="tx1"/>
                </a:solidFill>
              </a:rPr>
              <a:t>Культура генерации, принятия и исполнения решений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004048" y="1503899"/>
            <a:ext cx="2933990" cy="11138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>
                <a:solidFill>
                  <a:schemeClr val="tx1"/>
                </a:solidFill>
              </a:rPr>
              <a:t>Управление рисками, возможностями и знаниями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58507" y="5648960"/>
            <a:ext cx="3456384" cy="11092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>
                <a:solidFill>
                  <a:schemeClr val="tx1"/>
                </a:solidFill>
              </a:rPr>
              <a:t>Саморазвитие личности и компетенции руководителей высокого уровня (РВУ</a:t>
            </a:r>
            <a:r>
              <a:rPr lang="kk-KZ" sz="2000" dirty="0" smtClean="0">
                <a:solidFill>
                  <a:schemeClr val="tx1"/>
                </a:solidFill>
              </a:rPr>
              <a:t>)</a:t>
            </a:r>
            <a:endParaRPr lang="kk-KZ" sz="20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4779" y="3468556"/>
            <a:ext cx="1726210" cy="11416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dirty="0">
                <a:solidFill>
                  <a:schemeClr val="tx1"/>
                </a:solidFill>
              </a:rPr>
              <a:t>Культура </a:t>
            </a:r>
            <a:r>
              <a:rPr lang="kk-KZ" sz="2000" dirty="0" smtClean="0">
                <a:solidFill>
                  <a:schemeClr val="tx1"/>
                </a:solidFill>
              </a:rPr>
              <a:t>консалтинга</a:t>
            </a:r>
            <a:endParaRPr lang="kk-KZ" sz="2000" dirty="0">
              <a:solidFill>
                <a:schemeClr val="tx1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232929" y="3140968"/>
            <a:ext cx="1944216" cy="1670898"/>
          </a:xfrm>
          <a:prstGeom prst="ellipse">
            <a:avLst/>
          </a:prstGeom>
          <a:solidFill>
            <a:srgbClr val="FFFF66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chemeClr val="tx1"/>
                </a:solidFill>
              </a:rPr>
              <a:t>Предпринимательская активность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457200" y="1052736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924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4480" y="-39033"/>
            <a:ext cx="7620000" cy="1143000"/>
          </a:xfrm>
        </p:spPr>
        <p:txBody>
          <a:bodyPr/>
          <a:lstStyle/>
          <a:p>
            <a:r>
              <a:rPr lang="kk-KZ" sz="3200" dirty="0"/>
              <a:t>2. Вклад МАИН в части позитивного влияния на данные факторы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09369"/>
            <a:ext cx="8126036" cy="1496721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kk-KZ" sz="2400" dirty="0" smtClean="0">
                <a:solidFill>
                  <a:srgbClr val="003399"/>
                </a:solidFill>
              </a:rPr>
              <a:t>В 2003 году МАИН совместно </a:t>
            </a:r>
            <a:r>
              <a:rPr lang="kk-KZ" sz="2400" dirty="0">
                <a:solidFill>
                  <a:srgbClr val="003399"/>
                </a:solidFill>
              </a:rPr>
              <a:t>с ОО «Центрально-Азиатский горнопромышленный </a:t>
            </a:r>
            <a:r>
              <a:rPr lang="kk-KZ" sz="2400" dirty="0" smtClean="0">
                <a:solidFill>
                  <a:srgbClr val="003399"/>
                </a:solidFill>
              </a:rPr>
              <a:t>союзом»  и ТОО «Антал» создали Объединение юридических лиц «Союз проектных менеджеров Республики Казахстан»</a:t>
            </a:r>
            <a:endParaRPr lang="ru-RU" sz="2400" dirty="0">
              <a:solidFill>
                <a:srgbClr val="003399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84480" y="1066846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84480" y="1138854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183814" y="3157315"/>
            <a:ext cx="61206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spcBef>
                <a:spcPts val="0"/>
              </a:spcBef>
              <a:buClr>
                <a:srgbClr val="174299"/>
              </a:buClr>
              <a:buNone/>
              <a:defRPr/>
            </a:pP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Миссия</a:t>
            </a:r>
            <a:r>
              <a:rPr lang="ru-RU" sz="2400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: Быть инициатором и </a:t>
            </a:r>
            <a:r>
              <a:rPr lang="ru-RU" sz="2400" dirty="0" err="1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проактивным</a:t>
            </a:r>
            <a:r>
              <a:rPr lang="ru-RU" sz="2400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 участником проектно-ориентированного развития Казахстана</a:t>
            </a:r>
          </a:p>
          <a:p>
            <a:pPr marL="45720" indent="0">
              <a:spcBef>
                <a:spcPts val="0"/>
              </a:spcBef>
              <a:buClr>
                <a:srgbClr val="174299"/>
              </a:buClr>
              <a:buNone/>
              <a:defRPr/>
            </a:pPr>
            <a:endParaRPr lang="ru-RU" sz="2400" b="1" dirty="0">
              <a:latin typeface="Calibri" panose="020F0502020204030204" pitchFamily="34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45720" indent="0">
              <a:spcBef>
                <a:spcPts val="0"/>
              </a:spcBef>
              <a:buClr>
                <a:srgbClr val="174299"/>
              </a:buClr>
              <a:buNone/>
              <a:defRPr/>
            </a:pPr>
            <a:r>
              <a:rPr lang="ru-RU" sz="2400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СПМ РК – </a:t>
            </a:r>
            <a:r>
              <a:rPr lang="ru-RU" sz="2400" b="1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негосударственный</a:t>
            </a:r>
            <a:r>
              <a:rPr lang="ru-RU" sz="2400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институт развития, центр компетенции </a:t>
            </a:r>
            <a:r>
              <a:rPr lang="ru-RU" sz="2400" dirty="0"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в области проектного менеджмента, признанный государственными структурами и проектным сообществом Казахстана. </a:t>
            </a:r>
          </a:p>
        </p:txBody>
      </p:sp>
      <p:pic>
        <p:nvPicPr>
          <p:cNvPr id="8" name="Picture 3" descr="D:\Мои докумнеты\pmi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05234" y="5610232"/>
            <a:ext cx="1792628" cy="792088"/>
          </a:xfrm>
          <a:prstGeom prst="rect">
            <a:avLst/>
          </a:prstGeom>
          <a:noFill/>
          <a:ln>
            <a:solidFill>
              <a:srgbClr val="0060C0"/>
            </a:solidFill>
          </a:ln>
          <a:effectLst>
            <a:softEdge rad="31750"/>
          </a:effectLst>
          <a:extLst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34" y="2945936"/>
            <a:ext cx="1690043" cy="10277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42" y="4458104"/>
            <a:ext cx="1625592" cy="70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66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36" name="Rectangle 4"/>
          <p:cNvSpPr>
            <a:spLocks noChangeArrowheads="1"/>
          </p:cNvSpPr>
          <p:nvPr/>
        </p:nvSpPr>
        <p:spPr bwMode="auto">
          <a:xfrm>
            <a:off x="265232" y="1109669"/>
            <a:ext cx="7164288" cy="12065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8741" tIns="49371" rIns="98741" bIns="49371" anchor="ctr">
            <a:spAutoFit/>
          </a:bodyPr>
          <a:lstStyle/>
          <a:p>
            <a:pPr marL="0" lvl="1" algn="just" defTabSz="987425" eaLnBrk="1" hangingPunct="1">
              <a:buClr>
                <a:srgbClr val="B9DDFD"/>
              </a:buClr>
              <a:defRPr/>
            </a:pPr>
            <a:r>
              <a:rPr lang="ru-RU" sz="2400" dirty="0">
                <a:latin typeface="+mn-lt"/>
                <a:cs typeface="+mn-cs"/>
              </a:rPr>
              <a:t>СПМ РК - </a:t>
            </a: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первая</a:t>
            </a: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казахстанская компания</a:t>
            </a:r>
            <a:r>
              <a:rPr lang="ru-RU" sz="2400" dirty="0">
                <a:solidFill>
                  <a:srgbClr val="003399"/>
                </a:solidFill>
                <a:latin typeface="+mn-lt"/>
                <a:cs typeface="+mn-cs"/>
              </a:rPr>
              <a:t>,</a:t>
            </a:r>
          </a:p>
          <a:p>
            <a:pPr marL="0" lvl="1" algn="just" defTabSz="987425" eaLnBrk="1" hangingPunct="1">
              <a:buClr>
                <a:srgbClr val="B9DDFD"/>
              </a:buClr>
              <a:defRPr/>
            </a:pPr>
            <a:r>
              <a:rPr lang="ru-RU" sz="2400" dirty="0">
                <a:latin typeface="+mn-lt"/>
                <a:cs typeface="+mn-cs"/>
              </a:rPr>
              <a:t>зарегистрированная с 2008 г. в PMI в качестве </a:t>
            </a:r>
          </a:p>
          <a:p>
            <a:pPr marL="0" lvl="1" algn="just" defTabSz="987425" eaLnBrk="1" hangingPunct="1">
              <a:buClr>
                <a:srgbClr val="B9DDFD"/>
              </a:buClr>
              <a:defRPr/>
            </a:pPr>
            <a:r>
              <a:rPr lang="ru-RU" sz="2400" b="1" dirty="0">
                <a:latin typeface="+mn-lt"/>
              </a:rPr>
              <a:t>Глобального образовательного провайдера</a:t>
            </a:r>
          </a:p>
        </p:txBody>
      </p:sp>
      <p:sp>
        <p:nvSpPr>
          <p:cNvPr id="8" name="Заголовок 13"/>
          <p:cNvSpPr>
            <a:spLocks noGrp="1"/>
          </p:cNvSpPr>
          <p:nvPr>
            <p:ph type="title"/>
          </p:nvPr>
        </p:nvSpPr>
        <p:spPr>
          <a:xfrm>
            <a:off x="204907" y="162135"/>
            <a:ext cx="6651625" cy="663575"/>
          </a:xfrm>
        </p:spPr>
        <p:txBody>
          <a:bodyPr/>
          <a:lstStyle/>
          <a:p>
            <a:pPr>
              <a:buFont typeface="Georgia" pitchFamily="18" charset="0"/>
              <a:buNone/>
              <a:defRPr/>
            </a:pPr>
            <a:r>
              <a:rPr lang="ru-RU" sz="3200" dirty="0" smtClean="0"/>
              <a:t>СПМ РК – представитель института управления проектами (</a:t>
            </a:r>
            <a:r>
              <a:rPr lang="en-US" sz="3200" dirty="0" smtClean="0"/>
              <a:t>PMI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9223" name="Picture 2" descr="D:\Мои докумнеты\PMI_Logo_PMS_300_(RGB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6116" y="0"/>
            <a:ext cx="1804987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-48978" y="4978585"/>
            <a:ext cx="41052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lvl="1" algn="ctr" eaLnBrk="1" hangingPunct="1"/>
            <a:r>
              <a:rPr lang="en-US" sz="2400" b="1" dirty="0">
                <a:solidFill>
                  <a:srgbClr val="C00000"/>
                </a:solidFill>
                <a:latin typeface="+mn-lt"/>
              </a:rPr>
              <a:t>Global Registered Education Provider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 ID:2758</a:t>
            </a:r>
          </a:p>
          <a:p>
            <a:pPr marL="0" lvl="1" algn="ctr" eaLnBrk="1" hangingPunct="1"/>
            <a:r>
              <a:rPr lang="en-US" sz="2400" b="1" dirty="0" smtClean="0">
                <a:latin typeface="+mn-lt"/>
              </a:rPr>
              <a:t>PMI Global R</a:t>
            </a:r>
            <a:r>
              <a:rPr lang="ru-RU" sz="2400" b="1" dirty="0" smtClean="0">
                <a:latin typeface="+mn-lt"/>
              </a:rPr>
              <a:t>.Е.Р.</a:t>
            </a:r>
            <a:endParaRPr lang="ru-RU" sz="2400" b="1" dirty="0">
              <a:latin typeface="+mn-lt"/>
            </a:endParaRPr>
          </a:p>
        </p:txBody>
      </p:sp>
      <p:sp>
        <p:nvSpPr>
          <p:cNvPr id="13322" name="Объект 3"/>
          <p:cNvSpPr>
            <a:spLocks noGrp="1"/>
          </p:cNvSpPr>
          <p:nvPr>
            <p:ph sz="half" idx="4294967295"/>
          </p:nvPr>
        </p:nvSpPr>
        <p:spPr>
          <a:xfrm>
            <a:off x="4344059" y="2517490"/>
            <a:ext cx="4517175" cy="1936806"/>
          </a:xfrm>
        </p:spPr>
        <p:txBody>
          <a:bodyPr/>
          <a:lstStyle/>
          <a:p>
            <a:pPr marL="0" indent="0" algn="just" eaLnBrk="1" hangingPunct="1">
              <a:buFont typeface="Wingdings" pitchFamily="2" charset="2"/>
              <a:buNone/>
              <a:defRPr/>
            </a:pPr>
            <a:r>
              <a:rPr lang="ru-RU" sz="2400" dirty="0" smtClean="0"/>
              <a:t>В 2012 г. СПМ РК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400" dirty="0" smtClean="0"/>
              <a:t>зарегистрирован в качестве </a:t>
            </a:r>
            <a:r>
              <a:rPr lang="ru-RU" sz="2300" b="1" dirty="0" smtClean="0"/>
              <a:t> члена  всемирной  сети консалтинговых компаний </a:t>
            </a:r>
            <a:r>
              <a:rPr lang="en-US" sz="2300" b="1" dirty="0" smtClean="0"/>
              <a:t>PMI</a:t>
            </a:r>
            <a:endParaRPr lang="en-US" sz="2300" b="1" baseline="30000" dirty="0" smtClean="0"/>
          </a:p>
          <a:p>
            <a:pPr eaLnBrk="1" hangingPunct="1">
              <a:defRPr/>
            </a:pPr>
            <a:endParaRPr lang="ru-RU" sz="1600" dirty="0" smtClean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552860" y="4952756"/>
            <a:ext cx="34718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lvl="1" algn="ctr" eaLnBrk="1" hangingPunct="1"/>
            <a:r>
              <a:rPr lang="ru-RU" sz="2400" b="1" dirty="0" err="1">
                <a:solidFill>
                  <a:srgbClr val="C00000"/>
                </a:solidFill>
                <a:latin typeface="+mn-lt"/>
              </a:rPr>
              <a:t>Regist</a:t>
            </a:r>
            <a:r>
              <a:rPr lang="en-US" sz="2400" b="1" dirty="0">
                <a:solidFill>
                  <a:srgbClr val="C00000"/>
                </a:solidFill>
                <a:latin typeface="+mn-lt"/>
              </a:rPr>
              <a:t>e</a:t>
            </a:r>
            <a:r>
              <a:rPr lang="ru-RU" sz="2400" b="1" dirty="0" err="1">
                <a:solidFill>
                  <a:srgbClr val="C00000"/>
                </a:solidFill>
                <a:latin typeface="+mn-lt"/>
              </a:rPr>
              <a:t>red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+mn-lt"/>
              </a:rPr>
              <a:t>Consultant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+mn-lt"/>
              </a:rPr>
              <a:t>Program</a:t>
            </a:r>
            <a:endParaRPr lang="ru-RU" sz="2400" b="1" dirty="0">
              <a:solidFill>
                <a:srgbClr val="003399"/>
              </a:solidFill>
              <a:latin typeface="+mn-lt"/>
            </a:endParaRPr>
          </a:p>
          <a:p>
            <a:pPr marL="0" lvl="1" algn="ctr" eaLnBrk="1" hangingPunct="1"/>
            <a:r>
              <a:rPr lang="en-US" sz="2400" b="1" dirty="0" smtClean="0">
                <a:latin typeface="+mn-lt"/>
              </a:rPr>
              <a:t>PMI </a:t>
            </a:r>
            <a:r>
              <a:rPr lang="en-US" sz="2400" b="1" dirty="0">
                <a:latin typeface="+mn-lt"/>
              </a:rPr>
              <a:t>RCP </a:t>
            </a:r>
            <a:endParaRPr lang="ru-RU" sz="2400" b="1" dirty="0">
              <a:latin typeface="+mn-lt"/>
            </a:endParaRPr>
          </a:p>
        </p:txBody>
      </p:sp>
      <p:pic>
        <p:nvPicPr>
          <p:cNvPr id="12" name="Picture 3" descr="D:\Мои докумнеты\pmi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5436096" y="4156175"/>
            <a:ext cx="1705392" cy="796581"/>
          </a:xfrm>
          <a:prstGeom prst="rect">
            <a:avLst/>
          </a:prstGeom>
          <a:noFill/>
          <a:ln>
            <a:solidFill>
              <a:srgbClr val="0060C0"/>
            </a:solidFill>
          </a:ln>
          <a:effectLst>
            <a:softEdge rad="31750"/>
          </a:effectLst>
          <a:extLst/>
        </p:spPr>
      </p:pic>
      <p:sp>
        <p:nvSpPr>
          <p:cNvPr id="13" name="TextBox 10"/>
          <p:cNvSpPr txBox="1"/>
          <p:nvPr/>
        </p:nvSpPr>
        <p:spPr>
          <a:xfrm>
            <a:off x="1844675" y="6542094"/>
            <a:ext cx="660946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sz="1050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05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050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egistered </a:t>
            </a:r>
            <a:r>
              <a:rPr lang="en-US" sz="105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050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onsultant Program logo </a:t>
            </a:r>
            <a:r>
              <a:rPr lang="ru-RU" sz="1050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является зарегистрированной маркой </a:t>
            </a:r>
            <a:r>
              <a:rPr lang="ru-RU" sz="105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Института Управления Проектами</a:t>
            </a:r>
            <a:endParaRPr lang="ru-RU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638" y="2311091"/>
            <a:ext cx="3542083" cy="27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255542" y="980728"/>
            <a:ext cx="8153693" cy="4494436"/>
          </a:xfrm>
        </p:spPr>
        <p:txBody>
          <a:bodyPr>
            <a:noAutofit/>
          </a:bodyPr>
          <a:lstStyle/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b="1" dirty="0" smtClean="0"/>
              <a:t>По инициативе СПМ РК </a:t>
            </a:r>
            <a:r>
              <a:rPr lang="ru-RU" sz="2000" dirty="0" smtClean="0"/>
              <a:t>в 2008 году  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в Казахском национальном исследовательском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000" dirty="0" smtClean="0"/>
              <a:t>техническом университете им</a:t>
            </a:r>
            <a:r>
              <a:rPr lang="ru-RU" sz="2000" dirty="0"/>
              <a:t>. К.И. </a:t>
            </a:r>
            <a:r>
              <a:rPr lang="ru-RU" sz="2000" dirty="0" err="1"/>
              <a:t>Сатпаева</a:t>
            </a:r>
            <a:r>
              <a:rPr lang="ru-RU" sz="2000" dirty="0"/>
              <a:t> </a:t>
            </a:r>
            <a:endParaRPr lang="ru-RU" sz="2000" dirty="0" smtClean="0"/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открыта </a:t>
            </a:r>
            <a:r>
              <a:rPr lang="ru-RU" sz="2000" dirty="0" smtClean="0">
                <a:solidFill>
                  <a:srgbClr val="C00000"/>
                </a:solidFill>
              </a:rPr>
              <a:t>Магистратура</a:t>
            </a:r>
            <a:r>
              <a:rPr lang="ru-RU" sz="2000" dirty="0" smtClean="0"/>
              <a:t> по специальности  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«Управление проектами» 6М051800.</a:t>
            </a:r>
            <a:endParaRPr lang="ru-RU" sz="1800" dirty="0" smtClean="0"/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С </a:t>
            </a:r>
            <a:r>
              <a:rPr lang="ru-RU" sz="2000" dirty="0"/>
              <a:t>2009 года </a:t>
            </a:r>
            <a:r>
              <a:rPr lang="ru-RU" sz="2000" dirty="0" smtClean="0"/>
              <a:t>ведётся </a:t>
            </a:r>
            <a:r>
              <a:rPr lang="ru-RU" sz="2000" dirty="0"/>
              <a:t>подготовка в </a:t>
            </a:r>
            <a:r>
              <a:rPr lang="ru-RU" sz="2000" dirty="0">
                <a:solidFill>
                  <a:srgbClr val="C00000"/>
                </a:solidFill>
              </a:rPr>
              <a:t>Докторантуре </a:t>
            </a:r>
            <a:r>
              <a:rPr lang="ru-RU" sz="2000" dirty="0" err="1">
                <a:solidFill>
                  <a:srgbClr val="C00000"/>
                </a:solidFill>
              </a:rPr>
              <a:t>PhD</a:t>
            </a:r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ru-RU" sz="2000" dirty="0" smtClean="0"/>
              <a:t>по</a:t>
            </a:r>
          </a:p>
          <a:p>
            <a:pPr marL="0" indent="0" eaLnBrk="1" hangingPunct="1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специальности «Управление проектами» 6</a:t>
            </a:r>
            <a:r>
              <a:rPr lang="en-US" sz="2000" dirty="0"/>
              <a:t>D</a:t>
            </a:r>
            <a:r>
              <a:rPr lang="ru-RU" sz="2000" dirty="0" smtClean="0"/>
              <a:t>051800</a:t>
            </a:r>
            <a:r>
              <a:rPr lang="ru-RU" sz="2000" dirty="0"/>
              <a:t>. </a:t>
            </a:r>
            <a:endParaRPr lang="ru-RU" sz="2400" b="1" dirty="0"/>
          </a:p>
          <a:p>
            <a:pPr marL="0" indent="0" eaLnBrk="1" hangingPunct="1">
              <a:spcBef>
                <a:spcPct val="0"/>
              </a:spcBef>
              <a:buNone/>
              <a:defRPr/>
            </a:pPr>
            <a:endParaRPr lang="ru-RU" sz="1100" b="1" dirty="0" smtClean="0"/>
          </a:p>
          <a:p>
            <a:pPr marL="0" indent="0" eaLnBrk="1" hangingPunct="1">
              <a:spcBef>
                <a:spcPct val="0"/>
              </a:spcBef>
              <a:buNone/>
              <a:defRPr/>
            </a:pPr>
            <a:r>
              <a:rPr lang="ru-RU" sz="2000" b="1" dirty="0" smtClean="0"/>
              <a:t>В </a:t>
            </a:r>
            <a:r>
              <a:rPr lang="ru-RU" sz="2000" b="1" dirty="0"/>
              <a:t>настоящее время 5</a:t>
            </a:r>
            <a:r>
              <a:rPr lang="ru-RU" sz="2000" b="1" dirty="0" smtClean="0"/>
              <a:t> ВУЗов готовят магистров </a:t>
            </a:r>
            <a:r>
              <a:rPr lang="ru-RU" sz="2000" b="1" dirty="0"/>
              <a:t>и </a:t>
            </a:r>
            <a:r>
              <a:rPr lang="ru-RU" sz="2000" b="1" dirty="0" err="1"/>
              <a:t>PhD</a:t>
            </a:r>
            <a:r>
              <a:rPr lang="ru-RU" sz="2000" dirty="0"/>
              <a:t> </a:t>
            </a:r>
            <a:r>
              <a:rPr lang="ru-RU" sz="2000" b="1" dirty="0" smtClean="0"/>
              <a:t>докторов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2000" b="1" i="1" dirty="0"/>
              <a:t> </a:t>
            </a:r>
            <a:r>
              <a:rPr lang="ru-RU" sz="2000" b="1" i="1" dirty="0" smtClean="0"/>
              <a:t>   -</a:t>
            </a:r>
            <a:r>
              <a:rPr lang="ru-RU" sz="2000" i="1" dirty="0" smtClean="0"/>
              <a:t> </a:t>
            </a:r>
            <a:r>
              <a:rPr lang="ru-RU" sz="1600" i="1" dirty="0" smtClean="0"/>
              <a:t>Казахский национальный исследовательский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1600" i="1" dirty="0"/>
              <a:t> </a:t>
            </a:r>
            <a:r>
              <a:rPr lang="ru-RU" sz="1600" i="1" dirty="0" smtClean="0"/>
              <a:t>       технический университет им. К.И. </a:t>
            </a:r>
            <a:r>
              <a:rPr lang="ru-RU" sz="1600" i="1" dirty="0" err="1" smtClean="0"/>
              <a:t>Сатпаева</a:t>
            </a:r>
            <a:endParaRPr lang="ru-RU" sz="1600" i="1" dirty="0" smtClean="0"/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1600" i="1" dirty="0" smtClean="0"/>
              <a:t>     - Казахский национальный университет им. аль-</a:t>
            </a:r>
            <a:r>
              <a:rPr lang="ru-RU" sz="1600" i="1" dirty="0" err="1" smtClean="0"/>
              <a:t>Фараби</a:t>
            </a:r>
            <a:endParaRPr lang="ru-RU" sz="1600" i="1" dirty="0" smtClean="0"/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ru-RU" sz="1600" i="1" dirty="0"/>
              <a:t> </a:t>
            </a:r>
            <a:r>
              <a:rPr lang="ru-RU" sz="1600" i="1" dirty="0" smtClean="0"/>
              <a:t>   </a:t>
            </a:r>
            <a:r>
              <a:rPr lang="ru-RU" sz="1600" i="1" dirty="0"/>
              <a:t> - Казахстанско-Британский технический </a:t>
            </a:r>
            <a:r>
              <a:rPr lang="ru-RU" sz="1600" i="1" dirty="0" smtClean="0"/>
              <a:t>университет</a:t>
            </a:r>
          </a:p>
          <a:p>
            <a:pPr marL="0" indent="0">
              <a:spcBef>
                <a:spcPct val="0"/>
              </a:spcBef>
              <a:buNone/>
              <a:defRPr/>
            </a:pPr>
            <a:r>
              <a:rPr lang="ru-RU" sz="1600" i="1" dirty="0"/>
              <a:t> </a:t>
            </a:r>
            <a:r>
              <a:rPr lang="ru-RU" sz="1600" i="1" dirty="0" smtClean="0"/>
              <a:t>    - Международный университет информационных технологий</a:t>
            </a:r>
          </a:p>
          <a:p>
            <a:pPr marL="0" indent="0" eaLnBrk="1" hangingPunct="1">
              <a:spcBef>
                <a:spcPct val="0"/>
              </a:spcBef>
              <a:buNone/>
              <a:defRPr/>
            </a:pPr>
            <a:r>
              <a:rPr lang="ru-RU" sz="1600" i="1" dirty="0"/>
              <a:t> </a:t>
            </a:r>
            <a:r>
              <a:rPr lang="ru-RU" sz="1600" i="1" dirty="0" smtClean="0"/>
              <a:t>    - </a:t>
            </a:r>
            <a:r>
              <a:rPr lang="ru-RU" sz="1600" i="1" dirty="0"/>
              <a:t>Алматы Менеджмент Университет</a:t>
            </a:r>
            <a:endParaRPr lang="ru-RU" sz="1600" i="1" dirty="0" smtClean="0"/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С 2009 по 2015 год  выпущен</a:t>
            </a:r>
            <a:r>
              <a:rPr lang="kk-KZ" sz="2000" dirty="0" smtClean="0"/>
              <a:t>о</a:t>
            </a:r>
            <a:r>
              <a:rPr lang="ru-RU" sz="2000" dirty="0" smtClean="0"/>
              <a:t> </a:t>
            </a:r>
            <a:r>
              <a:rPr lang="ru-RU" sz="2000" b="1" dirty="0" smtClean="0"/>
              <a:t>более 150 магистров </a:t>
            </a:r>
            <a:r>
              <a:rPr lang="ru-RU" sz="2000" dirty="0" smtClean="0"/>
              <a:t>экономических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наук </a:t>
            </a:r>
            <a:r>
              <a:rPr lang="ru-RU" sz="2000" b="1" dirty="0" smtClean="0"/>
              <a:t>по специальности «Управление проектами»</a:t>
            </a:r>
            <a:r>
              <a:rPr lang="ru-RU" sz="2000" dirty="0" smtClean="0"/>
              <a:t>.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Защищены </a:t>
            </a:r>
            <a:r>
              <a:rPr lang="ru-RU" sz="2000" b="1" dirty="0" smtClean="0"/>
              <a:t>5 </a:t>
            </a:r>
            <a:r>
              <a:rPr lang="ru-RU" sz="2000" b="1" dirty="0" err="1" smtClean="0"/>
              <a:t>PhD</a:t>
            </a:r>
            <a:r>
              <a:rPr lang="ru-RU" sz="2000" b="1" dirty="0" smtClean="0"/>
              <a:t> докторских диссертаций</a:t>
            </a:r>
            <a:r>
              <a:rPr lang="ru-RU" sz="2000" dirty="0" smtClean="0"/>
              <a:t> </a:t>
            </a:r>
          </a:p>
          <a:p>
            <a:pPr marL="0" indent="0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2000" dirty="0" smtClean="0"/>
              <a:t>по специальности «Управление проектами».</a:t>
            </a:r>
            <a:endParaRPr lang="ru-RU" sz="1400" b="1" dirty="0" smtClean="0"/>
          </a:p>
        </p:txBody>
      </p:sp>
      <p:pic>
        <p:nvPicPr>
          <p:cNvPr id="9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661248"/>
            <a:ext cx="1090665" cy="1093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"/>
          <p:cNvSpPr txBox="1">
            <a:spLocks noChangeArrowheads="1"/>
          </p:cNvSpPr>
          <p:nvPr/>
        </p:nvSpPr>
        <p:spPr bwMode="auto">
          <a:xfrm>
            <a:off x="218479" y="270126"/>
            <a:ext cx="76985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3200" spc="-1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Академическая подготовка специалистов</a:t>
            </a:r>
            <a:endParaRPr lang="ru-RU" sz="3200" spc="-1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 descr="http://www.karierist.kz/images/profcompany/big/logo_140922558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440" y="2567992"/>
            <a:ext cx="1608295" cy="55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8304" y="5445224"/>
            <a:ext cx="966009" cy="128967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440" y="869061"/>
            <a:ext cx="1507186" cy="127010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192" y="3933056"/>
            <a:ext cx="1908213" cy="536494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297035" y="854901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97035" y="926909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69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763688" y="1772816"/>
            <a:ext cx="6552728" cy="1440160"/>
          </a:xfrm>
        </p:spPr>
        <p:txBody>
          <a:bodyPr>
            <a:normAutofit/>
          </a:bodyPr>
          <a:lstStyle/>
          <a:p>
            <a:pPr marL="0" indent="0" algn="just" defTabSz="889000">
              <a:lnSpc>
                <a:spcPct val="90000"/>
              </a:lnSpc>
              <a:spcAft>
                <a:spcPct val="35000"/>
              </a:spcAft>
              <a:buNone/>
              <a:defRPr/>
            </a:pPr>
            <a:r>
              <a:rPr lang="ru-RU" b="1" dirty="0">
                <a:solidFill>
                  <a:schemeClr val="tx2"/>
                </a:solidFill>
                <a:cs typeface="Arial" charset="0"/>
              </a:rPr>
              <a:t>С января 2016 г. </a:t>
            </a:r>
            <a:r>
              <a:rPr lang="ru-RU" dirty="0" smtClean="0"/>
              <a:t>в Казахстане </a:t>
            </a:r>
            <a:r>
              <a:rPr lang="ru-RU" b="1" kern="1200" dirty="0" smtClean="0">
                <a:solidFill>
                  <a:schemeClr val="tx2"/>
                </a:solidFill>
                <a:cs typeface="Arial" charset="0"/>
              </a:rPr>
              <a:t>действует</a:t>
            </a:r>
            <a:r>
              <a:rPr lang="ru-RU" b="1" kern="1200" dirty="0" smtClean="0">
                <a:solidFill>
                  <a:srgbClr val="0070C0"/>
                </a:solidFill>
                <a:cs typeface="Arial" charset="0"/>
              </a:rPr>
              <a:t> </a:t>
            </a:r>
            <a:r>
              <a:rPr lang="ru-RU" dirty="0" smtClean="0"/>
              <a:t>национальный </a:t>
            </a:r>
            <a:r>
              <a:rPr lang="ru-RU" dirty="0"/>
              <a:t>стандарт по управлению проектами </a:t>
            </a:r>
            <a:r>
              <a:rPr lang="ru-RU" b="1" dirty="0">
                <a:solidFill>
                  <a:srgbClr val="C00000"/>
                </a:solidFill>
              </a:rPr>
              <a:t>СТ РК ИСО 21500-2014 – Руководство по </a:t>
            </a:r>
            <a:r>
              <a:rPr lang="ru-RU" b="1">
                <a:solidFill>
                  <a:srgbClr val="C00000"/>
                </a:solidFill>
              </a:rPr>
              <a:t>управлению </a:t>
            </a:r>
            <a:r>
              <a:rPr lang="ru-RU" b="1" smtClean="0">
                <a:solidFill>
                  <a:srgbClr val="C00000"/>
                </a:solidFill>
              </a:rPr>
              <a:t>проектами</a:t>
            </a:r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1116448" cy="5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КазИнС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528" y="1412776"/>
            <a:ext cx="1267692" cy="7028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3501008"/>
            <a:ext cx="828092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tx2"/>
                </a:solidFill>
                <a:latin typeface="+mn-lt"/>
              </a:rPr>
              <a:t>В октябре 2016 г. </a:t>
            </a:r>
            <a:r>
              <a:rPr lang="ru-RU" sz="2200" dirty="0" smtClean="0">
                <a:latin typeface="+mn-lt"/>
                <a:cs typeface="+mn-cs"/>
              </a:rPr>
              <a:t>приняты ещё два стандарта:</a:t>
            </a:r>
          </a:p>
          <a:p>
            <a:endParaRPr lang="ru-RU" sz="2200" dirty="0">
              <a:latin typeface="+mn-lt"/>
              <a:cs typeface="+mn-cs"/>
            </a:endParaRPr>
          </a:p>
          <a:p>
            <a:r>
              <a:rPr lang="ru-RU" sz="2200" b="1" dirty="0">
                <a:solidFill>
                  <a:srgbClr val="C00000"/>
                </a:solidFill>
                <a:latin typeface="+mn-lt"/>
                <a:cs typeface="+mn-cs"/>
              </a:rPr>
              <a:t>СТ РК ISO </a:t>
            </a:r>
            <a:r>
              <a:rPr lang="ru-RU" sz="2200" b="1" dirty="0" smtClean="0">
                <a:solidFill>
                  <a:srgbClr val="C00000"/>
                </a:solidFill>
                <a:latin typeface="+mn-lt"/>
                <a:cs typeface="+mn-cs"/>
              </a:rPr>
              <a:t>21504-2016 </a:t>
            </a:r>
            <a:r>
              <a:rPr lang="ru-RU" sz="2000" b="1" dirty="0">
                <a:solidFill>
                  <a:srgbClr val="C00000"/>
                </a:solidFill>
              </a:rPr>
              <a:t>–</a:t>
            </a:r>
            <a:r>
              <a:rPr lang="ru-RU" sz="2200" b="1" dirty="0" smtClean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+mn-lt"/>
                <a:cs typeface="+mn-cs"/>
              </a:rPr>
              <a:t>Проектный менеджмент. Проект, программа и управление портфелем. Руководство по управлению  портфелем</a:t>
            </a:r>
          </a:p>
          <a:p>
            <a:endParaRPr lang="ru-RU" sz="2200" dirty="0">
              <a:latin typeface="+mn-lt"/>
              <a:cs typeface="+mn-cs"/>
            </a:endParaRPr>
          </a:p>
          <a:p>
            <a:r>
              <a:rPr lang="ru-RU" sz="2200" b="1" dirty="0">
                <a:solidFill>
                  <a:srgbClr val="C00000"/>
                </a:solidFill>
                <a:latin typeface="+mn-lt"/>
                <a:cs typeface="+mn-cs"/>
              </a:rPr>
              <a:t>СТ РК </a:t>
            </a:r>
            <a:r>
              <a:rPr lang="ru-RU" sz="2200" b="1" dirty="0" smtClean="0">
                <a:solidFill>
                  <a:srgbClr val="C00000"/>
                </a:solidFill>
                <a:latin typeface="+mn-lt"/>
                <a:cs typeface="+mn-cs"/>
              </a:rPr>
              <a:t>2016 </a:t>
            </a:r>
            <a:r>
              <a:rPr lang="ru-RU" sz="2000" b="1" dirty="0" smtClean="0">
                <a:solidFill>
                  <a:srgbClr val="C00000"/>
                </a:solidFill>
              </a:rPr>
              <a:t>–</a:t>
            </a:r>
            <a:r>
              <a:rPr lang="ru-RU" sz="2000" b="1" dirty="0" smtClean="0">
                <a:solidFill>
                  <a:srgbClr val="0070C0"/>
                </a:solidFill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  <a:latin typeface="+mn-lt"/>
                <a:cs typeface="+mn-cs"/>
              </a:rPr>
              <a:t>Проектный </a:t>
            </a:r>
            <a:r>
              <a:rPr lang="ru-RU" sz="2200" b="1" dirty="0">
                <a:solidFill>
                  <a:srgbClr val="C00000"/>
                </a:solidFill>
                <a:latin typeface="+mn-lt"/>
                <a:cs typeface="+mn-cs"/>
              </a:rPr>
              <a:t>менеджмент. Требования </a:t>
            </a:r>
            <a:r>
              <a:rPr lang="ru-RU" sz="2200" b="1" dirty="0" smtClean="0">
                <a:solidFill>
                  <a:srgbClr val="C00000"/>
                </a:solidFill>
                <a:latin typeface="+mn-lt"/>
                <a:cs typeface="+mn-cs"/>
              </a:rPr>
              <a:t>к </a:t>
            </a:r>
            <a:r>
              <a:rPr lang="ru-RU" sz="2200" b="1" dirty="0">
                <a:solidFill>
                  <a:srgbClr val="C00000"/>
                </a:solidFill>
                <a:latin typeface="+mn-lt"/>
                <a:cs typeface="+mn-cs"/>
              </a:rPr>
              <a:t>управлению  проектом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11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7997825" cy="1143000"/>
          </a:xfrm>
        </p:spPr>
        <p:txBody>
          <a:bodyPr/>
          <a:lstStyle/>
          <a:p>
            <a:r>
              <a:rPr lang="ru-RU" sz="3200" dirty="0" smtClean="0"/>
              <a:t>Национальные стандарты Казахстана по управлению проектами</a:t>
            </a:r>
            <a:endParaRPr lang="ru-RU" sz="32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395536" y="1231650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95536" y="1303658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184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714375" y="152580"/>
            <a:ext cx="8229600" cy="1143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F4B9F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ru-RU" sz="4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3560" name="Заголовок 1"/>
          <p:cNvSpPr>
            <a:spLocks noGrp="1"/>
          </p:cNvSpPr>
          <p:nvPr>
            <p:ph type="title"/>
          </p:nvPr>
        </p:nvSpPr>
        <p:spPr>
          <a:xfrm>
            <a:off x="251520" y="187603"/>
            <a:ext cx="7200800" cy="597713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r>
              <a:rPr lang="ru-RU" sz="2400" dirty="0" smtClean="0">
                <a:solidFill>
                  <a:srgbClr val="0070C0"/>
                </a:solidFill>
                <a:latin typeface="Verdana" pitchFamily="34" charset="0"/>
              </a:rPr>
              <a:t/>
            </a:r>
            <a:br>
              <a:rPr lang="ru-RU" sz="2400" dirty="0" smtClean="0">
                <a:solidFill>
                  <a:srgbClr val="0070C0"/>
                </a:solidFill>
                <a:latin typeface="Verdana" pitchFamily="34" charset="0"/>
              </a:rPr>
            </a:br>
            <a:r>
              <a:rPr lang="ru-RU" sz="3200" dirty="0" smtClean="0">
                <a:solidFill>
                  <a:srgbClr val="0070C0"/>
                </a:solidFill>
              </a:rPr>
              <a:t>Выпускники СПМ РК по ССДК </a:t>
            </a:r>
            <a:br>
              <a:rPr lang="ru-RU" sz="3200" dirty="0" smtClean="0">
                <a:solidFill>
                  <a:srgbClr val="0070C0"/>
                </a:solidFill>
              </a:rPr>
            </a:br>
            <a:r>
              <a:rPr lang="ru-RU" sz="3200" dirty="0" smtClean="0">
                <a:solidFill>
                  <a:srgbClr val="0070C0"/>
                </a:solidFill>
              </a:rPr>
              <a:t>на 1 октября 2016 года 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6200000">
            <a:off x="8224336" y="435564"/>
            <a:ext cx="11167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100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0666"/>
            <a:ext cx="9144000" cy="575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6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130062" y="247771"/>
            <a:ext cx="5519737" cy="961435"/>
          </a:xfrm>
        </p:spPr>
        <p:txBody>
          <a:bodyPr/>
          <a:lstStyle/>
          <a:p>
            <a:pPr eaLnBrk="0" fontAlgn="base" hangingPunct="0">
              <a:spcAft>
                <a:spcPct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rgbClr val="0070C0"/>
                </a:solidFill>
              </a:rPr>
              <a:t>Консультанты и эксперты СПМ РК</a:t>
            </a:r>
          </a:p>
        </p:txBody>
      </p:sp>
      <p:sp>
        <p:nvSpPr>
          <p:cNvPr id="14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14782" y="1857724"/>
            <a:ext cx="4213225" cy="3044524"/>
          </a:xfrm>
        </p:spPr>
        <p:txBody>
          <a:bodyPr>
            <a:noAutofit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400" b="1" kern="1200" dirty="0">
                <a:solidFill>
                  <a:schemeClr val="accent6">
                    <a:lumMod val="50000"/>
                  </a:schemeClr>
                </a:solidFill>
              </a:rPr>
              <a:t>Специалисты в области </a:t>
            </a:r>
            <a:r>
              <a:rPr lang="ru-RU" sz="2400" b="1" dirty="0">
                <a:solidFill>
                  <a:srgbClr val="C00000"/>
                </a:solidFill>
              </a:rPr>
              <a:t>управления проектами</a:t>
            </a:r>
            <a:r>
              <a:rPr lang="ru-RU" sz="2400" b="1" kern="1200" dirty="0"/>
              <a:t>,</a:t>
            </a:r>
            <a:r>
              <a:rPr lang="ru-RU" sz="2400" b="1" kern="1200" dirty="0">
                <a:solidFill>
                  <a:srgbClr val="003399"/>
                </a:solidFill>
              </a:rPr>
              <a:t> </a:t>
            </a:r>
            <a:r>
              <a:rPr lang="ru-RU" sz="2400" b="1" kern="1200" dirty="0">
                <a:solidFill>
                  <a:schemeClr val="accent6">
                    <a:lumMod val="50000"/>
                  </a:schemeClr>
                </a:solidFill>
              </a:rPr>
              <a:t>обладающие практическим опытом управления проектами в </a:t>
            </a:r>
            <a:r>
              <a:rPr lang="ru-RU" sz="2400" b="1" kern="1200" dirty="0" smtClean="0">
                <a:solidFill>
                  <a:schemeClr val="accent6">
                    <a:lumMod val="50000"/>
                  </a:schemeClr>
                </a:solidFill>
              </a:rPr>
              <a:t>разных </a:t>
            </a:r>
            <a:r>
              <a:rPr lang="ru-RU" sz="2400" b="1" kern="1200" dirty="0">
                <a:solidFill>
                  <a:schemeClr val="accent6">
                    <a:lumMod val="50000"/>
                  </a:schemeClr>
                </a:solidFill>
              </a:rPr>
              <a:t>сферах бизнеса, а также имеющие многолетний стаж работы в консалтинговых и проектных подразделениях различных </a:t>
            </a:r>
            <a:r>
              <a:rPr lang="ru-RU" sz="2400" b="1" kern="1200" dirty="0" smtClean="0">
                <a:solidFill>
                  <a:schemeClr val="accent6">
                    <a:lumMod val="50000"/>
                  </a:schemeClr>
                </a:solidFill>
              </a:rPr>
              <a:t>компаний. </a:t>
            </a:r>
            <a:endParaRPr lang="ru-RU" sz="2400" b="1" kern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4823" name="Picture 14" descr="P1000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1" t="16597" r="46381" b="52249"/>
          <a:stretch>
            <a:fillRect/>
          </a:stretch>
        </p:blipFill>
        <p:spPr bwMode="auto">
          <a:xfrm>
            <a:off x="5627407" y="236492"/>
            <a:ext cx="135731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911" y="1014544"/>
            <a:ext cx="1027113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2" descr="http://spmrk.kz/upload/images/333333333333333333333333333333333333333333333333333333333333333333333333333333333333333333333333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9" t="12737" r="6638" b="14233"/>
          <a:stretch>
            <a:fillRect/>
          </a:stretch>
        </p:blipFill>
        <p:spPr bwMode="auto">
          <a:xfrm>
            <a:off x="7440587" y="3442798"/>
            <a:ext cx="1011238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4" descr="http://spmrk.kz/upload/images/222222222222222222222222222222222222222222222222222222222222222222222222222222222222222222222222222222222222222222222222_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3" t="4778" r="10638" b="9235"/>
          <a:stretch>
            <a:fillRect/>
          </a:stretch>
        </p:blipFill>
        <p:spPr bwMode="auto">
          <a:xfrm>
            <a:off x="6982276" y="663433"/>
            <a:ext cx="9017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2" descr="C:\Users\Наталья\Desktop\Vernon 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9" t="7713" r="2264"/>
          <a:stretch>
            <a:fillRect/>
          </a:stretch>
        </p:blipFill>
        <p:spPr bwMode="auto">
          <a:xfrm>
            <a:off x="6352070" y="1857724"/>
            <a:ext cx="103505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4" descr="Кутузов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754" y="2849894"/>
            <a:ext cx="1068388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3" name="Picture 9" descr="fern2[1]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051" y="5298509"/>
            <a:ext cx="9715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415" y="4095631"/>
            <a:ext cx="900113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0" r="11838"/>
          <a:stretch>
            <a:fillRect/>
          </a:stretch>
        </p:blipFill>
        <p:spPr bwMode="auto">
          <a:xfrm>
            <a:off x="6106641" y="4504590"/>
            <a:ext cx="976313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Рисунок 23" descr="\\192.168.2.1\312-1 new\1 МУП\Департамент развития\Карлинская,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070" y="1657539"/>
            <a:ext cx="835994" cy="1240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15" descr="Изображение 0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4" b="10721"/>
          <a:stretch>
            <a:fillRect/>
          </a:stretch>
        </p:blipFill>
        <p:spPr bwMode="auto">
          <a:xfrm>
            <a:off x="4561144" y="2354611"/>
            <a:ext cx="8651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203" y="4639515"/>
            <a:ext cx="1139982" cy="155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34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826" y="2697854"/>
            <a:ext cx="1054811" cy="139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998" y="3558975"/>
            <a:ext cx="998747" cy="133339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6146" name="Picture 2" descr="http://www.spmrk.kz/images/popov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126" y="1902677"/>
            <a:ext cx="1000125" cy="131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spmrk.kz/images/btrenera/nurtazina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703" y="5488805"/>
            <a:ext cx="90487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553667" y="5200279"/>
            <a:ext cx="1343025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0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white">
          <a:xfrm>
            <a:off x="780738" y="530484"/>
            <a:ext cx="7776864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ru-RU" kern="0" dirty="0" smtClean="0">
                <a:latin typeface="+mn-lt"/>
              </a:rPr>
              <a:t>СЕРТИФИКАЦИЯ </a:t>
            </a:r>
            <a:r>
              <a:rPr lang="ru-RU" kern="0" dirty="0">
                <a:latin typeface="+mn-lt"/>
              </a:rPr>
              <a:t>СПМ РК </a:t>
            </a:r>
          </a:p>
        </p:txBody>
      </p:sp>
      <p:pic>
        <p:nvPicPr>
          <p:cNvPr id="153602" name="irc_mi" descr="profession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07" y="1877284"/>
            <a:ext cx="3316139" cy="249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9552" y="4567932"/>
            <a:ext cx="7632848" cy="145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CERTIFIED PROJECT MANAGER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(СРМ)</a:t>
            </a:r>
            <a:endParaRPr kumimoji="0" lang="en-US" altLang="ru-RU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lvl="0" algn="ctr" eaLnBrk="1" hangingPunct="1"/>
            <a:r>
              <a:rPr lang="ru-RU" altLang="ru-RU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СЕРТИФИКАТТАЛҒАН ЖОБАЛАУ МЕНЕДЖЕРІ</a:t>
            </a:r>
          </a:p>
          <a:p>
            <a:pPr lvl="0" algn="ctr" eaLnBrk="1" hangingPunct="1"/>
            <a:r>
              <a:rPr lang="ru-RU" altLang="ru-RU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</a:t>
            </a:r>
          </a:p>
          <a:p>
            <a:pPr lvl="0" algn="ctr" eaLnBrk="1" hangingPunct="1"/>
            <a:r>
              <a:rPr lang="ru-RU" altLang="ru-RU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СЕРТИФИЦИРОВАННЫЙ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ПРОЕКТНЫЙ МЕНЕДЖЕ</a:t>
            </a:r>
            <a:r>
              <a:rPr lang="ru-RU" altLang="ru-RU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Р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1560" y="1077232"/>
            <a:ext cx="763284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Казахстанская СЕРТИФИКАЦИЯ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на присвоение профессиональной квали</a:t>
            </a:r>
            <a:r>
              <a:rPr lang="ru-RU" altLang="ru-RU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фи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кации</a:t>
            </a:r>
            <a:endParaRPr kumimoji="0" lang="ru-RU" altLang="ru-RU" sz="32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729947" y="2184527"/>
            <a:ext cx="29271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n-lt"/>
              </a:rPr>
              <a:t>Разработчик – Союз проектных менеджеров Республики Казахстан</a:t>
            </a:r>
          </a:p>
          <a:p>
            <a:endParaRPr lang="ru-RU" sz="2000" dirty="0" smtClean="0">
              <a:latin typeface="+mn-lt"/>
            </a:endParaRPr>
          </a:p>
          <a:p>
            <a:r>
              <a:rPr lang="ru-RU" sz="2000" dirty="0" smtClean="0">
                <a:latin typeface="+mn-lt"/>
              </a:rPr>
              <a:t>2012-2014 гг.</a:t>
            </a:r>
            <a:endParaRPr lang="ru-RU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227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95536" y="1142984"/>
            <a:ext cx="3672408" cy="687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Что даёт сертификация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специалистам?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/>
          </p:nvPr>
        </p:nvGraphicFramePr>
        <p:xfrm>
          <a:off x="0" y="1946174"/>
          <a:ext cx="433784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4788024" y="1153854"/>
            <a:ext cx="3888432" cy="689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Что </a:t>
            </a:r>
            <a:r>
              <a:rPr lang="ru-RU" alt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даёт </a:t>
            </a:r>
            <a:r>
              <a:rPr lang="ru-RU" alt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сертификация компаниям?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/>
          </p:nvPr>
        </p:nvGraphicFramePr>
        <p:xfrm>
          <a:off x="4410745" y="1990466"/>
          <a:ext cx="417646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TextBox 10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52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6" grpId="0">
        <p:bldAsOne/>
      </p:bldGraphic>
      <p:bldP spid="7" grpId="0"/>
      <p:bldGraphic spid="8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524" y="63817"/>
            <a:ext cx="7620000" cy="1143000"/>
          </a:xfrm>
        </p:spPr>
        <p:txBody>
          <a:bodyPr/>
          <a:lstStyle/>
          <a:p>
            <a:r>
              <a:rPr lang="ru-RU" sz="3600" dirty="0" smtClean="0"/>
              <a:t>СРМ сертифицированные специалисты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9725"/>
            <a:ext cx="8077200" cy="4800600"/>
          </a:xfrm>
        </p:spPr>
        <p:txBody>
          <a:bodyPr/>
          <a:lstStyle/>
          <a:p>
            <a:pPr marL="114300" indent="0">
              <a:buNone/>
            </a:pPr>
            <a:r>
              <a:rPr lang="ru-RU" dirty="0" smtClean="0"/>
              <a:t>На текущий момент в Казахстане сертификацию прошли</a:t>
            </a:r>
          </a:p>
          <a:p>
            <a:pPr marL="114300" indent="0">
              <a:buNone/>
            </a:pPr>
            <a:r>
              <a:rPr lang="ru-RU" dirty="0" smtClean="0"/>
              <a:t>28 человек. Готовятся к сдаче экзамена около 10 человек.</a:t>
            </a:r>
          </a:p>
          <a:p>
            <a:pPr marL="114300" indent="0">
              <a:buNone/>
            </a:pPr>
            <a:r>
              <a:rPr lang="ru-RU" dirty="0" smtClean="0"/>
              <a:t>Из компаний: Национальный банк Республики Казахстан, </a:t>
            </a:r>
            <a:r>
              <a:rPr lang="ru-RU" dirty="0"/>
              <a:t>ТОО «</a:t>
            </a:r>
            <a:r>
              <a:rPr lang="ru-RU" dirty="0" err="1"/>
              <a:t>ТрансКом</a:t>
            </a:r>
            <a:r>
              <a:rPr lang="ru-RU" dirty="0" smtClean="0"/>
              <a:t>» и </a:t>
            </a:r>
            <a:r>
              <a:rPr lang="en-US" dirty="0"/>
              <a:t>NORTH CASPIAN OPERATING COMPANY </a:t>
            </a:r>
            <a:r>
              <a:rPr lang="en-US" dirty="0" smtClean="0"/>
              <a:t>B.V</a:t>
            </a:r>
            <a:endParaRPr lang="ru-RU" dirty="0" smtClean="0"/>
          </a:p>
          <a:p>
            <a:pPr marL="114300" indent="0">
              <a:buNone/>
            </a:pPr>
            <a:r>
              <a:rPr lang="ru-RU" dirty="0"/>
              <a:t>и</a:t>
            </a:r>
            <a:r>
              <a:rPr lang="ru-RU" dirty="0" smtClean="0"/>
              <a:t> Национальная Гвардия РК</a:t>
            </a:r>
            <a:r>
              <a:rPr lang="en-US" dirty="0" smtClean="0"/>
              <a:t>.</a:t>
            </a: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Все они получили сертификат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C00000"/>
                </a:solidFill>
              </a:rPr>
              <a:t>Certified project manager (CPM)</a:t>
            </a:r>
            <a:r>
              <a:rPr lang="ru-RU" dirty="0" smtClean="0"/>
              <a:t>, который будет действителен до </a:t>
            </a:r>
            <a:r>
              <a:rPr lang="en-US" dirty="0" smtClean="0"/>
              <a:t>2019-2020</a:t>
            </a:r>
            <a:r>
              <a:rPr lang="ru-RU" dirty="0" smtClean="0"/>
              <a:t> года</a:t>
            </a:r>
            <a:r>
              <a:rPr lang="en-US" dirty="0" smtClean="0"/>
              <a:t> (4 </a:t>
            </a:r>
            <a:r>
              <a:rPr lang="ru-RU" dirty="0" smtClean="0"/>
              <a:t>года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4310042"/>
            <a:ext cx="5418361" cy="26778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239" y="1909738"/>
            <a:ext cx="936179" cy="936179"/>
          </a:xfrm>
          <a:prstGeom prst="rect">
            <a:avLst/>
          </a:prstGeom>
        </p:spPr>
      </p:pic>
      <p:pic>
        <p:nvPicPr>
          <p:cNvPr id="1028" name="Picture 4" descr="http://proelectro2.ru/users/2009/12/5638/ed0a45bcd41dab1fd40c222f503e71ca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044" y="2901125"/>
            <a:ext cx="1058961" cy="67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315524" y="1206817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15524" y="1278825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neftegaz.ru/images/nco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586" y="3975924"/>
            <a:ext cx="1429832" cy="87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7239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xfrm>
            <a:off x="1897698" y="334354"/>
            <a:ext cx="6361112" cy="714375"/>
          </a:xfrm>
        </p:spPr>
        <p:txBody>
          <a:bodyPr/>
          <a:lstStyle/>
          <a:p>
            <a:pPr fontAlgn="base">
              <a:spcAft>
                <a:spcPct val="0"/>
              </a:spcAft>
              <a:defRPr/>
            </a:pPr>
            <a:r>
              <a:rPr lang="ru-RU" sz="3200" dirty="0" smtClean="0">
                <a:solidFill>
                  <a:srgbClr val="0070C0"/>
                </a:solidFill>
              </a:rPr>
              <a:t>Первый форум – второй форум – третий форум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657" y="1964272"/>
            <a:ext cx="3168352" cy="2304256"/>
          </a:xfrm>
          <a:ln w="3175">
            <a:solidFill>
              <a:schemeClr val="tx1"/>
            </a:solidFill>
            <a:miter lim="800000"/>
            <a:headEnd/>
            <a:tailEnd/>
          </a:ln>
          <a:scene3d>
            <a:camera prst="perspectiveContrastingRightFacing"/>
            <a:lightRig rig="threePt" dir="t"/>
          </a:scene3d>
          <a:extLst/>
        </p:spPr>
        <p:txBody>
          <a:bodyPr rtlCol="0">
            <a:no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500" b="1" dirty="0" smtClean="0">
              <a:ea typeface="Verdana" pitchFamily="34" charset="0"/>
              <a:cs typeface="Verdana" pitchFamily="34" charset="0"/>
            </a:endParaRPr>
          </a:p>
          <a:p>
            <a:pPr marL="0" indent="0"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500" b="1" dirty="0" smtClean="0">
                <a:ea typeface="Verdana" pitchFamily="34" charset="0"/>
                <a:cs typeface="Verdana" pitchFamily="34" charset="0"/>
              </a:rPr>
              <a:t>I </a:t>
            </a:r>
            <a:r>
              <a:rPr lang="ru-RU" sz="1500" b="1" dirty="0">
                <a:ea typeface="Verdana" pitchFamily="34" charset="0"/>
                <a:cs typeface="Verdana" pitchFamily="34" charset="0"/>
              </a:rPr>
              <a:t>Международный Форум</a:t>
            </a:r>
            <a:br>
              <a:rPr lang="ru-RU" sz="1500" b="1" dirty="0">
                <a:ea typeface="Verdana" pitchFamily="34" charset="0"/>
                <a:cs typeface="Verdana" pitchFamily="34" charset="0"/>
              </a:rPr>
            </a:br>
            <a:r>
              <a:rPr lang="ru-RU" sz="1500" b="1" dirty="0">
                <a:solidFill>
                  <a:srgbClr val="C00000"/>
                </a:solidFill>
                <a:ea typeface="Verdana" pitchFamily="34" charset="0"/>
                <a:cs typeface="Verdana" pitchFamily="34" charset="0"/>
              </a:rPr>
              <a:t>«Управление проектами в Центральной Азии. </a:t>
            </a:r>
            <a:r>
              <a:rPr lang="ru-RU" sz="1500" b="1" dirty="0" smtClean="0">
                <a:solidFill>
                  <a:srgbClr val="C00000"/>
                </a:solidFill>
                <a:ea typeface="Verdana" pitchFamily="34" charset="0"/>
                <a:cs typeface="Verdana" pitchFamily="34" charset="0"/>
              </a:rPr>
              <a:t>Инструменты управления в условиях кризиса»</a:t>
            </a:r>
          </a:p>
          <a:p>
            <a:pPr marL="0" indent="0"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1500" b="1" dirty="0">
              <a:ea typeface="Verdana" pitchFamily="34" charset="0"/>
              <a:cs typeface="Verdana" pitchFamily="34" charset="0"/>
            </a:endParaRPr>
          </a:p>
          <a:p>
            <a:pPr marL="0" indent="0"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500" b="1" dirty="0" smtClean="0">
                <a:ea typeface="Verdana" pitchFamily="34" charset="0"/>
                <a:cs typeface="Verdana" pitchFamily="34" charset="0"/>
              </a:rPr>
              <a:t>17-18 марта 2009 года</a:t>
            </a:r>
          </a:p>
          <a:p>
            <a:pPr marL="0" indent="0"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500" b="1" dirty="0" smtClean="0">
                <a:ea typeface="Verdana" pitchFamily="34" charset="0"/>
                <a:cs typeface="Verdana" pitchFamily="34" charset="0"/>
              </a:rPr>
              <a:t>Алматы</a:t>
            </a:r>
            <a:endParaRPr lang="ru-RU" sz="1500" b="1" dirty="0"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8813" y="1364800"/>
            <a:ext cx="3182754" cy="2154436"/>
          </a:xfrm>
          <a:prstGeom prst="rect">
            <a:avLst/>
          </a:prstGeom>
          <a:noFill/>
          <a:ln w="9525">
            <a:solidFill>
              <a:schemeClr val="tx1"/>
            </a:solidFill>
          </a:ln>
          <a:scene3d>
            <a:camera prst="perspectiveHeroicExtremeLeftFacing"/>
            <a:lightRig rig="threePt" dir="t"/>
          </a:scene3d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0070C0"/>
              </a:solidFill>
              <a:latin typeface="Arial Black" pitchFamily="34" charset="0"/>
              <a:ea typeface="Verdana" pitchFamily="34" charset="0"/>
              <a:cs typeface="Verdana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II Международный Форум</a:t>
            </a:r>
            <a:b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</a:br>
            <a:r>
              <a:rPr lang="ru-RU" sz="1600" b="1" dirty="0">
                <a:solidFill>
                  <a:srgbClr val="C00000"/>
                </a:solidFill>
                <a:latin typeface="+mn-lt"/>
                <a:ea typeface="Verdana" pitchFamily="34" charset="0"/>
                <a:cs typeface="Verdana" pitchFamily="34" charset="0"/>
              </a:rPr>
              <a:t>«Управление проектами в Центральной Азии. Инновационные технологии»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rgbClr val="C00000"/>
              </a:solidFill>
              <a:latin typeface="+mn-lt"/>
              <a:ea typeface="Verdana" pitchFamily="34" charset="0"/>
              <a:cs typeface="Verdana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3-5 мая 2012 года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Алматы</a:t>
            </a:r>
            <a:r>
              <a:rPr lang="ru-RU" dirty="0">
                <a:latin typeface="+mn-lt"/>
                <a:cs typeface="+mn-cs"/>
              </a:rPr>
              <a:t> 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90"/>
            <a:ext cx="1731962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18628">
            <a:off x="5815718" y="3928323"/>
            <a:ext cx="648064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97698" y="4609451"/>
            <a:ext cx="7469452" cy="1600438"/>
          </a:xfrm>
          <a:prstGeom prst="rect">
            <a:avLst/>
          </a:prstGeom>
          <a:noFill/>
          <a:ln w="12700">
            <a:solidFill>
              <a:schemeClr val="tx1"/>
            </a:solidFill>
          </a:ln>
          <a:scene3d>
            <a:camera prst="perspectiveHeroicExtremeRightFacing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rgbClr val="0070C0"/>
              </a:solidFill>
              <a:latin typeface="Arial Black" pitchFamily="34" charset="0"/>
              <a:ea typeface="Verdana" pitchFamily="34" charset="0"/>
              <a:cs typeface="Verdana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I</a:t>
            </a:r>
            <a:r>
              <a:rPr lang="en-US" sz="1600" b="1" dirty="0">
                <a:latin typeface="+mn-lt"/>
                <a:ea typeface="Verdana" pitchFamily="34" charset="0"/>
                <a:cs typeface="Verdana" pitchFamily="34" charset="0"/>
              </a:rPr>
              <a:t>I</a:t>
            </a: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I Международный Форум</a:t>
            </a:r>
            <a:b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</a:br>
            <a:r>
              <a:rPr lang="ru-RU" sz="1600" b="1" dirty="0">
                <a:solidFill>
                  <a:srgbClr val="C00000"/>
                </a:solidFill>
                <a:latin typeface="+mn-lt"/>
                <a:ea typeface="Verdana" pitchFamily="34" charset="0"/>
                <a:cs typeface="Verdana" pitchFamily="34" charset="0"/>
              </a:rPr>
              <a:t>«Управление проектами в Центральной Азии. Стратегия инновационного развития Казахстана: результаты, уроки, перспективы»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latin typeface="+mn-lt"/>
                <a:ea typeface="Verdana" pitchFamily="34" charset="0"/>
                <a:cs typeface="Verdana" pitchFamily="34" charset="0"/>
              </a:rPr>
              <a:t>2017 </a:t>
            </a:r>
            <a:r>
              <a:rPr lang="ru-RU" sz="1600" b="1" dirty="0">
                <a:latin typeface="+mn-lt"/>
                <a:ea typeface="Verdana" pitchFamily="34" charset="0"/>
                <a:cs typeface="Verdana" pitchFamily="34" charset="0"/>
              </a:rPr>
              <a:t>год</a:t>
            </a:r>
            <a:endParaRPr lang="en-US" sz="1600" b="1" dirty="0">
              <a:latin typeface="+mn-lt"/>
              <a:ea typeface="Verdana" pitchFamily="34" charset="0"/>
              <a:cs typeface="Verdana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18441" name="TextBox 1"/>
          <p:cNvSpPr txBox="1">
            <a:spLocks noChangeArrowheads="1"/>
          </p:cNvSpPr>
          <p:nvPr/>
        </p:nvSpPr>
        <p:spPr bwMode="auto">
          <a:xfrm>
            <a:off x="2819857" y="4099901"/>
            <a:ext cx="33347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2800" dirty="0" smtClean="0">
                <a:latin typeface="+mn-lt"/>
              </a:rPr>
              <a:t>www.pmforum.kz</a:t>
            </a:r>
            <a:endParaRPr lang="ru-RU" sz="2800" dirty="0" smtClean="0">
              <a:latin typeface="+mn-lt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7041">
            <a:off x="3629670" y="2408757"/>
            <a:ext cx="83439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5568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5" grpId="0" animBg="1"/>
      <p:bldP spid="184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\\192.168.0.4\312-1 new\1 МУП\КОНФЕРЕНЦИИ   ВЫСТАВКИ\12 Форум УП 2012 г\13Фото\Фото_04.05.2012_Forum\IMG_1927.JPG"/>
          <p:cNvPicPr>
            <a:picLocks noChangeAspect="1" noChangeArrowheads="1"/>
          </p:cNvPicPr>
          <p:nvPr/>
        </p:nvPicPr>
        <p:blipFill rotWithShape="1">
          <a:blip r:embed="rId3" cstate="print">
            <a:extLst/>
          </a:blip>
          <a:srcRect l="26489" t="15279" r="10484" b="49235"/>
          <a:stretch/>
        </p:blipFill>
        <p:spPr bwMode="auto">
          <a:xfrm>
            <a:off x="4820503" y="1375576"/>
            <a:ext cx="1583192" cy="133689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 t="12851" b="7159"/>
          <a:stretch>
            <a:fillRect/>
          </a:stretch>
        </p:blipFill>
        <p:spPr bwMode="auto">
          <a:xfrm>
            <a:off x="53807" y="2044025"/>
            <a:ext cx="4438196" cy="180889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300" y="0"/>
            <a:ext cx="13589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Прямоугольник 1"/>
          <p:cNvSpPr>
            <a:spLocks noChangeArrowheads="1"/>
          </p:cNvSpPr>
          <p:nvPr/>
        </p:nvSpPr>
        <p:spPr bwMode="auto">
          <a:xfrm>
            <a:off x="333375" y="6350"/>
            <a:ext cx="7265988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000" dirty="0">
                <a:solidFill>
                  <a:srgbClr val="C00000"/>
                </a:solidFill>
                <a:latin typeface="+mn-lt"/>
              </a:rPr>
              <a:t>II </a:t>
            </a:r>
            <a:r>
              <a:rPr lang="ru-RU" sz="2000" dirty="0">
                <a:solidFill>
                  <a:srgbClr val="C00000"/>
                </a:solidFill>
                <a:latin typeface="+mn-lt"/>
              </a:rPr>
              <a:t>МЕЖДУНАРОДНЫЙ ФОРУМ</a:t>
            </a:r>
            <a:r>
              <a:rPr lang="en-US" sz="2000" dirty="0">
                <a:solidFill>
                  <a:srgbClr val="C00000"/>
                </a:solidFill>
                <a:latin typeface="+mn-lt"/>
              </a:rPr>
              <a:t/>
            </a:r>
            <a:br>
              <a:rPr lang="en-US" sz="2000" dirty="0">
                <a:solidFill>
                  <a:srgbClr val="C00000"/>
                </a:solidFill>
                <a:latin typeface="+mn-lt"/>
              </a:rPr>
            </a:br>
            <a:r>
              <a:rPr lang="ru-RU" sz="2800" dirty="0">
                <a:solidFill>
                  <a:srgbClr val="C00000"/>
                </a:solidFill>
                <a:latin typeface="+mn-lt"/>
              </a:rPr>
              <a:t>УПРАВЛЕНИЕ ПРОЕКТАМИ</a:t>
            </a:r>
            <a:br>
              <a:rPr lang="ru-RU" sz="2800" dirty="0">
                <a:solidFill>
                  <a:srgbClr val="C00000"/>
                </a:solidFill>
                <a:latin typeface="+mn-lt"/>
              </a:rPr>
            </a:br>
            <a:r>
              <a:rPr lang="ru-RU" sz="2800" dirty="0">
                <a:solidFill>
                  <a:srgbClr val="C00000"/>
                </a:solidFill>
                <a:latin typeface="+mn-lt"/>
              </a:rPr>
              <a:t>В ЦЕНТРАЛЬНОЙ АЗИИ</a:t>
            </a:r>
            <a:br>
              <a:rPr lang="ru-RU" sz="2800" dirty="0">
                <a:solidFill>
                  <a:srgbClr val="C00000"/>
                </a:solidFill>
                <a:latin typeface="+mn-lt"/>
              </a:rPr>
            </a:br>
            <a:r>
              <a:rPr lang="ru-RU" sz="2000" dirty="0">
                <a:latin typeface="+mn-lt"/>
              </a:rPr>
              <a:t>Инновационные технологии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  <a:latin typeface="+mn-lt"/>
              </a:rPr>
            </a:b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3-5 МАЯ 2012 г., г. Алматы</a:t>
            </a:r>
            <a:r>
              <a:rPr lang="ru-RU" sz="1400" dirty="0">
                <a:solidFill>
                  <a:srgbClr val="0070C0"/>
                </a:solidFill>
                <a:latin typeface="+mn-lt"/>
              </a:rPr>
              <a:t/>
            </a:r>
            <a:br>
              <a:rPr lang="ru-RU" sz="1400" dirty="0">
                <a:solidFill>
                  <a:srgbClr val="0070C0"/>
                </a:solidFill>
                <a:latin typeface="+mn-lt"/>
              </a:rPr>
            </a:br>
            <a:r>
              <a:rPr lang="ru-RU" sz="1400" dirty="0">
                <a:solidFill>
                  <a:srgbClr val="C00000"/>
                </a:solidFill>
                <a:latin typeface="+mn-lt"/>
              </a:rPr>
              <a:t>Фонд Первого Президента </a:t>
            </a:r>
            <a:r>
              <a:rPr lang="ru-RU" sz="1400" dirty="0" smtClean="0">
                <a:solidFill>
                  <a:srgbClr val="C00000"/>
                </a:solidFill>
                <a:latin typeface="+mn-lt"/>
              </a:rPr>
              <a:t>РК </a:t>
            </a:r>
            <a:r>
              <a:rPr lang="ru-RU" sz="1400" dirty="0">
                <a:solidFill>
                  <a:srgbClr val="C00000"/>
                </a:solidFill>
                <a:latin typeface="+mn-lt"/>
              </a:rPr>
              <a:t>- Лидера Нации</a:t>
            </a:r>
          </a:p>
        </p:txBody>
      </p:sp>
      <p:pic>
        <p:nvPicPr>
          <p:cNvPr id="8" name="Picture 2" descr="\\192.168.0.4\312-1 new\1 МУП\КОНФЕРЕНЦИИ   ВЫСТАВКИ\12 Форум УП 2012 г\13Фото\Фото_04.05.2012_Forum\IMG_1980.JPG"/>
          <p:cNvPicPr>
            <a:picLocks noChangeAspect="1" noChangeArrowheads="1"/>
          </p:cNvPicPr>
          <p:nvPr/>
        </p:nvPicPr>
        <p:blipFill rotWithShape="1">
          <a:blip r:embed="rId6" cstate="print">
            <a:extLst/>
          </a:blip>
          <a:srcRect l="17413" t="17558" r="34499" b="18728"/>
          <a:stretch/>
        </p:blipFill>
        <p:spPr bwMode="auto">
          <a:xfrm>
            <a:off x="11852" y="3359537"/>
            <a:ext cx="1764230" cy="155836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" name="Picture 3" descr="\\192.168.0.4\312-1 new\1 МУП\КОНФЕРЕНЦИИ   ВЫСТАВКИ\12 Форум УП 2012 г\13Фото\Фото_04.05.2012_Forum\IMG_2094.JPG"/>
          <p:cNvPicPr>
            <a:picLocks noChangeAspect="1" noChangeArrowheads="1"/>
          </p:cNvPicPr>
          <p:nvPr/>
        </p:nvPicPr>
        <p:blipFill rotWithShape="1">
          <a:blip r:embed="rId7" cstate="print">
            <a:extLst/>
          </a:blip>
          <a:srcRect l="28410" t="8330" r="35516" b="33570"/>
          <a:stretch/>
        </p:blipFill>
        <p:spPr bwMode="auto">
          <a:xfrm>
            <a:off x="6127938" y="1375576"/>
            <a:ext cx="1960636" cy="210457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2" descr="\\192.168.0.4\312-1 new\1 МУП\КОНФЕРЕНЦИИ   ВЫСТАВКИ\12 Форум УП 2012 г\13Фото\Фото_04.05.2012_Forum\IMG_1873.JPG"/>
          <p:cNvPicPr>
            <a:picLocks noChangeAspect="1" noChangeArrowheads="1"/>
          </p:cNvPicPr>
          <p:nvPr/>
        </p:nvPicPr>
        <p:blipFill rotWithShape="1">
          <a:blip r:embed="rId8" cstate="print">
            <a:extLst/>
          </a:blip>
          <a:srcRect t="29168" b="9389"/>
          <a:stretch/>
        </p:blipFill>
        <p:spPr bwMode="auto">
          <a:xfrm>
            <a:off x="3966368" y="2400742"/>
            <a:ext cx="3523880" cy="143787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3" name="Picture 2" descr="\\192.168.0.4\312-1 new\1 МУП\КОНФЕРЕНЦИИ   ВЫСТАВКИ\12 Форум УП 2012 г\13Фото\Фото_04.05.2012_Forum\IMG_2197.JPG"/>
          <p:cNvPicPr>
            <a:picLocks noChangeAspect="1" noChangeArrowheads="1"/>
          </p:cNvPicPr>
          <p:nvPr/>
        </p:nvPicPr>
        <p:blipFill>
          <a:blip r:embed="rId9" cstate="print">
            <a:extLst/>
          </a:blip>
          <a:srcRect l="11893" r="7385"/>
          <a:stretch>
            <a:fillRect/>
          </a:stretch>
        </p:blipFill>
        <p:spPr bwMode="auto">
          <a:xfrm>
            <a:off x="5936518" y="3733948"/>
            <a:ext cx="1851479" cy="151399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3563" name="Прямоугольник 3"/>
          <p:cNvSpPr>
            <a:spLocks noChangeArrowheads="1"/>
          </p:cNvSpPr>
          <p:nvPr/>
        </p:nvSpPr>
        <p:spPr bwMode="auto">
          <a:xfrm>
            <a:off x="2272905" y="5247947"/>
            <a:ext cx="6154357" cy="156966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2400" b="1" dirty="0">
                <a:solidFill>
                  <a:srgbClr val="0070C0"/>
                </a:solidFill>
                <a:latin typeface="+mn-lt"/>
                <a:cs typeface="Courier New" pitchFamily="49" charset="0"/>
              </a:rPr>
              <a:t>Форумы создали </a:t>
            </a:r>
            <a:r>
              <a:rPr lang="ru-RU" sz="2400" dirty="0">
                <a:latin typeface="+mn-lt"/>
                <a:cs typeface="Courier New" pitchFamily="49" charset="0"/>
              </a:rPr>
              <a:t>в Центрально-Азиатском регионе </a:t>
            </a:r>
            <a:r>
              <a:rPr lang="ru-RU" sz="2400" b="1" dirty="0">
                <a:solidFill>
                  <a:srgbClr val="0070C0"/>
                </a:solidFill>
                <a:latin typeface="+mn-lt"/>
                <a:cs typeface="Courier New" pitchFamily="49" charset="0"/>
              </a:rPr>
              <a:t>площадку</a:t>
            </a:r>
            <a:r>
              <a:rPr lang="ru-RU" sz="24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ru-RU" sz="2400" dirty="0">
                <a:latin typeface="+mn-lt"/>
                <a:cs typeface="Courier New" pitchFamily="49" charset="0"/>
              </a:rPr>
              <a:t>для коллективного мониторинга развития проектного менеджмента.</a:t>
            </a:r>
          </a:p>
        </p:txBody>
      </p:sp>
      <p:pic>
        <p:nvPicPr>
          <p:cNvPr id="11" name="Picture 2" descr="\\192.168.0.4\312-1 new\1 МУП\КОНФЕРЕНЦИИ   ВЫСТАВКИ\12 Форум УП 2012 г\13Фото\Фото_04.05.2012_Forum\IMG_2129.JPG"/>
          <p:cNvPicPr>
            <a:picLocks noChangeAspect="1" noChangeArrowheads="1"/>
          </p:cNvPicPr>
          <p:nvPr/>
        </p:nvPicPr>
        <p:blipFill rotWithShape="1">
          <a:blip r:embed="rId10" cstate="print">
            <a:extLst/>
          </a:blip>
          <a:srcRect l="18105" t="30443" r="22819"/>
          <a:stretch/>
        </p:blipFill>
        <p:spPr bwMode="auto">
          <a:xfrm>
            <a:off x="3966368" y="3480147"/>
            <a:ext cx="2161570" cy="175000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2" name="Picture 2" descr="\\192.168.0.4\312-1 new\1 МУП\КОНФЕРЕНЦИИ   ВЫСТАВКИ\12 Форум УП 2012 г\13Фото\Фото_04.05.2012_Forum\IMG_2179.JPG"/>
          <p:cNvPicPr>
            <a:picLocks noChangeAspect="1" noChangeArrowheads="1"/>
          </p:cNvPicPr>
          <p:nvPr/>
        </p:nvPicPr>
        <p:blipFill rotWithShape="1">
          <a:blip r:embed="rId11" cstate="print">
            <a:extLst/>
          </a:blip>
          <a:srcRect l="15626" t="6940" r="8966"/>
          <a:stretch/>
        </p:blipFill>
        <p:spPr bwMode="auto">
          <a:xfrm>
            <a:off x="2077845" y="3491263"/>
            <a:ext cx="2135159" cy="175668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9" name="Picture 2" descr="\\192.168.0.4\312-1 new\1 МУП\КОНФЕРЕНЦИИ   ВЫСТАВКИ\12 Форум УП 2012 г\13Фото\Фото_04.05.2012_Forum\IMG_2102.JPG"/>
          <p:cNvPicPr>
            <a:picLocks noChangeAspect="1" noChangeArrowheads="1"/>
          </p:cNvPicPr>
          <p:nvPr/>
        </p:nvPicPr>
        <p:blipFill rotWithShape="1">
          <a:blip r:embed="rId12" cstate="print">
            <a:extLst/>
          </a:blip>
          <a:srcRect l="33758" t="23300" r="37174" b="25334"/>
          <a:stretch/>
        </p:blipFill>
        <p:spPr bwMode="auto">
          <a:xfrm>
            <a:off x="7271658" y="2712474"/>
            <a:ext cx="1872342" cy="220543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8" name="Picture 2" descr="\\192.168.0.4\312-1 new\1 МУП\КОНФЕРЕНЦИИ   ВЫСТАВКИ\12 Форум УП 2012 г\13Фото\Фото_04.05.2012_Forum\IMG_2125.JPG"/>
          <p:cNvPicPr>
            <a:picLocks noChangeAspect="1" noChangeArrowheads="1"/>
          </p:cNvPicPr>
          <p:nvPr/>
        </p:nvPicPr>
        <p:blipFill rotWithShape="1">
          <a:blip r:embed="rId13" cstate="print">
            <a:extLst/>
          </a:blip>
          <a:srcRect l="27322" t="26666" r="35078" b="9235"/>
          <a:stretch/>
        </p:blipFill>
        <p:spPr bwMode="auto">
          <a:xfrm>
            <a:off x="7787997" y="1393370"/>
            <a:ext cx="1356003" cy="153125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2" y="4892144"/>
            <a:ext cx="2321861" cy="1741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00389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235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885" y="373806"/>
            <a:ext cx="7886700" cy="1325563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70C0"/>
                </a:solidFill>
              </a:rPr>
              <a:t>Первый Международный конгресс проектных </a:t>
            </a:r>
            <a:r>
              <a:rPr lang="ru-RU" sz="2800" dirty="0" smtClean="0">
                <a:solidFill>
                  <a:srgbClr val="0070C0"/>
                </a:solidFill>
              </a:rPr>
              <a:t>менеджеров РК «Развитие </a:t>
            </a:r>
            <a:r>
              <a:rPr lang="ru-RU" sz="2800" dirty="0">
                <a:solidFill>
                  <a:srgbClr val="0070C0"/>
                </a:solidFill>
              </a:rPr>
              <a:t>проектного менеджмента: практика и перспективы» </a:t>
            </a:r>
            <a:r>
              <a:rPr lang="ru-RU" sz="3600" dirty="0">
                <a:solidFill>
                  <a:srgbClr val="0070C0"/>
                </a:solidFill>
              </a:rPr>
              <a:t/>
            </a:r>
            <a:br>
              <a:rPr lang="ru-RU" sz="3600" dirty="0">
                <a:solidFill>
                  <a:srgbClr val="0070C0"/>
                </a:solidFill>
              </a:rPr>
            </a:b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dirty="0" smtClean="0">
                <a:latin typeface="+mn-lt"/>
              </a:rPr>
              <a:t>            </a:t>
            </a:r>
            <a:r>
              <a:rPr lang="ru-RU" sz="2800" b="1" dirty="0" smtClean="0">
                <a:latin typeface="+mn-lt"/>
              </a:rPr>
              <a:t>Организаторы:</a:t>
            </a:r>
          </a:p>
          <a:p>
            <a:pPr marL="0" indent="0">
              <a:buNone/>
            </a:pPr>
            <a:endParaRPr lang="ru-RU" sz="2800" dirty="0">
              <a:latin typeface="+mn-lt"/>
            </a:endParaRPr>
          </a:p>
          <a:p>
            <a:pPr marL="0" indent="0">
              <a:buNone/>
            </a:pPr>
            <a:endParaRPr lang="ru-RU" sz="2800" dirty="0" smtClean="0">
              <a:latin typeface="+mn-lt"/>
            </a:endParaRPr>
          </a:p>
          <a:p>
            <a:pPr marL="0" indent="0">
              <a:buNone/>
            </a:pPr>
            <a:endParaRPr lang="ru-RU" sz="2800" b="1" dirty="0" smtClean="0">
              <a:latin typeface="+mn-lt"/>
            </a:endParaRPr>
          </a:p>
          <a:p>
            <a:pPr marL="0" indent="0">
              <a:buNone/>
            </a:pPr>
            <a:r>
              <a:rPr lang="ru-RU" sz="2800" b="1" dirty="0">
                <a:latin typeface="+mn-lt"/>
              </a:rPr>
              <a:t> </a:t>
            </a:r>
            <a:r>
              <a:rPr lang="ru-RU" sz="2800" b="1" dirty="0" smtClean="0">
                <a:latin typeface="+mn-lt"/>
              </a:rPr>
              <a:t>        При поддержке:</a:t>
            </a:r>
          </a:p>
          <a:p>
            <a:pPr marL="0" indent="0">
              <a:buNone/>
            </a:pPr>
            <a:r>
              <a:rPr lang="ru-RU" sz="2800" dirty="0" smtClean="0">
                <a:latin typeface="+mn-lt"/>
              </a:rPr>
              <a:t>              Администрации</a:t>
            </a:r>
          </a:p>
          <a:p>
            <a:pPr marL="0" indent="0">
              <a:buNone/>
            </a:pPr>
            <a:r>
              <a:rPr lang="ru-RU" sz="2800" dirty="0">
                <a:latin typeface="+mn-lt"/>
              </a:rPr>
              <a:t> </a:t>
            </a:r>
            <a:r>
              <a:rPr lang="ru-RU" sz="2800" dirty="0" smtClean="0">
                <a:latin typeface="+mn-lt"/>
              </a:rPr>
              <a:t>             Президента </a:t>
            </a:r>
            <a:r>
              <a:rPr lang="ru-RU" sz="2800" dirty="0">
                <a:latin typeface="+mn-lt"/>
              </a:rPr>
              <a:t>РК</a:t>
            </a:r>
          </a:p>
          <a:p>
            <a:pPr marL="0" indent="0">
              <a:buNone/>
            </a:pPr>
            <a:endParaRPr lang="ru-RU" sz="2800" dirty="0" smtClean="0">
              <a:latin typeface="+mn-lt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rgbClr val="C00000"/>
                </a:solidFill>
                <a:latin typeface="+mn-lt"/>
              </a:rPr>
              <a:t>По итогам Конгресса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C00000"/>
                </a:solidFill>
                <a:latin typeface="+mn-lt"/>
              </a:rPr>
              <a:t>приняты рекомендации</a:t>
            </a:r>
            <a:endParaRPr lang="ru-RU" sz="28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 descr="http://www.pmevents.kz/images/bg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3816424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6" descr="http://www.pmevents.kz/images/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1" y="2132854"/>
            <a:ext cx="1080120" cy="108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://www.pmevents.kz/images/logo_ru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587" y="2204864"/>
            <a:ext cx="1584176" cy="864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395" y="2276872"/>
            <a:ext cx="1368152" cy="83198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734730" y="1142242"/>
            <a:ext cx="2301766" cy="864096"/>
          </a:xfrm>
          <a:prstGeom prst="rect">
            <a:avLst/>
          </a:prstGeom>
          <a:solidFill>
            <a:schemeClr val="bg1"/>
          </a:solidFill>
          <a:ln w="26425" cap="flat" cmpd="sng" algn="ctr">
            <a:solidFill>
              <a:srgbClr val="93A299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</a:rPr>
              <a:t>27 ноября 2015 года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smtClean="0">
                <a:solidFill>
                  <a:srgbClr val="C00000"/>
                </a:solidFill>
                <a:latin typeface="Arial"/>
              </a:rPr>
              <a:t>г. Астана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39952" y="3645024"/>
            <a:ext cx="48965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33400" fontAlgn="auto">
              <a:spcAft>
                <a:spcPts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Calibri" panose="020F0502020204030204" pitchFamily="34" charset="0"/>
                <a:ea typeface="Verdana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+mn-lt"/>
                <a:ea typeface="Verdana" pitchFamily="34" charset="0"/>
                <a:cs typeface="Times New Roman" panose="02020603050405020304" pitchFamily="18" charset="0"/>
              </a:rPr>
              <a:t>Цель: </a:t>
            </a:r>
            <a:r>
              <a:rPr lang="ru-RU" sz="2400" dirty="0" smtClean="0">
                <a:latin typeface="+mn-lt"/>
                <a:ea typeface="Verdana" pitchFamily="34" charset="0"/>
                <a:cs typeface="Times New Roman" panose="02020603050405020304" pitchFamily="18" charset="0"/>
              </a:rPr>
              <a:t>обсуждение концептуальных подходов по вопросам развития и внедрения проектного менеджмента в деятельность государственного, </a:t>
            </a:r>
            <a:r>
              <a:rPr lang="ru-RU" sz="2400" dirty="0" err="1" smtClean="0">
                <a:latin typeface="+mn-lt"/>
                <a:ea typeface="Verdana" pitchFamily="34" charset="0"/>
                <a:cs typeface="Times New Roman" panose="02020603050405020304" pitchFamily="18" charset="0"/>
              </a:rPr>
              <a:t>квазигосударственного</a:t>
            </a:r>
            <a:r>
              <a:rPr lang="ru-RU" sz="2400" dirty="0" smtClean="0">
                <a:latin typeface="+mn-lt"/>
                <a:ea typeface="Verdana" pitchFamily="34" charset="0"/>
                <a:cs typeface="Times New Roman" panose="02020603050405020304" pitchFamily="18" charset="0"/>
              </a:rPr>
              <a:t> и бизнес секторов РК</a:t>
            </a:r>
            <a:endParaRPr lang="ru-RU" sz="2400" dirty="0">
              <a:latin typeface="+mn-lt"/>
              <a:ea typeface="Verdana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http://www.pmevents.kz/images/emblem_of_kazakhstan_sv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75" y="3717032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10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07" y="260648"/>
            <a:ext cx="7620000" cy="562074"/>
          </a:xfrm>
        </p:spPr>
        <p:txBody>
          <a:bodyPr/>
          <a:lstStyle/>
          <a:p>
            <a:r>
              <a:rPr lang="ru-RU" sz="3200" dirty="0" smtClean="0">
                <a:solidFill>
                  <a:srgbClr val="0070C0"/>
                </a:solidFill>
              </a:rPr>
              <a:t>Региональные семинары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052071" cy="5248275"/>
          </a:xfrm>
        </p:spPr>
        <p:txBody>
          <a:bodyPr>
            <a:normAutofit fontScale="925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Казахстанский</a:t>
            </a:r>
            <a:r>
              <a:rPr lang="ru-RU" b="1" dirty="0" smtClean="0"/>
              <a:t> </a:t>
            </a:r>
            <a:r>
              <a:rPr lang="ru-RU" sz="2400" b="1" dirty="0"/>
              <a:t>институт стандартизации и сертификации </a:t>
            </a:r>
            <a:r>
              <a:rPr lang="ru-RU" sz="2400" dirty="0"/>
              <a:t>Комитета технического регулирования и метрологии </a:t>
            </a:r>
            <a:r>
              <a:rPr lang="ru-RU" sz="2400" dirty="0" smtClean="0"/>
              <a:t>МИР РК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4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500" dirty="0" smtClean="0"/>
              <a:t>Семинар «Внедрение систем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500" dirty="0" smtClean="0"/>
              <a:t>менеджмента на отечественных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500" dirty="0" smtClean="0"/>
              <a:t>предприятиях» для предпринимателей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400" dirty="0" smtClean="0">
              <a:solidFill>
                <a:srgbClr val="C0000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400" dirty="0">
              <a:solidFill>
                <a:srgbClr val="C0000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Презентационная лекция СПМ РК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«</a:t>
            </a:r>
            <a:r>
              <a:rPr lang="ru-RU" sz="2400" b="1" dirty="0" smtClean="0">
                <a:solidFill>
                  <a:srgbClr val="0070C0"/>
                </a:solidFill>
              </a:rPr>
              <a:t>Проектный менеджмент как инструмент развития компании</a:t>
            </a:r>
            <a:r>
              <a:rPr lang="ru-RU" sz="2400" dirty="0" smtClean="0">
                <a:solidFill>
                  <a:srgbClr val="0070C0"/>
                </a:solidFill>
              </a:rPr>
              <a:t>»</a:t>
            </a:r>
            <a:endParaRPr lang="ru-RU" sz="2400" dirty="0">
              <a:solidFill>
                <a:srgbClr val="0070C0"/>
              </a:solidFill>
            </a:endParaRPr>
          </a:p>
          <a:p>
            <a:pPr marL="0">
              <a:spcBef>
                <a:spcPts val="0"/>
              </a:spcBef>
            </a:pPr>
            <a:endParaRPr lang="ru-RU" sz="2400" dirty="0"/>
          </a:p>
          <a:p>
            <a:pPr marL="0">
              <a:spcBef>
                <a:spcPts val="0"/>
              </a:spcBef>
            </a:pPr>
            <a:r>
              <a:rPr lang="ru-RU" sz="2400" b="1" dirty="0"/>
              <a:t>2013</a:t>
            </a:r>
            <a:r>
              <a:rPr lang="ru-RU" sz="2400" dirty="0" smtClean="0"/>
              <a:t> </a:t>
            </a:r>
            <a:r>
              <a:rPr lang="ru-RU" sz="2400" b="1" dirty="0"/>
              <a:t>год</a:t>
            </a:r>
            <a:r>
              <a:rPr lang="ru-RU" sz="2400" dirty="0"/>
              <a:t>, апрель – май: г. Шымкент, г. Караганда</a:t>
            </a:r>
            <a:r>
              <a:rPr lang="ru-RU" sz="2400" dirty="0" smtClean="0"/>
              <a:t>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г</a:t>
            </a:r>
            <a:r>
              <a:rPr lang="ru-RU" sz="2400" dirty="0"/>
              <a:t>. Усть-Каменогорск, г. Уральск</a:t>
            </a:r>
          </a:p>
          <a:p>
            <a:pPr marL="0">
              <a:spcBef>
                <a:spcPts val="0"/>
              </a:spcBef>
            </a:pPr>
            <a:r>
              <a:rPr lang="ru-RU" sz="2400" b="1" dirty="0"/>
              <a:t>2014</a:t>
            </a:r>
            <a:r>
              <a:rPr lang="ru-RU" sz="2400" dirty="0"/>
              <a:t> </a:t>
            </a:r>
            <a:r>
              <a:rPr lang="ru-RU" sz="2400" b="1" dirty="0" smtClean="0"/>
              <a:t>год</a:t>
            </a:r>
            <a:r>
              <a:rPr lang="ru-RU" sz="2400" dirty="0" smtClean="0"/>
              <a:t>, </a:t>
            </a:r>
            <a:r>
              <a:rPr lang="ru-RU" sz="2400" dirty="0"/>
              <a:t>апрель – май: г. Астана, г. Алматы, г. </a:t>
            </a:r>
            <a:r>
              <a:rPr lang="ru-RU" sz="2400" dirty="0" smtClean="0"/>
              <a:t>Павлодар,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г</a:t>
            </a:r>
            <a:r>
              <a:rPr lang="ru-RU" sz="2400" dirty="0"/>
              <a:t>. Атырау</a:t>
            </a:r>
          </a:p>
        </p:txBody>
      </p:sp>
      <p:pic>
        <p:nvPicPr>
          <p:cNvPr id="63494" name="Picture 6" descr="https://encrypted-tbn0.gstatic.com/images?q=tbn:ANd9GcRqZMnQLVamEH1dvDC9xttHYzCiIazBh6regET8DZN3YnhvLwJ7Q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32557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18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510" y="1618"/>
            <a:ext cx="1496902" cy="207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1262441" y="1191505"/>
            <a:ext cx="4209916" cy="141577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2000" b="1" dirty="0" smtClean="0">
                <a:latin typeface="+mn-lt"/>
                <a:cs typeface="+mn-cs"/>
              </a:rPr>
              <a:t>Учебные пособия </a:t>
            </a:r>
          </a:p>
          <a:p>
            <a:pPr algn="ctr" eaLnBrk="1" hangingPunct="1"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+mn-lt"/>
                <a:cs typeface="+mn-cs"/>
              </a:rPr>
              <a:t>Союза </a:t>
            </a:r>
            <a:r>
              <a:rPr lang="ru-RU" sz="2000" b="1" dirty="0">
                <a:solidFill>
                  <a:srgbClr val="C00000"/>
                </a:solidFill>
                <a:latin typeface="+mn-lt"/>
                <a:cs typeface="+mn-cs"/>
              </a:rPr>
              <a:t>проектных менеджеров </a:t>
            </a:r>
            <a:endParaRPr lang="ru-RU" sz="2000" b="1" dirty="0" smtClean="0">
              <a:solidFill>
                <a:srgbClr val="C00000"/>
              </a:solidFill>
              <a:latin typeface="+mn-lt"/>
              <a:cs typeface="+mn-cs"/>
            </a:endParaRPr>
          </a:p>
          <a:p>
            <a:pPr algn="ctr" eaLnBrk="1" hangingPunct="1"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+mn-lt"/>
                <a:cs typeface="+mn-cs"/>
              </a:rPr>
              <a:t>Республики </a:t>
            </a:r>
            <a:r>
              <a:rPr lang="ru-RU" sz="2000" b="1" dirty="0">
                <a:solidFill>
                  <a:srgbClr val="C00000"/>
                </a:solidFill>
                <a:latin typeface="+mn-lt"/>
                <a:cs typeface="+mn-cs"/>
              </a:rPr>
              <a:t>Казахстан</a:t>
            </a:r>
            <a:r>
              <a:rPr lang="ru-RU" sz="2000" b="1" dirty="0" smtClean="0">
                <a:latin typeface="+mn-lt"/>
                <a:cs typeface="+mn-cs"/>
              </a:rPr>
              <a:t>,</a:t>
            </a:r>
          </a:p>
          <a:p>
            <a:pPr algn="ctr" eaLnBrk="1" hangingPunct="1">
              <a:defRPr/>
            </a:pPr>
            <a:r>
              <a:rPr lang="ru-RU" sz="2000" b="1" dirty="0" smtClean="0">
                <a:latin typeface="+mn-lt"/>
                <a:cs typeface="+mn-cs"/>
              </a:rPr>
              <a:t>изданы </a:t>
            </a:r>
            <a:r>
              <a:rPr lang="ru-RU" sz="2000" b="1" dirty="0">
                <a:latin typeface="+mn-lt"/>
                <a:cs typeface="+mn-cs"/>
              </a:rPr>
              <a:t>в 2010 </a:t>
            </a:r>
            <a:r>
              <a:rPr lang="ru-RU" sz="2000" b="1" dirty="0" smtClean="0">
                <a:latin typeface="+mn-lt"/>
                <a:cs typeface="+mn-cs"/>
              </a:rPr>
              <a:t> и 2013 гг.</a:t>
            </a:r>
          </a:p>
          <a:p>
            <a:pPr algn="ctr" eaLnBrk="1" hangingPunct="1">
              <a:defRPr/>
            </a:pPr>
            <a:endParaRPr lang="ru-RU" sz="600" b="1" dirty="0" smtClean="0">
              <a:solidFill>
                <a:srgbClr val="003399"/>
              </a:solidFill>
              <a:latin typeface="+mn-lt"/>
              <a:cs typeface="+mn-cs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235537" y="2492896"/>
            <a:ext cx="7523449" cy="4016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ru-RU" sz="1500" b="1" dirty="0" smtClean="0">
                <a:latin typeface="+mn-lt"/>
                <a:cs typeface="+mn-cs"/>
              </a:rPr>
              <a:t>	</a:t>
            </a:r>
            <a:r>
              <a:rPr lang="ru-RU" sz="1500" b="1" dirty="0" smtClean="0">
                <a:solidFill>
                  <a:srgbClr val="C00000"/>
                </a:solidFill>
                <a:latin typeface="+mn-lt"/>
                <a:cs typeface="+mn-cs"/>
              </a:rPr>
              <a:t>Статьи: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Вся наша жизнь – проект</a:t>
            </a:r>
            <a:endParaRPr lang="ru-RU" sz="1500" b="1" dirty="0">
              <a:latin typeface="+mn-lt"/>
              <a:cs typeface="+mn-cs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Проектный менеджер: кто он?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Рассмотрение подходов к применению техник «Управления через проекты» в современной </a:t>
            </a:r>
            <a:r>
              <a:rPr lang="ru-RU" sz="1500" b="1" dirty="0" err="1" smtClean="0">
                <a:latin typeface="+mn-lt"/>
                <a:cs typeface="+mn-cs"/>
              </a:rPr>
              <a:t>ИТ-компании</a:t>
            </a:r>
            <a:endParaRPr lang="ru-RU" sz="1500" b="1" dirty="0" smtClean="0">
              <a:latin typeface="+mn-lt"/>
              <a:cs typeface="+mn-cs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Проектное управление в </a:t>
            </a:r>
            <a:r>
              <a:rPr lang="ru-RU" sz="1500" b="1" dirty="0" err="1" smtClean="0">
                <a:latin typeface="+mn-lt"/>
                <a:cs typeface="+mn-cs"/>
              </a:rPr>
              <a:t>недропользовании</a:t>
            </a:r>
            <a:r>
              <a:rPr lang="ru-RU" sz="1500" b="1" dirty="0" smtClean="0">
                <a:latin typeface="+mn-lt"/>
                <a:cs typeface="+mn-cs"/>
              </a:rPr>
              <a:t>: реальность и перспективы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Семь шагов к успеху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Стандарты управления проектами как инструмент обеспечения эффективной реализации 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Инновационная кафедра в инновационном университете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Управление портфелем проектов государственного социального заказа в Казахстане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Управление   проектами как  инструмент  инновационного  развития   страны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Управлять человеческим капиталом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Чем определяется эффективность управления компанией?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Проектный подход как инструмент эффективного  управления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Анализ программных продуктов для управления проектами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sz="1500" b="1" dirty="0" smtClean="0">
                <a:latin typeface="+mn-lt"/>
                <a:cs typeface="+mn-cs"/>
              </a:rPr>
              <a:t>Управление проектами: внедрять или игнорировать?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5537" y="310865"/>
            <a:ext cx="5286375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3200" spc="-1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Публикации </a:t>
            </a:r>
            <a:r>
              <a:rPr lang="ru-RU" sz="3200" spc="-100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СПМ РК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989" y="1089862"/>
            <a:ext cx="1427041" cy="1979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13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215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660" y="260648"/>
            <a:ext cx="8172400" cy="487363"/>
          </a:xfrm>
        </p:spPr>
        <p:txBody>
          <a:bodyPr/>
          <a:lstStyle/>
          <a:p>
            <a:r>
              <a:rPr lang="ru-RU" sz="3200" dirty="0" smtClean="0">
                <a:solidFill>
                  <a:srgbClr val="0070C0"/>
                </a:solidFill>
              </a:rPr>
              <a:t>Участие в государственной программе</a:t>
            </a:r>
            <a:br>
              <a:rPr lang="ru-RU" sz="3200" dirty="0" smtClean="0">
                <a:solidFill>
                  <a:srgbClr val="0070C0"/>
                </a:solidFill>
              </a:rPr>
            </a:br>
            <a:r>
              <a:rPr lang="ru-RU" sz="3200" dirty="0" smtClean="0">
                <a:solidFill>
                  <a:srgbClr val="0070C0"/>
                </a:solidFill>
              </a:rPr>
              <a:t>«Дорожная карта бизнеса-2020»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1268760"/>
            <a:ext cx="4680520" cy="5248275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/>
              <a:t>Фонд</a:t>
            </a:r>
            <a:r>
              <a:rPr lang="ru-RU" sz="2200" b="1" dirty="0" smtClean="0"/>
              <a:t> </a:t>
            </a:r>
            <a:r>
              <a:rPr lang="ru-RU" sz="2000" b="1" dirty="0"/>
              <a:t>развития предпринимательства «Даму</a:t>
            </a:r>
            <a:r>
              <a:rPr lang="ru-RU" sz="2000" b="1" dirty="0" smtClean="0"/>
              <a:t>»</a:t>
            </a:r>
          </a:p>
          <a:p>
            <a:pPr marL="0" indent="0" algn="r">
              <a:spcBef>
                <a:spcPts val="0"/>
              </a:spcBef>
              <a:buNone/>
            </a:pPr>
            <a:endParaRPr lang="ru-RU" sz="2200" dirty="0" smtClean="0">
              <a:solidFill>
                <a:srgbClr val="003399"/>
              </a:solidFill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В 2014 году </a:t>
            </a:r>
            <a:r>
              <a:rPr lang="ru-RU" sz="2000" dirty="0" smtClean="0"/>
              <a:t>в рамках </a:t>
            </a:r>
            <a:r>
              <a:rPr lang="ru-RU" sz="2000" dirty="0"/>
              <a:t>г</a:t>
            </a:r>
            <a:r>
              <a:rPr lang="ru-RU" sz="2000" dirty="0" smtClean="0"/>
              <a:t>осударственной программы «Дорожная карта бизнеса-2020» по проекту «Бизнес-рост»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70C0"/>
                </a:solidFill>
              </a:rPr>
              <a:t>СПМ РК разработал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dirty="0" smtClean="0"/>
              <a:t>учебно-методическое пособие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ru-RU" sz="2000" dirty="0" smtClean="0"/>
              <a:t>на </a:t>
            </a:r>
            <a:r>
              <a:rPr lang="ru-RU" sz="2000" b="1" dirty="0" smtClean="0">
                <a:solidFill>
                  <a:srgbClr val="0070C0"/>
                </a:solidFill>
              </a:rPr>
              <a:t>казахском</a:t>
            </a:r>
            <a:r>
              <a:rPr lang="ru-RU" sz="2000" dirty="0" smtClean="0">
                <a:solidFill>
                  <a:srgbClr val="003399"/>
                </a:solidFill>
              </a:rPr>
              <a:t> </a:t>
            </a:r>
            <a:r>
              <a:rPr lang="ru-RU" sz="2000" dirty="0" smtClean="0"/>
              <a:t>и русском языках</a:t>
            </a:r>
          </a:p>
          <a:p>
            <a:pPr marL="0" indent="0" algn="r">
              <a:spcBef>
                <a:spcPts val="0"/>
              </a:spcBef>
              <a:buNone/>
            </a:pPr>
            <a:endParaRPr lang="ru-RU" sz="200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ru-RU" sz="1900" dirty="0" smtClean="0"/>
              <a:t>В июле-ноябре 2014 г. </a:t>
            </a:r>
            <a:r>
              <a:rPr lang="ru-RU" sz="1900" dirty="0" smtClean="0">
                <a:solidFill>
                  <a:srgbClr val="003399"/>
                </a:solidFill>
              </a:rPr>
              <a:t> </a:t>
            </a:r>
            <a:r>
              <a:rPr lang="ru-RU" sz="1900" b="1" dirty="0" smtClean="0">
                <a:solidFill>
                  <a:srgbClr val="0070C0"/>
                </a:solidFill>
              </a:rPr>
              <a:t>СПМ РК провёл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900" b="1" dirty="0" smtClean="0">
                <a:solidFill>
                  <a:srgbClr val="0070C0"/>
                </a:solidFill>
              </a:rPr>
              <a:t>43 тренинга-семинара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900" dirty="0" smtClean="0"/>
              <a:t>в шести региональных центрах Фонда </a:t>
            </a:r>
            <a:r>
              <a:rPr lang="ru-RU" sz="1400" dirty="0" err="1" smtClean="0"/>
              <a:t>Талдыкорган</a:t>
            </a:r>
            <a:r>
              <a:rPr lang="ru-RU" sz="1400" dirty="0" smtClean="0"/>
              <a:t>, Атырау, Актюбинск,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 err="1" smtClean="0"/>
              <a:t>Тараз</a:t>
            </a:r>
            <a:r>
              <a:rPr lang="ru-RU" sz="1400" dirty="0" smtClean="0"/>
              <a:t>, </a:t>
            </a:r>
            <a:r>
              <a:rPr lang="ru-RU" sz="1400" dirty="0" err="1" smtClean="0"/>
              <a:t>Костанай</a:t>
            </a:r>
            <a:r>
              <a:rPr lang="ru-RU" sz="1400" dirty="0" smtClean="0"/>
              <a:t>, Алматы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C00000"/>
                </a:solidFill>
              </a:rPr>
              <a:t>  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600" dirty="0" smtClean="0"/>
              <a:t>    </a:t>
            </a:r>
            <a:r>
              <a:rPr lang="ru-RU" sz="1800" dirty="0" smtClean="0"/>
              <a:t>Всего было </a:t>
            </a:r>
            <a:r>
              <a:rPr lang="ru-RU" sz="1800" dirty="0"/>
              <a:t>обучено управлению проектами  </a:t>
            </a:r>
            <a:r>
              <a:rPr lang="ru-RU" sz="1800" b="1" dirty="0"/>
              <a:t>3 000 </a:t>
            </a:r>
            <a:r>
              <a:rPr lang="ru-RU" sz="1800" dirty="0"/>
              <a:t>действующих предпринимателей</a:t>
            </a:r>
            <a:endParaRPr lang="ru-RU" sz="1600" dirty="0"/>
          </a:p>
          <a:p>
            <a:pPr marL="0" indent="0" algn="ctr">
              <a:spcBef>
                <a:spcPts val="0"/>
              </a:spcBef>
              <a:buNone/>
            </a:pPr>
            <a:endParaRPr lang="ru-RU" sz="1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23" y="1484784"/>
            <a:ext cx="3411979" cy="44695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495126"/>
            <a:ext cx="2374283" cy="33569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6200000">
            <a:off x="7967968" y="661471"/>
            <a:ext cx="1676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prstClr val="white"/>
                </a:solidFill>
                <a:latin typeface="Calibri"/>
                <a:cs typeface="+mn-cs"/>
              </a:rPr>
              <a:t>www.spmrk.kz</a:t>
            </a:r>
            <a:endParaRPr lang="ru-RU" b="1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3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araganda-region.gov.kz/foto/a07520b025681604f66ffcbb8182e67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42208"/>
            <a:ext cx="2428733" cy="161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8"/>
            <a:ext cx="8496944" cy="36004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2015 год </a:t>
            </a:r>
            <a:r>
              <a:rPr lang="ru-RU" sz="2400" dirty="0">
                <a:latin typeface="+mn-lt"/>
              </a:rPr>
              <a:t>–</a:t>
            </a:r>
            <a:r>
              <a:rPr lang="ru-RU" sz="2400" dirty="0" smtClean="0">
                <a:latin typeface="+mn-lt"/>
              </a:rPr>
              <a:t> </a:t>
            </a:r>
            <a:r>
              <a:rPr lang="ru-RU" sz="2400" dirty="0"/>
              <a:t>п</a:t>
            </a:r>
            <a:r>
              <a:rPr lang="ru-RU" sz="2400" dirty="0" smtClean="0">
                <a:latin typeface="+mn-lt"/>
              </a:rPr>
              <a:t>о договору с Палатой предпринимателей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+mn-lt"/>
              </a:rPr>
              <a:t>г. Алматы в </a:t>
            </a:r>
            <a:r>
              <a:rPr lang="ru-RU" sz="2400" dirty="0">
                <a:latin typeface="+mn-lt"/>
              </a:rPr>
              <a:t>рамках проекта «Сервисная </a:t>
            </a:r>
            <a:r>
              <a:rPr lang="ru-RU" sz="2400" dirty="0" smtClean="0">
                <a:latin typeface="+mn-lt"/>
              </a:rPr>
              <a:t>поддержка»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+mn-lt"/>
              </a:rPr>
              <a:t>Единой программы поддержки и развития бизнеса </a:t>
            </a:r>
            <a:r>
              <a:rPr lang="ru-RU" sz="2400" dirty="0">
                <a:latin typeface="+mn-lt"/>
              </a:rPr>
              <a:t>«Дорожная карта бизнеса-2020</a:t>
            </a:r>
            <a:r>
              <a:rPr lang="ru-RU" sz="2400" dirty="0" smtClean="0">
                <a:latin typeface="+mn-lt"/>
              </a:rPr>
              <a:t>» для компаний </a:t>
            </a:r>
            <a:r>
              <a:rPr lang="ru-RU" sz="2400" dirty="0">
                <a:latin typeface="+mn-lt"/>
              </a:rPr>
              <a:t>сферы малого и среднего бизнеса </a:t>
            </a:r>
            <a:r>
              <a:rPr lang="ru-RU" sz="2400" dirty="0" smtClean="0">
                <a:solidFill>
                  <a:srgbClr val="0070C0"/>
                </a:solidFill>
                <a:latin typeface="+mn-lt"/>
              </a:rPr>
              <a:t>СПМ РК оказал </a:t>
            </a:r>
            <a:r>
              <a:rPr lang="ru-RU" sz="2400" dirty="0" smtClean="0">
                <a:latin typeface="+mn-lt"/>
              </a:rPr>
              <a:t>консультационные услуги </a:t>
            </a:r>
            <a:r>
              <a:rPr lang="ru-RU" sz="2400" dirty="0" smtClean="0"/>
              <a:t>127 компаниям по 14 направлениям системы менеджмента. </a:t>
            </a:r>
            <a:endParaRPr lang="ru-RU" sz="2400" dirty="0" smtClean="0">
              <a:latin typeface="+mn-lt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В том числе и по </a:t>
            </a:r>
            <a:r>
              <a:rPr lang="ru-RU" sz="2400" dirty="0">
                <a:solidFill>
                  <a:srgbClr val="0070C0"/>
                </a:solidFill>
              </a:rPr>
              <a:t>управлению </a:t>
            </a:r>
            <a:r>
              <a:rPr lang="ru-RU" sz="2400" dirty="0" smtClean="0">
                <a:solidFill>
                  <a:srgbClr val="0070C0"/>
                </a:solidFill>
              </a:rPr>
              <a:t>проектами</a:t>
            </a:r>
            <a:r>
              <a:rPr lang="ru-RU" sz="2400" dirty="0" smtClean="0"/>
              <a:t>.</a:t>
            </a:r>
            <a:endParaRPr lang="ru-RU" sz="2400" dirty="0">
              <a:latin typeface="+mn-lt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5115615"/>
            <a:ext cx="3076805" cy="17307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941168"/>
            <a:ext cx="2348724" cy="1321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941168"/>
            <a:ext cx="2476738" cy="1393165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172400" cy="487363"/>
          </a:xfrm>
        </p:spPr>
        <p:txBody>
          <a:bodyPr/>
          <a:lstStyle/>
          <a:p>
            <a:r>
              <a:rPr lang="ru-RU" sz="3200" dirty="0" smtClean="0">
                <a:solidFill>
                  <a:srgbClr val="0070C0"/>
                </a:solidFill>
              </a:rPr>
              <a:t>Участие в государственной программе</a:t>
            </a:r>
            <a:br>
              <a:rPr lang="ru-RU" sz="3200" dirty="0" smtClean="0">
                <a:solidFill>
                  <a:srgbClr val="0070C0"/>
                </a:solidFill>
              </a:rPr>
            </a:br>
            <a:r>
              <a:rPr lang="ru-RU" sz="3200" dirty="0" smtClean="0">
                <a:solidFill>
                  <a:srgbClr val="0070C0"/>
                </a:solidFill>
              </a:rPr>
              <a:t>«Дорожная карта бизнеса-2020»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7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748" y="17749"/>
            <a:ext cx="8136904" cy="1143000"/>
          </a:xfrm>
        </p:spPr>
        <p:txBody>
          <a:bodyPr/>
          <a:lstStyle/>
          <a:p>
            <a:r>
              <a:rPr lang="kk-KZ" sz="3200" dirty="0">
                <a:solidFill>
                  <a:schemeClr val="tx2">
                    <a:lumMod val="50000"/>
                  </a:schemeClr>
                </a:solidFill>
              </a:rPr>
              <a:t>3. Роль и влияние РВУ в процессе управления развитием компании и </a:t>
            </a:r>
            <a:r>
              <a:rPr lang="kk-KZ" sz="3200" dirty="0" smtClean="0">
                <a:solidFill>
                  <a:schemeClr val="tx2">
                    <a:lumMod val="50000"/>
                  </a:schemeClr>
                </a:solidFill>
              </a:rPr>
              <a:t>организации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26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5887" y="1124744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75887" y="1196752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>
          <a:xfrm>
            <a:off x="4761998" y="5728390"/>
            <a:ext cx="3439294" cy="925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36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Ицхак К. Адизес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1392" y="1412776"/>
            <a:ext cx="3680506" cy="435133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0912" y="1988840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Управлять – значит быть живым, а быть живым – значит сталкиваться с изменениями и порождаемыми ими проблемами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9197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748" y="17749"/>
            <a:ext cx="8136904" cy="1143000"/>
          </a:xfrm>
        </p:spPr>
        <p:txBody>
          <a:bodyPr/>
          <a:lstStyle/>
          <a:p>
            <a:r>
              <a:rPr lang="kk-KZ" sz="3200" dirty="0">
                <a:solidFill>
                  <a:schemeClr val="tx2">
                    <a:lumMod val="50000"/>
                  </a:schemeClr>
                </a:solidFill>
              </a:rPr>
              <a:t>3. Роль и влияние РВУ в процессе управления развитием компании и </a:t>
            </a:r>
            <a:r>
              <a:rPr lang="kk-KZ" sz="3200" dirty="0" smtClean="0">
                <a:solidFill>
                  <a:schemeClr val="tx2">
                    <a:lumMod val="50000"/>
                  </a:schemeClr>
                </a:solidFill>
              </a:rPr>
              <a:t>организации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27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75887" y="1124744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75887" y="1196752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1"/>
          <p:cNvSpPr txBox="1">
            <a:spLocks/>
          </p:cNvSpPr>
          <p:nvPr/>
        </p:nvSpPr>
        <p:spPr>
          <a:xfrm>
            <a:off x="5080234" y="5384087"/>
            <a:ext cx="3439294" cy="9259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Генри Форд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1700808"/>
            <a:ext cx="40324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Человек умирает тогда, когда перестаёт меняться, а похороны — просто формальность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endParaRPr lang="kk-KZ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Самая трудная вещь на свете — это думать своей собственной головой. Вот, наверное, почему так мало людей этим занимаются.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234" y="1573927"/>
            <a:ext cx="2901757" cy="37063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79" y="2708920"/>
            <a:ext cx="3104009" cy="178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762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7749"/>
            <a:ext cx="8435280" cy="1143000"/>
          </a:xfrm>
        </p:spPr>
        <p:txBody>
          <a:bodyPr/>
          <a:lstStyle/>
          <a:p>
            <a:r>
              <a:rPr lang="kk-KZ" sz="2800" dirty="0">
                <a:solidFill>
                  <a:schemeClr val="tx2">
                    <a:lumMod val="50000"/>
                  </a:schemeClr>
                </a:solidFill>
              </a:rPr>
              <a:t>4. Результаты исследований, выполненных в рамках программы «Управления развитием через проекты</a:t>
            </a:r>
            <a:r>
              <a:rPr lang="kk-KZ" sz="2800" dirty="0" smtClean="0">
                <a:solidFill>
                  <a:schemeClr val="tx2">
                    <a:lumMod val="50000"/>
                  </a:schemeClr>
                </a:solidFill>
              </a:rPr>
              <a:t>»</a:t>
            </a:r>
            <a:endParaRPr lang="ru-RU" sz="28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6752"/>
            <a:ext cx="3816424" cy="5420557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28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95536" y="1124744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95536" y="1196752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058744" y="1736899"/>
            <a:ext cx="42914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dirty="0" smtClean="0">
                <a:solidFill>
                  <a:schemeClr val="accent1"/>
                </a:solidFill>
              </a:rPr>
              <a:t>Паспорт специальности 6</a:t>
            </a:r>
            <a:r>
              <a:rPr lang="en-US" sz="2800" dirty="0" smtClean="0">
                <a:solidFill>
                  <a:schemeClr val="accent1"/>
                </a:solidFill>
              </a:rPr>
              <a:t>D051800 – </a:t>
            </a:r>
            <a:r>
              <a:rPr lang="kk-KZ" sz="2800" dirty="0" smtClean="0">
                <a:solidFill>
                  <a:schemeClr val="accent1"/>
                </a:solidFill>
              </a:rPr>
              <a:t>Управление проектами</a:t>
            </a:r>
            <a:endParaRPr lang="ru-RU" sz="2800" dirty="0">
              <a:solidFill>
                <a:schemeClr val="accent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344" y="3356992"/>
            <a:ext cx="3836783" cy="305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0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7749"/>
            <a:ext cx="8435280" cy="1143000"/>
          </a:xfrm>
        </p:spPr>
        <p:txBody>
          <a:bodyPr/>
          <a:lstStyle/>
          <a:p>
            <a:r>
              <a:rPr lang="kk-KZ" sz="2800" dirty="0">
                <a:solidFill>
                  <a:schemeClr val="tx2">
                    <a:lumMod val="50000"/>
                  </a:schemeClr>
                </a:solidFill>
              </a:rPr>
              <a:t>4. Результаты исследований, выполненных в рамках программы «Управления развитием через проекты</a:t>
            </a:r>
            <a:r>
              <a:rPr lang="kk-KZ" sz="2800" dirty="0" smtClean="0">
                <a:solidFill>
                  <a:schemeClr val="tx2">
                    <a:lumMod val="50000"/>
                  </a:schemeClr>
                </a:solidFill>
              </a:rPr>
              <a:t>»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7969696" cy="544522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endParaRPr lang="kk-KZ" dirty="0" smtClean="0"/>
          </a:p>
          <a:p>
            <a:pPr marL="114300" indent="0">
              <a:buNone/>
            </a:pPr>
            <a:endParaRPr lang="kk-KZ" dirty="0" smtClean="0"/>
          </a:p>
          <a:p>
            <a:pPr marL="114300" indent="0">
              <a:buNone/>
            </a:pPr>
            <a:endParaRPr lang="kk-KZ" dirty="0" smtClean="0"/>
          </a:p>
          <a:p>
            <a:pPr marL="114300" indent="0">
              <a:buNone/>
            </a:pPr>
            <a:endParaRPr lang="kk-KZ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29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95536" y="1124744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95536" y="1196752"/>
            <a:ext cx="7620000" cy="0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277459002"/>
              </p:ext>
            </p:extLst>
          </p:nvPr>
        </p:nvGraphicFramePr>
        <p:xfrm>
          <a:off x="361380" y="1412776"/>
          <a:ext cx="795503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100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947" y="0"/>
            <a:ext cx="2163077" cy="12978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4082"/>
          </a:xfrm>
        </p:spPr>
        <p:txBody>
          <a:bodyPr/>
          <a:lstStyle/>
          <a:p>
            <a:r>
              <a:rPr lang="kk-KZ" sz="4000" dirty="0">
                <a:solidFill>
                  <a:schemeClr val="tx2">
                    <a:lumMod val="50000"/>
                  </a:schemeClr>
                </a:solidFill>
              </a:rPr>
              <a:t>5. </a:t>
            </a:r>
            <a:r>
              <a:rPr lang="kk-KZ" sz="4000" dirty="0" smtClean="0">
                <a:solidFill>
                  <a:schemeClr val="tx2">
                    <a:lumMod val="50000"/>
                  </a:schemeClr>
                </a:solidFill>
              </a:rPr>
              <a:t>Выводы</a:t>
            </a: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30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457200" y="908720"/>
            <a:ext cx="6275040" cy="9622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57200" y="980728"/>
            <a:ext cx="6275040" cy="9622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8840044"/>
              </p:ext>
            </p:extLst>
          </p:nvPr>
        </p:nvGraphicFramePr>
        <p:xfrm>
          <a:off x="198748" y="1343811"/>
          <a:ext cx="8136904" cy="3374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582" y="5072026"/>
            <a:ext cx="2149236" cy="107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240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947" y="0"/>
            <a:ext cx="2163077" cy="12978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4082"/>
          </a:xfrm>
        </p:spPr>
        <p:txBody>
          <a:bodyPr/>
          <a:lstStyle/>
          <a:p>
            <a:r>
              <a:rPr lang="kk-KZ" sz="4000" dirty="0">
                <a:solidFill>
                  <a:schemeClr val="tx2">
                    <a:lumMod val="50000"/>
                  </a:schemeClr>
                </a:solidFill>
              </a:rPr>
              <a:t>5. </a:t>
            </a:r>
            <a:r>
              <a:rPr lang="kk-KZ" sz="4000" dirty="0" smtClean="0">
                <a:solidFill>
                  <a:schemeClr val="tx2">
                    <a:lumMod val="50000"/>
                  </a:schemeClr>
                </a:solidFill>
              </a:rPr>
              <a:t>Выводы</a:t>
            </a: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31</a:t>
            </a:fld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457200" y="908720"/>
            <a:ext cx="6275040" cy="9622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57200" y="980728"/>
            <a:ext cx="6275040" cy="9622"/>
          </a:xfrm>
          <a:prstGeom prst="line">
            <a:avLst/>
          </a:prstGeom>
          <a:ln w="190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09326681"/>
              </p:ext>
            </p:extLst>
          </p:nvPr>
        </p:nvGraphicFramePr>
        <p:xfrm>
          <a:off x="179512" y="918342"/>
          <a:ext cx="8136904" cy="5823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05858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875873d27fc8c47adc8426cd18b4ab294b0923b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Соседство">
  <a:themeElements>
    <a:clrScheme name="Другая 9">
      <a:dk1>
        <a:sysClr val="windowText" lastClr="000000"/>
      </a:dk1>
      <a:lt1>
        <a:sysClr val="window" lastClr="FFFFFF"/>
      </a:lt1>
      <a:dk2>
        <a:srgbClr val="0066CC"/>
      </a:dk2>
      <a:lt2>
        <a:srgbClr val="E4E9EF"/>
      </a:lt2>
      <a:accent1>
        <a:srgbClr val="C00000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cdb2004117gl - интерес</Template>
  <TotalTime>6529</TotalTime>
  <Words>1585</Words>
  <Application>Microsoft Office PowerPoint</Application>
  <PresentationFormat>Экран (4:3)</PresentationFormat>
  <Paragraphs>279</Paragraphs>
  <Slides>31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1" baseType="lpstr">
      <vt:lpstr>Arial</vt:lpstr>
      <vt:lpstr>Arial Black</vt:lpstr>
      <vt:lpstr>Calibri</vt:lpstr>
      <vt:lpstr>Cambria</vt:lpstr>
      <vt:lpstr>Courier New</vt:lpstr>
      <vt:lpstr>Georgia</vt:lpstr>
      <vt:lpstr>Times New Roman</vt:lpstr>
      <vt:lpstr>Verdana</vt:lpstr>
      <vt:lpstr>Wingdings</vt:lpstr>
      <vt:lpstr>1_Соседство</vt:lpstr>
      <vt:lpstr>Заседание Президиума Международной Академии Информатизации</vt:lpstr>
      <vt:lpstr>Структура доклада</vt:lpstr>
      <vt:lpstr>Вхождение Казахстана в число самых развитых стран мира</vt:lpstr>
      <vt:lpstr>В Республике Казахстан идея освоения нового управленческого подхода получила поддержку Президента Н.А. Назарбаева ещё в мае 1993 года. </vt:lpstr>
      <vt:lpstr>Презентация PowerPoint</vt:lpstr>
      <vt:lpstr>Предпринимательская активность</vt:lpstr>
      <vt:lpstr>Презентация PowerPoint</vt:lpstr>
      <vt:lpstr>Презентация PowerPoint</vt:lpstr>
      <vt:lpstr>1. Факторы, определяющие предпринимательскую активность</vt:lpstr>
      <vt:lpstr>2. Вклад МАИН в части позитивного влияния на данные факторы</vt:lpstr>
      <vt:lpstr>СПМ РК – представитель института управления проектами (PMI)</vt:lpstr>
      <vt:lpstr>Презентация PowerPoint</vt:lpstr>
      <vt:lpstr>Национальные стандарты Казахстана по управлению проектами</vt:lpstr>
      <vt:lpstr> Выпускники СПМ РК по ССДК  на 1 октября 2016 года </vt:lpstr>
      <vt:lpstr>Консультанты и эксперты СПМ РК</vt:lpstr>
      <vt:lpstr>Презентация PowerPoint</vt:lpstr>
      <vt:lpstr>Презентация PowerPoint</vt:lpstr>
      <vt:lpstr>СРМ сертифицированные специалисты</vt:lpstr>
      <vt:lpstr>Первый форум – второй форум – третий форум</vt:lpstr>
      <vt:lpstr>Презентация PowerPoint</vt:lpstr>
      <vt:lpstr>Первый Международный конгресс проектных менеджеров РК «Развитие проектного менеджмента: практика и перспективы»  </vt:lpstr>
      <vt:lpstr>Региональные семинары</vt:lpstr>
      <vt:lpstr>Презентация PowerPoint</vt:lpstr>
      <vt:lpstr>Участие в государственной программе «Дорожная карта бизнеса-2020»</vt:lpstr>
      <vt:lpstr>Участие в государственной программе «Дорожная карта бизнеса-2020»</vt:lpstr>
      <vt:lpstr>3. Роль и влияние РВУ в процессе управления развитием компании и организации</vt:lpstr>
      <vt:lpstr>3. Роль и влияние РВУ в процессе управления развитием компании и организации</vt:lpstr>
      <vt:lpstr>4. Результаты исследований, выполненных в рамках программы «Управления развитием через проекты»</vt:lpstr>
      <vt:lpstr>4. Результаты исследований, выполненных в рамках программы «Управления развитием через проекты»</vt:lpstr>
      <vt:lpstr>5. Выводы</vt:lpstr>
      <vt:lpstr>5. Выводы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Динара</dc:creator>
  <cp:lastModifiedBy>SPM</cp:lastModifiedBy>
  <cp:revision>695</cp:revision>
  <cp:lastPrinted>2013-05-29T06:02:52Z</cp:lastPrinted>
  <dcterms:created xsi:type="dcterms:W3CDTF">2012-03-13T12:54:44Z</dcterms:created>
  <dcterms:modified xsi:type="dcterms:W3CDTF">2016-11-25T09:04:33Z</dcterms:modified>
</cp:coreProperties>
</file>