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  <p:sldMasterId id="2147483663" r:id="rId2"/>
  </p:sldMasterIdLst>
  <p:notesMasterIdLst>
    <p:notesMasterId r:id="rId24"/>
  </p:notesMasterIdLst>
  <p:sldIdLst>
    <p:sldId id="258" r:id="rId3"/>
    <p:sldId id="259" r:id="rId4"/>
    <p:sldId id="286" r:id="rId5"/>
    <p:sldId id="260" r:id="rId6"/>
    <p:sldId id="261" r:id="rId7"/>
    <p:sldId id="264" r:id="rId8"/>
    <p:sldId id="269" r:id="rId9"/>
    <p:sldId id="283" r:id="rId10"/>
    <p:sldId id="270" r:id="rId11"/>
    <p:sldId id="285" r:id="rId12"/>
    <p:sldId id="271" r:id="rId13"/>
    <p:sldId id="287" r:id="rId14"/>
    <p:sldId id="282" r:id="rId15"/>
    <p:sldId id="273" r:id="rId16"/>
    <p:sldId id="276" r:id="rId17"/>
    <p:sldId id="289" r:id="rId18"/>
    <p:sldId id="278" r:id="rId19"/>
    <p:sldId id="279" r:id="rId20"/>
    <p:sldId id="280" r:id="rId21"/>
    <p:sldId id="284" r:id="rId22"/>
    <p:sldId id="281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0084" autoAdjust="0"/>
    <p:restoredTop sz="94660"/>
  </p:normalViewPr>
  <p:slideViewPr>
    <p:cSldViewPr snapToGrid="0">
      <p:cViewPr varScale="1">
        <p:scale>
          <a:sx n="65" d="100"/>
          <a:sy n="65" d="100"/>
        </p:scale>
        <p:origin x="1616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1B4727F-2E23-4572-B567-A7BBFCDD704A}" type="doc">
      <dgm:prSet loTypeId="urn:microsoft.com/office/officeart/2005/8/layout/vList5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0AA9C35-AC98-4800-9DA7-4D96329F7C66}">
      <dgm:prSet phldrT="[Текст]"/>
      <dgm:spPr/>
      <dgm:t>
        <a:bodyPr/>
        <a:lstStyle/>
        <a:p>
          <a:r>
            <a:rPr lang="ru-RU" i="1" u="sng" dirty="0"/>
            <a:t>Конвергентные услуги</a:t>
          </a:r>
          <a:endParaRPr lang="ru-RU" dirty="0"/>
        </a:p>
      </dgm:t>
    </dgm:pt>
    <dgm:pt modelId="{699210FE-A6CA-4BB2-BA6D-2A88F3356CAD}" type="parTrans" cxnId="{31002A00-19D5-4419-9B85-CD4C0C99C0C3}">
      <dgm:prSet/>
      <dgm:spPr/>
      <dgm:t>
        <a:bodyPr/>
        <a:lstStyle/>
        <a:p>
          <a:endParaRPr lang="ru-RU"/>
        </a:p>
      </dgm:t>
    </dgm:pt>
    <dgm:pt modelId="{2C7DF897-C2CD-43EB-AD4C-F5AC5F548CC9}" type="sibTrans" cxnId="{31002A00-19D5-4419-9B85-CD4C0C99C0C3}">
      <dgm:prSet/>
      <dgm:spPr/>
      <dgm:t>
        <a:bodyPr/>
        <a:lstStyle/>
        <a:p>
          <a:endParaRPr lang="ru-RU"/>
        </a:p>
      </dgm:t>
    </dgm:pt>
    <dgm:pt modelId="{A94E6991-87CE-47CF-8CCA-0F9B1893FA14}">
      <dgm:prSet phldrT="[Текст]" custT="1"/>
      <dgm:spPr/>
      <dgm:t>
        <a:bodyPr/>
        <a:lstStyle/>
        <a:p>
          <a:r>
            <a:rPr lang="ru-RU" sz="2100" dirty="0">
              <a:solidFill>
                <a:srgbClr val="0070C0"/>
              </a:solidFill>
            </a:rPr>
            <a:t>в рамках одного пакета предоставляются наборы сервисов, предоставляемых сетями мобильной и фиксированной связи.</a:t>
          </a:r>
        </a:p>
      </dgm:t>
    </dgm:pt>
    <dgm:pt modelId="{B83B2A61-2915-4EEF-B82E-37346939891F}" type="parTrans" cxnId="{4E94F94A-A7F7-4381-8FEF-D141C38D1448}">
      <dgm:prSet/>
      <dgm:spPr/>
      <dgm:t>
        <a:bodyPr/>
        <a:lstStyle/>
        <a:p>
          <a:endParaRPr lang="ru-RU"/>
        </a:p>
      </dgm:t>
    </dgm:pt>
    <dgm:pt modelId="{46967AAF-1E2C-43D7-B1F9-D4DA168F9758}" type="sibTrans" cxnId="{4E94F94A-A7F7-4381-8FEF-D141C38D1448}">
      <dgm:prSet/>
      <dgm:spPr/>
      <dgm:t>
        <a:bodyPr/>
        <a:lstStyle/>
        <a:p>
          <a:endParaRPr lang="ru-RU"/>
        </a:p>
      </dgm:t>
    </dgm:pt>
    <dgm:pt modelId="{D859B5FD-F8B3-499E-B1C7-98FD2057DA12}">
      <dgm:prSet phldrT="[Текст]"/>
      <dgm:spPr/>
      <dgm:t>
        <a:bodyPr/>
        <a:lstStyle/>
        <a:p>
          <a:r>
            <a:rPr lang="ru-RU" i="1" u="sng" dirty="0"/>
            <a:t>Мобильные финансы</a:t>
          </a:r>
          <a:endParaRPr lang="ru-RU" dirty="0"/>
        </a:p>
      </dgm:t>
    </dgm:pt>
    <dgm:pt modelId="{1E8D4638-39A1-4408-B7BA-B46DBB771D6C}" type="parTrans" cxnId="{CC759D40-86A3-4B80-8B9C-B33974AA7689}">
      <dgm:prSet/>
      <dgm:spPr/>
      <dgm:t>
        <a:bodyPr/>
        <a:lstStyle/>
        <a:p>
          <a:endParaRPr lang="ru-RU"/>
        </a:p>
      </dgm:t>
    </dgm:pt>
    <dgm:pt modelId="{ED3C3527-6AED-4CC3-9A05-10F754A5E486}" type="sibTrans" cxnId="{CC759D40-86A3-4B80-8B9C-B33974AA7689}">
      <dgm:prSet/>
      <dgm:spPr/>
      <dgm:t>
        <a:bodyPr/>
        <a:lstStyle/>
        <a:p>
          <a:endParaRPr lang="ru-RU"/>
        </a:p>
      </dgm:t>
    </dgm:pt>
    <dgm:pt modelId="{081AF3DC-0C6A-4E40-938D-7A45549096EB}">
      <dgm:prSet phldrT="[Текст]"/>
      <dgm:spPr/>
      <dgm:t>
        <a:bodyPr/>
        <a:lstStyle/>
        <a:p>
          <a:r>
            <a:rPr lang="ru-RU" dirty="0">
              <a:solidFill>
                <a:srgbClr val="0070C0"/>
              </a:solidFill>
            </a:rPr>
            <a:t>возможность оплаты услуг и товаров с использованием денег со счета мобильного телефона.</a:t>
          </a:r>
        </a:p>
      </dgm:t>
    </dgm:pt>
    <dgm:pt modelId="{5A8D6313-59ED-4774-AA22-67B14EE9A9A1}" type="parTrans" cxnId="{DCFC07E9-54F0-4B1F-A53C-94622E887EAD}">
      <dgm:prSet/>
      <dgm:spPr/>
      <dgm:t>
        <a:bodyPr/>
        <a:lstStyle/>
        <a:p>
          <a:endParaRPr lang="ru-RU"/>
        </a:p>
      </dgm:t>
    </dgm:pt>
    <dgm:pt modelId="{2D15B718-A014-44BC-9C16-389E90AF6DA9}" type="sibTrans" cxnId="{DCFC07E9-54F0-4B1F-A53C-94622E887EAD}">
      <dgm:prSet/>
      <dgm:spPr/>
      <dgm:t>
        <a:bodyPr/>
        <a:lstStyle/>
        <a:p>
          <a:endParaRPr lang="ru-RU"/>
        </a:p>
      </dgm:t>
    </dgm:pt>
    <dgm:pt modelId="{3F7194DC-A7AE-44A6-BA99-406F52BE1980}">
      <dgm:prSet phldrT="[Текст]"/>
      <dgm:spPr/>
      <dgm:t>
        <a:bodyPr/>
        <a:lstStyle/>
        <a:p>
          <a:r>
            <a:rPr lang="ru-RU" i="1" u="sng" dirty="0"/>
            <a:t>Контент</a:t>
          </a:r>
          <a:endParaRPr lang="ru-RU" dirty="0"/>
        </a:p>
      </dgm:t>
    </dgm:pt>
    <dgm:pt modelId="{3A515853-0B66-48A9-B5C6-BB148F221FC9}" type="parTrans" cxnId="{0C106A07-14D5-4FC8-8AB9-F15EFBA6E51A}">
      <dgm:prSet/>
      <dgm:spPr/>
      <dgm:t>
        <a:bodyPr/>
        <a:lstStyle/>
        <a:p>
          <a:endParaRPr lang="ru-RU"/>
        </a:p>
      </dgm:t>
    </dgm:pt>
    <dgm:pt modelId="{83E3DCC3-B418-46A0-AFD0-5146288FED20}" type="sibTrans" cxnId="{0C106A07-14D5-4FC8-8AB9-F15EFBA6E51A}">
      <dgm:prSet/>
      <dgm:spPr/>
      <dgm:t>
        <a:bodyPr/>
        <a:lstStyle/>
        <a:p>
          <a:endParaRPr lang="ru-RU"/>
        </a:p>
      </dgm:t>
    </dgm:pt>
    <dgm:pt modelId="{52094DB4-DEDE-4BFC-937F-0F1ADB696266}">
      <dgm:prSet phldrT="[Текст]"/>
      <dgm:spPr/>
      <dgm:t>
        <a:bodyPr/>
        <a:lstStyle/>
        <a:p>
          <a:r>
            <a:rPr lang="ru-RU" dirty="0">
              <a:solidFill>
                <a:srgbClr val="0070C0"/>
              </a:solidFill>
            </a:rPr>
            <a:t>получение персонализированного контента на любом устройстве.</a:t>
          </a:r>
        </a:p>
      </dgm:t>
    </dgm:pt>
    <dgm:pt modelId="{D92073CF-DFFE-40C7-BE94-63C1EA7C41D7}" type="parTrans" cxnId="{4F1AB02E-72E1-4249-BB38-2AEF69E32644}">
      <dgm:prSet/>
      <dgm:spPr/>
      <dgm:t>
        <a:bodyPr/>
        <a:lstStyle/>
        <a:p>
          <a:endParaRPr lang="ru-RU"/>
        </a:p>
      </dgm:t>
    </dgm:pt>
    <dgm:pt modelId="{2051D8BC-6C61-4910-97D6-B8A15A29231A}" type="sibTrans" cxnId="{4F1AB02E-72E1-4249-BB38-2AEF69E32644}">
      <dgm:prSet/>
      <dgm:spPr/>
      <dgm:t>
        <a:bodyPr/>
        <a:lstStyle/>
        <a:p>
          <a:endParaRPr lang="ru-RU"/>
        </a:p>
      </dgm:t>
    </dgm:pt>
    <dgm:pt modelId="{A9D8D0D3-8D78-403F-8EDC-D84A50FAFD0C}" type="pres">
      <dgm:prSet presAssocID="{B1B4727F-2E23-4572-B567-A7BBFCDD704A}" presName="Name0" presStyleCnt="0">
        <dgm:presLayoutVars>
          <dgm:dir/>
          <dgm:animLvl val="lvl"/>
          <dgm:resizeHandles val="exact"/>
        </dgm:presLayoutVars>
      </dgm:prSet>
      <dgm:spPr/>
    </dgm:pt>
    <dgm:pt modelId="{9C212E26-8B06-45E0-8E06-EB6ED17B9934}" type="pres">
      <dgm:prSet presAssocID="{80AA9C35-AC98-4800-9DA7-4D96329F7C66}" presName="linNode" presStyleCnt="0"/>
      <dgm:spPr/>
    </dgm:pt>
    <dgm:pt modelId="{80504D3B-EB88-4440-9B9C-B346BFE7CCCA}" type="pres">
      <dgm:prSet presAssocID="{80AA9C35-AC98-4800-9DA7-4D96329F7C66}" presName="parentText" presStyleLbl="node1" presStyleIdx="0" presStyleCnt="3">
        <dgm:presLayoutVars>
          <dgm:chMax val="1"/>
          <dgm:bulletEnabled val="1"/>
        </dgm:presLayoutVars>
      </dgm:prSet>
      <dgm:spPr/>
    </dgm:pt>
    <dgm:pt modelId="{2773761A-B1C8-45C9-A391-AFEE2B1D8FC4}" type="pres">
      <dgm:prSet presAssocID="{80AA9C35-AC98-4800-9DA7-4D96329F7C66}" presName="descendantText" presStyleLbl="alignAccFollowNode1" presStyleIdx="0" presStyleCnt="3" custScaleY="116484">
        <dgm:presLayoutVars>
          <dgm:bulletEnabled val="1"/>
        </dgm:presLayoutVars>
      </dgm:prSet>
      <dgm:spPr/>
    </dgm:pt>
    <dgm:pt modelId="{0F21C5AC-2E10-4FC7-9205-27DF441F0CCB}" type="pres">
      <dgm:prSet presAssocID="{2C7DF897-C2CD-43EB-AD4C-F5AC5F548CC9}" presName="sp" presStyleCnt="0"/>
      <dgm:spPr/>
    </dgm:pt>
    <dgm:pt modelId="{89087C7B-2D5D-4434-983A-EC21F248E82F}" type="pres">
      <dgm:prSet presAssocID="{D859B5FD-F8B3-499E-B1C7-98FD2057DA12}" presName="linNode" presStyleCnt="0"/>
      <dgm:spPr/>
    </dgm:pt>
    <dgm:pt modelId="{E871775C-0CF1-47FF-9F6E-CECBFC866DAE}" type="pres">
      <dgm:prSet presAssocID="{D859B5FD-F8B3-499E-B1C7-98FD2057DA12}" presName="parentText" presStyleLbl="node1" presStyleIdx="1" presStyleCnt="3">
        <dgm:presLayoutVars>
          <dgm:chMax val="1"/>
          <dgm:bulletEnabled val="1"/>
        </dgm:presLayoutVars>
      </dgm:prSet>
      <dgm:spPr/>
    </dgm:pt>
    <dgm:pt modelId="{84726ADC-B6B2-44CA-9FAB-CB6C39FF9130}" type="pres">
      <dgm:prSet presAssocID="{D859B5FD-F8B3-499E-B1C7-98FD2057DA12}" presName="descendantText" presStyleLbl="alignAccFollowNode1" presStyleIdx="1" presStyleCnt="3">
        <dgm:presLayoutVars>
          <dgm:bulletEnabled val="1"/>
        </dgm:presLayoutVars>
      </dgm:prSet>
      <dgm:spPr/>
    </dgm:pt>
    <dgm:pt modelId="{95C9DB9C-359D-499D-901E-556DDFBE7197}" type="pres">
      <dgm:prSet presAssocID="{ED3C3527-6AED-4CC3-9A05-10F754A5E486}" presName="sp" presStyleCnt="0"/>
      <dgm:spPr/>
    </dgm:pt>
    <dgm:pt modelId="{B4FF0448-2662-4059-8F38-6F077794DF8C}" type="pres">
      <dgm:prSet presAssocID="{3F7194DC-A7AE-44A6-BA99-406F52BE1980}" presName="linNode" presStyleCnt="0"/>
      <dgm:spPr/>
    </dgm:pt>
    <dgm:pt modelId="{C5D3021E-2F19-4352-8DEB-68A5F7FAE9FB}" type="pres">
      <dgm:prSet presAssocID="{3F7194DC-A7AE-44A6-BA99-406F52BE1980}" presName="parentText" presStyleLbl="node1" presStyleIdx="2" presStyleCnt="3">
        <dgm:presLayoutVars>
          <dgm:chMax val="1"/>
          <dgm:bulletEnabled val="1"/>
        </dgm:presLayoutVars>
      </dgm:prSet>
      <dgm:spPr/>
    </dgm:pt>
    <dgm:pt modelId="{CDC5AA38-A2E3-4B10-8331-A30A56891F8F}" type="pres">
      <dgm:prSet presAssocID="{3F7194DC-A7AE-44A6-BA99-406F52BE1980}" presName="descendantText" presStyleLbl="alignAccFollowNode1" presStyleIdx="2" presStyleCnt="3">
        <dgm:presLayoutVars>
          <dgm:bulletEnabled val="1"/>
        </dgm:presLayoutVars>
      </dgm:prSet>
      <dgm:spPr/>
    </dgm:pt>
  </dgm:ptLst>
  <dgm:cxnLst>
    <dgm:cxn modelId="{E4B0952A-736B-43EB-AB18-2B4D3FD2195A}" type="presOf" srcId="{A94E6991-87CE-47CF-8CCA-0F9B1893FA14}" destId="{2773761A-B1C8-45C9-A391-AFEE2B1D8FC4}" srcOrd="0" destOrd="0" presId="urn:microsoft.com/office/officeart/2005/8/layout/vList5"/>
    <dgm:cxn modelId="{CC759D40-86A3-4B80-8B9C-B33974AA7689}" srcId="{B1B4727F-2E23-4572-B567-A7BBFCDD704A}" destId="{D859B5FD-F8B3-499E-B1C7-98FD2057DA12}" srcOrd="1" destOrd="0" parTransId="{1E8D4638-39A1-4408-B7BA-B46DBB771D6C}" sibTransId="{ED3C3527-6AED-4CC3-9A05-10F754A5E486}"/>
    <dgm:cxn modelId="{BC8C11D2-9339-4865-944E-B60E45098628}" type="presOf" srcId="{3F7194DC-A7AE-44A6-BA99-406F52BE1980}" destId="{C5D3021E-2F19-4352-8DEB-68A5F7FAE9FB}" srcOrd="0" destOrd="0" presId="urn:microsoft.com/office/officeart/2005/8/layout/vList5"/>
    <dgm:cxn modelId="{6BD29BA7-79FD-46D8-9C19-432A4B7B8223}" type="presOf" srcId="{80AA9C35-AC98-4800-9DA7-4D96329F7C66}" destId="{80504D3B-EB88-4440-9B9C-B346BFE7CCCA}" srcOrd="0" destOrd="0" presId="urn:microsoft.com/office/officeart/2005/8/layout/vList5"/>
    <dgm:cxn modelId="{4E94F94A-A7F7-4381-8FEF-D141C38D1448}" srcId="{80AA9C35-AC98-4800-9DA7-4D96329F7C66}" destId="{A94E6991-87CE-47CF-8CCA-0F9B1893FA14}" srcOrd="0" destOrd="0" parTransId="{B83B2A61-2915-4EEF-B82E-37346939891F}" sibTransId="{46967AAF-1E2C-43D7-B1F9-D4DA168F9758}"/>
    <dgm:cxn modelId="{0C106A07-14D5-4FC8-8AB9-F15EFBA6E51A}" srcId="{B1B4727F-2E23-4572-B567-A7BBFCDD704A}" destId="{3F7194DC-A7AE-44A6-BA99-406F52BE1980}" srcOrd="2" destOrd="0" parTransId="{3A515853-0B66-48A9-B5C6-BB148F221FC9}" sibTransId="{83E3DCC3-B418-46A0-AFD0-5146288FED20}"/>
    <dgm:cxn modelId="{2DF9A9C7-3CCA-4A43-8D7E-07987A7FE37D}" type="presOf" srcId="{081AF3DC-0C6A-4E40-938D-7A45549096EB}" destId="{84726ADC-B6B2-44CA-9FAB-CB6C39FF9130}" srcOrd="0" destOrd="0" presId="urn:microsoft.com/office/officeart/2005/8/layout/vList5"/>
    <dgm:cxn modelId="{4F1AB02E-72E1-4249-BB38-2AEF69E32644}" srcId="{3F7194DC-A7AE-44A6-BA99-406F52BE1980}" destId="{52094DB4-DEDE-4BFC-937F-0F1ADB696266}" srcOrd="0" destOrd="0" parTransId="{D92073CF-DFFE-40C7-BE94-63C1EA7C41D7}" sibTransId="{2051D8BC-6C61-4910-97D6-B8A15A29231A}"/>
    <dgm:cxn modelId="{DCFC07E9-54F0-4B1F-A53C-94622E887EAD}" srcId="{D859B5FD-F8B3-499E-B1C7-98FD2057DA12}" destId="{081AF3DC-0C6A-4E40-938D-7A45549096EB}" srcOrd="0" destOrd="0" parTransId="{5A8D6313-59ED-4774-AA22-67B14EE9A9A1}" sibTransId="{2D15B718-A014-44BC-9C16-389E90AF6DA9}"/>
    <dgm:cxn modelId="{1229F165-B3F0-47DA-BE5B-AF9D1DEAC187}" type="presOf" srcId="{B1B4727F-2E23-4572-B567-A7BBFCDD704A}" destId="{A9D8D0D3-8D78-403F-8EDC-D84A50FAFD0C}" srcOrd="0" destOrd="0" presId="urn:microsoft.com/office/officeart/2005/8/layout/vList5"/>
    <dgm:cxn modelId="{CFF8453E-17AC-446E-BE4A-9CB5BB7EF0AA}" type="presOf" srcId="{D859B5FD-F8B3-499E-B1C7-98FD2057DA12}" destId="{E871775C-0CF1-47FF-9F6E-CECBFC866DAE}" srcOrd="0" destOrd="0" presId="urn:microsoft.com/office/officeart/2005/8/layout/vList5"/>
    <dgm:cxn modelId="{C2F7FE77-DC27-4343-8335-061195EA0818}" type="presOf" srcId="{52094DB4-DEDE-4BFC-937F-0F1ADB696266}" destId="{CDC5AA38-A2E3-4B10-8331-A30A56891F8F}" srcOrd="0" destOrd="0" presId="urn:microsoft.com/office/officeart/2005/8/layout/vList5"/>
    <dgm:cxn modelId="{31002A00-19D5-4419-9B85-CD4C0C99C0C3}" srcId="{B1B4727F-2E23-4572-B567-A7BBFCDD704A}" destId="{80AA9C35-AC98-4800-9DA7-4D96329F7C66}" srcOrd="0" destOrd="0" parTransId="{699210FE-A6CA-4BB2-BA6D-2A88F3356CAD}" sibTransId="{2C7DF897-C2CD-43EB-AD4C-F5AC5F548CC9}"/>
    <dgm:cxn modelId="{C514A94F-D8A0-4005-BC21-35F83BD6F454}" type="presParOf" srcId="{A9D8D0D3-8D78-403F-8EDC-D84A50FAFD0C}" destId="{9C212E26-8B06-45E0-8E06-EB6ED17B9934}" srcOrd="0" destOrd="0" presId="urn:microsoft.com/office/officeart/2005/8/layout/vList5"/>
    <dgm:cxn modelId="{A42D3B38-887A-4E23-BC92-23911182CA90}" type="presParOf" srcId="{9C212E26-8B06-45E0-8E06-EB6ED17B9934}" destId="{80504D3B-EB88-4440-9B9C-B346BFE7CCCA}" srcOrd="0" destOrd="0" presId="urn:microsoft.com/office/officeart/2005/8/layout/vList5"/>
    <dgm:cxn modelId="{5098E7D4-C5B1-4641-A0E9-4DE83A1D6A89}" type="presParOf" srcId="{9C212E26-8B06-45E0-8E06-EB6ED17B9934}" destId="{2773761A-B1C8-45C9-A391-AFEE2B1D8FC4}" srcOrd="1" destOrd="0" presId="urn:microsoft.com/office/officeart/2005/8/layout/vList5"/>
    <dgm:cxn modelId="{85F22B07-EA64-4878-BB4E-7FFC1D518265}" type="presParOf" srcId="{A9D8D0D3-8D78-403F-8EDC-D84A50FAFD0C}" destId="{0F21C5AC-2E10-4FC7-9205-27DF441F0CCB}" srcOrd="1" destOrd="0" presId="urn:microsoft.com/office/officeart/2005/8/layout/vList5"/>
    <dgm:cxn modelId="{E01D48BE-69BE-4EDB-870B-077312808BCF}" type="presParOf" srcId="{A9D8D0D3-8D78-403F-8EDC-D84A50FAFD0C}" destId="{89087C7B-2D5D-4434-983A-EC21F248E82F}" srcOrd="2" destOrd="0" presId="urn:microsoft.com/office/officeart/2005/8/layout/vList5"/>
    <dgm:cxn modelId="{DD9B7F1A-34DB-4ABE-90B2-03514F612314}" type="presParOf" srcId="{89087C7B-2D5D-4434-983A-EC21F248E82F}" destId="{E871775C-0CF1-47FF-9F6E-CECBFC866DAE}" srcOrd="0" destOrd="0" presId="urn:microsoft.com/office/officeart/2005/8/layout/vList5"/>
    <dgm:cxn modelId="{8F0BF868-DA27-4E82-85DF-9173E4400129}" type="presParOf" srcId="{89087C7B-2D5D-4434-983A-EC21F248E82F}" destId="{84726ADC-B6B2-44CA-9FAB-CB6C39FF9130}" srcOrd="1" destOrd="0" presId="urn:microsoft.com/office/officeart/2005/8/layout/vList5"/>
    <dgm:cxn modelId="{3D56A937-9D2A-4ED8-81E3-914EFA6B7BF7}" type="presParOf" srcId="{A9D8D0D3-8D78-403F-8EDC-D84A50FAFD0C}" destId="{95C9DB9C-359D-499D-901E-556DDFBE7197}" srcOrd="3" destOrd="0" presId="urn:microsoft.com/office/officeart/2005/8/layout/vList5"/>
    <dgm:cxn modelId="{FE5EBB96-9B6A-4953-B4B2-8CAB66932D1C}" type="presParOf" srcId="{A9D8D0D3-8D78-403F-8EDC-D84A50FAFD0C}" destId="{B4FF0448-2662-4059-8F38-6F077794DF8C}" srcOrd="4" destOrd="0" presId="urn:microsoft.com/office/officeart/2005/8/layout/vList5"/>
    <dgm:cxn modelId="{0B7D0CFF-F3D1-4215-81DF-F60FC2AF87E4}" type="presParOf" srcId="{B4FF0448-2662-4059-8F38-6F077794DF8C}" destId="{C5D3021E-2F19-4352-8DEB-68A5F7FAE9FB}" srcOrd="0" destOrd="0" presId="urn:microsoft.com/office/officeart/2005/8/layout/vList5"/>
    <dgm:cxn modelId="{2FCD9531-0AF1-45DF-A564-8FF8E4F42CB6}" type="presParOf" srcId="{B4FF0448-2662-4059-8F38-6F077794DF8C}" destId="{CDC5AA38-A2E3-4B10-8331-A30A56891F8F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773761A-B1C8-45C9-A391-AFEE2B1D8FC4}">
      <dsp:nvSpPr>
        <dsp:cNvPr id="0" name=""/>
        <dsp:cNvSpPr/>
      </dsp:nvSpPr>
      <dsp:spPr>
        <a:xfrm rot="5400000">
          <a:off x="5039558" y="-1973649"/>
          <a:ext cx="1313717" cy="5361333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100" kern="1200" dirty="0">
              <a:solidFill>
                <a:srgbClr val="0070C0"/>
              </a:solidFill>
            </a:rPr>
            <a:t>в рамках одного пакета предоставляются наборы сервисов, предоставляемых сетями мобильной и фиксированной связи.</a:t>
          </a:r>
        </a:p>
      </dsp:txBody>
      <dsp:txXfrm rot="-5400000">
        <a:off x="3015750" y="114289"/>
        <a:ext cx="5297203" cy="1185457"/>
      </dsp:txXfrm>
    </dsp:sp>
    <dsp:sp modelId="{80504D3B-EB88-4440-9B9C-B346BFE7CCCA}">
      <dsp:nvSpPr>
        <dsp:cNvPr id="0" name=""/>
        <dsp:cNvSpPr/>
      </dsp:nvSpPr>
      <dsp:spPr>
        <a:xfrm>
          <a:off x="0" y="2136"/>
          <a:ext cx="3015750" cy="1409762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i="1" u="sng" kern="1200" dirty="0"/>
            <a:t>Конвергентные услуги</a:t>
          </a:r>
          <a:endParaRPr lang="ru-RU" sz="2800" kern="1200" dirty="0"/>
        </a:p>
      </dsp:txBody>
      <dsp:txXfrm>
        <a:off x="68819" y="70955"/>
        <a:ext cx="2878112" cy="1272124"/>
      </dsp:txXfrm>
    </dsp:sp>
    <dsp:sp modelId="{84726ADC-B6B2-44CA-9FAB-CB6C39FF9130}">
      <dsp:nvSpPr>
        <dsp:cNvPr id="0" name=""/>
        <dsp:cNvSpPr/>
      </dsp:nvSpPr>
      <dsp:spPr>
        <a:xfrm rot="5400000">
          <a:off x="5132512" y="-493399"/>
          <a:ext cx="1127809" cy="5361333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200" kern="1200" dirty="0">
              <a:solidFill>
                <a:srgbClr val="0070C0"/>
              </a:solidFill>
            </a:rPr>
            <a:t>возможность оплаты услуг и товаров с использованием денег со счета мобильного телефона.</a:t>
          </a:r>
        </a:p>
      </dsp:txBody>
      <dsp:txXfrm rot="-5400000">
        <a:off x="3015751" y="1678417"/>
        <a:ext cx="5306278" cy="1017699"/>
      </dsp:txXfrm>
    </dsp:sp>
    <dsp:sp modelId="{E871775C-0CF1-47FF-9F6E-CECBFC866DAE}">
      <dsp:nvSpPr>
        <dsp:cNvPr id="0" name=""/>
        <dsp:cNvSpPr/>
      </dsp:nvSpPr>
      <dsp:spPr>
        <a:xfrm>
          <a:off x="0" y="1482386"/>
          <a:ext cx="3015750" cy="1409762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i="1" u="sng" kern="1200" dirty="0"/>
            <a:t>Мобильные финансы</a:t>
          </a:r>
          <a:endParaRPr lang="ru-RU" sz="2800" kern="1200" dirty="0"/>
        </a:p>
      </dsp:txBody>
      <dsp:txXfrm>
        <a:off x="68819" y="1551205"/>
        <a:ext cx="2878112" cy="1272124"/>
      </dsp:txXfrm>
    </dsp:sp>
    <dsp:sp modelId="{CDC5AA38-A2E3-4B10-8331-A30A56891F8F}">
      <dsp:nvSpPr>
        <dsp:cNvPr id="0" name=""/>
        <dsp:cNvSpPr/>
      </dsp:nvSpPr>
      <dsp:spPr>
        <a:xfrm rot="5400000">
          <a:off x="5132512" y="986850"/>
          <a:ext cx="1127809" cy="5361333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200" kern="1200" dirty="0">
              <a:solidFill>
                <a:srgbClr val="0070C0"/>
              </a:solidFill>
            </a:rPr>
            <a:t>получение персонализированного контента на любом устройстве.</a:t>
          </a:r>
        </a:p>
      </dsp:txBody>
      <dsp:txXfrm rot="-5400000">
        <a:off x="3015751" y="3158667"/>
        <a:ext cx="5306278" cy="1017699"/>
      </dsp:txXfrm>
    </dsp:sp>
    <dsp:sp modelId="{C5D3021E-2F19-4352-8DEB-68A5F7FAE9FB}">
      <dsp:nvSpPr>
        <dsp:cNvPr id="0" name=""/>
        <dsp:cNvSpPr/>
      </dsp:nvSpPr>
      <dsp:spPr>
        <a:xfrm>
          <a:off x="0" y="2962636"/>
          <a:ext cx="3015750" cy="1409762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i="1" u="sng" kern="1200" dirty="0"/>
            <a:t>Контент</a:t>
          </a:r>
          <a:endParaRPr lang="ru-RU" sz="2800" kern="1200" dirty="0"/>
        </a:p>
      </dsp:txBody>
      <dsp:txXfrm>
        <a:off x="68819" y="3031455"/>
        <a:ext cx="2878112" cy="127212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7D83E07-9B09-4999-92A5-395C9FE29C19}" type="datetimeFigureOut">
              <a:rPr lang="ru-RU" smtClean="0"/>
              <a:t>25.11.2016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8A34760-0353-458F-90AA-016CFAFFE9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38887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6350"/>
            <a:ext cx="9140825" cy="6851650"/>
            <a:chOff x="0" y="4"/>
            <a:chExt cx="5758" cy="4316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0" y="1161"/>
              <a:ext cx="5758" cy="3159"/>
              <a:chOff x="0" y="1161"/>
              <a:chExt cx="5758" cy="3159"/>
            </a:xfrm>
          </p:grpSpPr>
          <p:sp>
            <p:nvSpPr>
              <p:cNvPr id="16" name="Freeform 4"/>
              <p:cNvSpPr>
                <a:spLocks/>
              </p:cNvSpPr>
              <p:nvPr/>
            </p:nvSpPr>
            <p:spPr bwMode="hidden">
              <a:xfrm>
                <a:off x="558" y="1161"/>
                <a:ext cx="5200" cy="3159"/>
              </a:xfrm>
              <a:custGeom>
                <a:avLst/>
                <a:gdLst>
                  <a:gd name="T0" fmla="*/ 0 w 5184"/>
                  <a:gd name="T1" fmla="*/ 3159 h 3159"/>
                  <a:gd name="T2" fmla="*/ 5411 w 5184"/>
                  <a:gd name="T3" fmla="*/ 3159 h 3159"/>
                  <a:gd name="T4" fmla="*/ 5411 w 5184"/>
                  <a:gd name="T5" fmla="*/ 0 h 3159"/>
                  <a:gd name="T6" fmla="*/ 0 w 5184"/>
                  <a:gd name="T7" fmla="*/ 0 h 3159"/>
                  <a:gd name="T8" fmla="*/ 0 w 5184"/>
                  <a:gd name="T9" fmla="*/ 3159 h 3159"/>
                  <a:gd name="T10" fmla="*/ 0 w 5184"/>
                  <a:gd name="T11" fmla="*/ 3159 h 315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5184" h="3159">
                    <a:moveTo>
                      <a:pt x="0" y="3159"/>
                    </a:moveTo>
                    <a:lnTo>
                      <a:pt x="5184" y="3159"/>
                    </a:lnTo>
                    <a:lnTo>
                      <a:pt x="5184" y="0"/>
                    </a:lnTo>
                    <a:lnTo>
                      <a:pt x="0" y="0"/>
                    </a:lnTo>
                    <a:lnTo>
                      <a:pt x="0" y="3159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cs typeface="Arial" charset="0"/>
                </a:endParaRPr>
              </a:p>
            </p:txBody>
          </p:sp>
          <p:sp>
            <p:nvSpPr>
              <p:cNvPr id="17" name="Freeform 5"/>
              <p:cNvSpPr>
                <a:spLocks/>
              </p:cNvSpPr>
              <p:nvPr/>
            </p:nvSpPr>
            <p:spPr bwMode="hidden">
              <a:xfrm>
                <a:off x="0" y="1161"/>
                <a:ext cx="558" cy="3159"/>
              </a:xfrm>
              <a:custGeom>
                <a:avLst/>
                <a:gdLst>
                  <a:gd name="T0" fmla="*/ 0 w 556"/>
                  <a:gd name="T1" fmla="*/ 0 h 3159"/>
                  <a:gd name="T2" fmla="*/ 0 w 556"/>
                  <a:gd name="T3" fmla="*/ 3159 h 3159"/>
                  <a:gd name="T4" fmla="*/ 584 w 556"/>
                  <a:gd name="T5" fmla="*/ 3159 h 3159"/>
                  <a:gd name="T6" fmla="*/ 584 w 556"/>
                  <a:gd name="T7" fmla="*/ 0 h 3159"/>
                  <a:gd name="T8" fmla="*/ 0 w 556"/>
                  <a:gd name="T9" fmla="*/ 0 h 3159"/>
                  <a:gd name="T10" fmla="*/ 0 w 556"/>
                  <a:gd name="T11" fmla="*/ 0 h 315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556" h="3159">
                    <a:moveTo>
                      <a:pt x="0" y="0"/>
                    </a:moveTo>
                    <a:lnTo>
                      <a:pt x="0" y="3159"/>
                    </a:lnTo>
                    <a:lnTo>
                      <a:pt x="556" y="3159"/>
                    </a:lnTo>
                    <a:lnTo>
                      <a:pt x="556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cs typeface="Arial" charset="0"/>
                </a:endParaRPr>
              </a:p>
            </p:txBody>
          </p:sp>
        </p:grpSp>
        <p:sp>
          <p:nvSpPr>
            <p:cNvPr id="6" name="Freeform 6"/>
            <p:cNvSpPr>
              <a:spLocks/>
            </p:cNvSpPr>
            <p:nvPr/>
          </p:nvSpPr>
          <p:spPr bwMode="ltGray">
            <a:xfrm>
              <a:off x="552" y="951"/>
              <a:ext cx="12" cy="42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420"/>
                </a:cxn>
                <a:cxn ang="0">
                  <a:pos x="12" y="420"/>
                </a:cxn>
                <a:cxn ang="0">
                  <a:pos x="1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2" h="420">
                  <a:moveTo>
                    <a:pt x="0" y="0"/>
                  </a:moveTo>
                  <a:lnTo>
                    <a:pt x="0" y="420"/>
                  </a:lnTo>
                  <a:lnTo>
                    <a:pt x="12" y="420"/>
                  </a:lnTo>
                  <a:lnTo>
                    <a:pt x="1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50000">
                  <a:schemeClr val="hlink"/>
                </a:gs>
                <a:gs pos="100000">
                  <a:schemeClr val="accent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cs typeface="+mn-cs"/>
              </a:endParaRPr>
            </a:p>
          </p:txBody>
        </p:sp>
        <p:sp>
          <p:nvSpPr>
            <p:cNvPr id="7" name="Freeform 7"/>
            <p:cNvSpPr>
              <a:spLocks/>
            </p:cNvSpPr>
            <p:nvPr/>
          </p:nvSpPr>
          <p:spPr bwMode="ltGray">
            <a:xfrm>
              <a:off x="767" y="1155"/>
              <a:ext cx="252" cy="12"/>
            </a:xfrm>
            <a:custGeom>
              <a:avLst/>
              <a:gdLst>
                <a:gd name="T0" fmla="*/ 265 w 251"/>
                <a:gd name="T1" fmla="*/ 0 h 12"/>
                <a:gd name="T2" fmla="*/ 0 w 251"/>
                <a:gd name="T3" fmla="*/ 0 h 12"/>
                <a:gd name="T4" fmla="*/ 0 w 251"/>
                <a:gd name="T5" fmla="*/ 12 h 12"/>
                <a:gd name="T6" fmla="*/ 265 w 251"/>
                <a:gd name="T7" fmla="*/ 12 h 12"/>
                <a:gd name="T8" fmla="*/ 265 w 251"/>
                <a:gd name="T9" fmla="*/ 0 h 12"/>
                <a:gd name="T10" fmla="*/ 265 w 251"/>
                <a:gd name="T11" fmla="*/ 0 h 1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51" h="12">
                  <a:moveTo>
                    <a:pt x="251" y="0"/>
                  </a:moveTo>
                  <a:lnTo>
                    <a:pt x="0" y="0"/>
                  </a:lnTo>
                  <a:lnTo>
                    <a:pt x="0" y="12"/>
                  </a:lnTo>
                  <a:lnTo>
                    <a:pt x="251" y="12"/>
                  </a:lnTo>
                  <a:lnTo>
                    <a:pt x="251" y="0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cs typeface="Arial" charset="0"/>
              </a:endParaRPr>
            </a:p>
          </p:txBody>
        </p:sp>
        <p:sp>
          <p:nvSpPr>
            <p:cNvPr id="8" name="Freeform 8"/>
            <p:cNvSpPr>
              <a:spLocks/>
            </p:cNvSpPr>
            <p:nvPr/>
          </p:nvSpPr>
          <p:spPr bwMode="ltGray">
            <a:xfrm>
              <a:off x="0" y="1155"/>
              <a:ext cx="351" cy="12"/>
            </a:xfrm>
            <a:custGeom>
              <a:avLst/>
              <a:gdLst>
                <a:gd name="T0" fmla="*/ 0 w 251"/>
                <a:gd name="T1" fmla="*/ 0 h 12"/>
                <a:gd name="T2" fmla="*/ 0 w 251"/>
                <a:gd name="T3" fmla="*/ 12 h 12"/>
                <a:gd name="T4" fmla="*/ 27481 w 251"/>
                <a:gd name="T5" fmla="*/ 12 h 12"/>
                <a:gd name="T6" fmla="*/ 27481 w 251"/>
                <a:gd name="T7" fmla="*/ 0 h 12"/>
                <a:gd name="T8" fmla="*/ 0 w 251"/>
                <a:gd name="T9" fmla="*/ 0 h 12"/>
                <a:gd name="T10" fmla="*/ 0 w 251"/>
                <a:gd name="T11" fmla="*/ 0 h 1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51" h="12">
                  <a:moveTo>
                    <a:pt x="0" y="0"/>
                  </a:moveTo>
                  <a:lnTo>
                    <a:pt x="0" y="12"/>
                  </a:lnTo>
                  <a:lnTo>
                    <a:pt x="251" y="12"/>
                  </a:lnTo>
                  <a:lnTo>
                    <a:pt x="251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cs typeface="Arial" charset="0"/>
              </a:endParaRPr>
            </a:p>
          </p:txBody>
        </p:sp>
        <p:grpSp>
          <p:nvGrpSpPr>
            <p:cNvPr id="9" name="Group 9"/>
            <p:cNvGrpSpPr>
              <a:grpSpLocks/>
            </p:cNvGrpSpPr>
            <p:nvPr/>
          </p:nvGrpSpPr>
          <p:grpSpPr bwMode="auto">
            <a:xfrm>
              <a:off x="348" y="4"/>
              <a:ext cx="5410" cy="4316"/>
              <a:chOff x="348" y="4"/>
              <a:chExt cx="5410" cy="4316"/>
            </a:xfrm>
          </p:grpSpPr>
          <p:sp>
            <p:nvSpPr>
              <p:cNvPr id="10" name="Freeform 10"/>
              <p:cNvSpPr>
                <a:spLocks/>
              </p:cNvSpPr>
              <p:nvPr/>
            </p:nvSpPr>
            <p:spPr bwMode="ltGray">
              <a:xfrm>
                <a:off x="552" y="4"/>
                <a:ext cx="12" cy="695"/>
              </a:xfrm>
              <a:custGeom>
                <a:avLst/>
                <a:gdLst>
                  <a:gd name="T0" fmla="*/ 12 w 12"/>
                  <a:gd name="T1" fmla="*/ 0 h 695"/>
                  <a:gd name="T2" fmla="*/ 0 w 12"/>
                  <a:gd name="T3" fmla="*/ 0 h 695"/>
                  <a:gd name="T4" fmla="*/ 0 w 12"/>
                  <a:gd name="T5" fmla="*/ 695 h 695"/>
                  <a:gd name="T6" fmla="*/ 12 w 12"/>
                  <a:gd name="T7" fmla="*/ 695 h 695"/>
                  <a:gd name="T8" fmla="*/ 12 w 12"/>
                  <a:gd name="T9" fmla="*/ 0 h 695"/>
                  <a:gd name="T10" fmla="*/ 12 w 12"/>
                  <a:gd name="T11" fmla="*/ 0 h 69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2" h="695">
                    <a:moveTo>
                      <a:pt x="12" y="0"/>
                    </a:moveTo>
                    <a:lnTo>
                      <a:pt x="0" y="0"/>
                    </a:lnTo>
                    <a:lnTo>
                      <a:pt x="0" y="695"/>
                    </a:lnTo>
                    <a:lnTo>
                      <a:pt x="12" y="695"/>
                    </a:lnTo>
                    <a:lnTo>
                      <a:pt x="1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cs typeface="Arial" charset="0"/>
                </a:endParaRPr>
              </a:p>
            </p:txBody>
          </p:sp>
          <p:sp>
            <p:nvSpPr>
              <p:cNvPr id="11" name="Freeform 11"/>
              <p:cNvSpPr>
                <a:spLocks/>
              </p:cNvSpPr>
              <p:nvPr/>
            </p:nvSpPr>
            <p:spPr bwMode="ltGray">
              <a:xfrm>
                <a:off x="552" y="1623"/>
                <a:ext cx="12" cy="2697"/>
              </a:xfrm>
              <a:custGeom>
                <a:avLst/>
                <a:gdLst>
                  <a:gd name="T0" fmla="*/ 0 w 12"/>
                  <a:gd name="T1" fmla="*/ 2697 h 2697"/>
                  <a:gd name="T2" fmla="*/ 12 w 12"/>
                  <a:gd name="T3" fmla="*/ 2697 h 2697"/>
                  <a:gd name="T4" fmla="*/ 12 w 12"/>
                  <a:gd name="T5" fmla="*/ 0 h 2697"/>
                  <a:gd name="T6" fmla="*/ 0 w 12"/>
                  <a:gd name="T7" fmla="*/ 0 h 2697"/>
                  <a:gd name="T8" fmla="*/ 0 w 12"/>
                  <a:gd name="T9" fmla="*/ 2697 h 2697"/>
                  <a:gd name="T10" fmla="*/ 0 w 12"/>
                  <a:gd name="T11" fmla="*/ 2697 h 269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2" h="2697">
                    <a:moveTo>
                      <a:pt x="0" y="2697"/>
                    </a:moveTo>
                    <a:lnTo>
                      <a:pt x="12" y="2697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269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cs typeface="Arial" charset="0"/>
                </a:endParaRPr>
              </a:p>
            </p:txBody>
          </p:sp>
          <p:sp>
            <p:nvSpPr>
              <p:cNvPr id="12" name="Freeform 12"/>
              <p:cNvSpPr>
                <a:spLocks/>
              </p:cNvSpPr>
              <p:nvPr/>
            </p:nvSpPr>
            <p:spPr bwMode="ltGray">
              <a:xfrm>
                <a:off x="1019" y="1155"/>
                <a:ext cx="4739" cy="12"/>
              </a:xfrm>
              <a:custGeom>
                <a:avLst/>
                <a:gdLst>
                  <a:gd name="T0" fmla="*/ 4937 w 4724"/>
                  <a:gd name="T1" fmla="*/ 0 h 12"/>
                  <a:gd name="T2" fmla="*/ 0 w 4724"/>
                  <a:gd name="T3" fmla="*/ 0 h 12"/>
                  <a:gd name="T4" fmla="*/ 0 w 4724"/>
                  <a:gd name="T5" fmla="*/ 12 h 12"/>
                  <a:gd name="T6" fmla="*/ 4937 w 4724"/>
                  <a:gd name="T7" fmla="*/ 12 h 12"/>
                  <a:gd name="T8" fmla="*/ 4937 w 4724"/>
                  <a:gd name="T9" fmla="*/ 0 h 12"/>
                  <a:gd name="T10" fmla="*/ 4937 w 4724"/>
                  <a:gd name="T11" fmla="*/ 0 h 1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4724" h="12">
                    <a:moveTo>
                      <a:pt x="4724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4724" y="12"/>
                    </a:lnTo>
                    <a:lnTo>
                      <a:pt x="47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cs typeface="Arial" charset="0"/>
                </a:endParaRPr>
              </a:p>
            </p:txBody>
          </p:sp>
          <p:sp>
            <p:nvSpPr>
              <p:cNvPr id="13" name="Freeform 13"/>
              <p:cNvSpPr>
                <a:spLocks/>
              </p:cNvSpPr>
              <p:nvPr/>
            </p:nvSpPr>
            <p:spPr bwMode="ltGray">
              <a:xfrm>
                <a:off x="552" y="1371"/>
                <a:ext cx="12" cy="252"/>
              </a:xfrm>
              <a:custGeom>
                <a:avLst/>
                <a:gdLst>
                  <a:gd name="T0" fmla="*/ 0 w 12"/>
                  <a:gd name="T1" fmla="*/ 252 h 252"/>
                  <a:gd name="T2" fmla="*/ 12 w 12"/>
                  <a:gd name="T3" fmla="*/ 252 h 252"/>
                  <a:gd name="T4" fmla="*/ 12 w 12"/>
                  <a:gd name="T5" fmla="*/ 0 h 252"/>
                  <a:gd name="T6" fmla="*/ 0 w 12"/>
                  <a:gd name="T7" fmla="*/ 0 h 252"/>
                  <a:gd name="T8" fmla="*/ 0 w 12"/>
                  <a:gd name="T9" fmla="*/ 252 h 252"/>
                  <a:gd name="T10" fmla="*/ 0 w 12"/>
                  <a:gd name="T11" fmla="*/ 252 h 25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2" h="252">
                    <a:moveTo>
                      <a:pt x="0" y="252"/>
                    </a:moveTo>
                    <a:lnTo>
                      <a:pt x="12" y="252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25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cs typeface="Arial" charset="0"/>
                </a:endParaRPr>
              </a:p>
            </p:txBody>
          </p:sp>
          <p:sp>
            <p:nvSpPr>
              <p:cNvPr id="14" name="Freeform 14"/>
              <p:cNvSpPr>
                <a:spLocks/>
              </p:cNvSpPr>
              <p:nvPr/>
            </p:nvSpPr>
            <p:spPr bwMode="ltGray">
              <a:xfrm>
                <a:off x="552" y="699"/>
                <a:ext cx="12" cy="252"/>
              </a:xfrm>
              <a:custGeom>
                <a:avLst/>
                <a:gdLst>
                  <a:gd name="T0" fmla="*/ 12 w 12"/>
                  <a:gd name="T1" fmla="*/ 0 h 252"/>
                  <a:gd name="T2" fmla="*/ 0 w 12"/>
                  <a:gd name="T3" fmla="*/ 0 h 252"/>
                  <a:gd name="T4" fmla="*/ 0 w 12"/>
                  <a:gd name="T5" fmla="*/ 252 h 252"/>
                  <a:gd name="T6" fmla="*/ 12 w 12"/>
                  <a:gd name="T7" fmla="*/ 252 h 252"/>
                  <a:gd name="T8" fmla="*/ 12 w 12"/>
                  <a:gd name="T9" fmla="*/ 0 h 252"/>
                  <a:gd name="T10" fmla="*/ 12 w 12"/>
                  <a:gd name="T11" fmla="*/ 0 h 25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2" h="252">
                    <a:moveTo>
                      <a:pt x="12" y="0"/>
                    </a:moveTo>
                    <a:lnTo>
                      <a:pt x="0" y="0"/>
                    </a:lnTo>
                    <a:lnTo>
                      <a:pt x="0" y="252"/>
                    </a:lnTo>
                    <a:lnTo>
                      <a:pt x="12" y="252"/>
                    </a:lnTo>
                    <a:lnTo>
                      <a:pt x="1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cs typeface="Arial" charset="0"/>
                </a:endParaRPr>
              </a:p>
            </p:txBody>
          </p:sp>
          <p:sp>
            <p:nvSpPr>
              <p:cNvPr id="15" name="Freeform 15"/>
              <p:cNvSpPr>
                <a:spLocks/>
              </p:cNvSpPr>
              <p:nvPr/>
            </p:nvSpPr>
            <p:spPr bwMode="ltGray">
              <a:xfrm>
                <a:off x="348" y="1155"/>
                <a:ext cx="419" cy="1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2"/>
                  </a:cxn>
                  <a:cxn ang="0">
                    <a:pos x="418" y="12"/>
                  </a:cxn>
                  <a:cxn ang="0">
                    <a:pos x="418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418" h="12">
                    <a:moveTo>
                      <a:pt x="0" y="0"/>
                    </a:moveTo>
                    <a:lnTo>
                      <a:pt x="0" y="12"/>
                    </a:lnTo>
                    <a:lnTo>
                      <a:pt x="418" y="12"/>
                    </a:lnTo>
                    <a:lnTo>
                      <a:pt x="418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50000">
                    <a:schemeClr val="hlink"/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>
                  <a:cs typeface="+mn-cs"/>
                </a:endParaRPr>
              </a:p>
            </p:txBody>
          </p:sp>
        </p:grpSp>
      </p:grpSp>
      <p:sp>
        <p:nvSpPr>
          <p:cNvPr id="76816" name="Rectangle 16"/>
          <p:cNvSpPr>
            <a:spLocks noGrp="1" noChangeArrowheads="1"/>
          </p:cNvSpPr>
          <p:nvPr>
            <p:ph type="ctrTitle" sz="quarter"/>
          </p:nvPr>
        </p:nvSpPr>
        <p:spPr>
          <a:xfrm>
            <a:off x="1066800" y="1997075"/>
            <a:ext cx="7086600" cy="1431925"/>
          </a:xfrm>
        </p:spPr>
        <p:txBody>
          <a:bodyPr anchor="b"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76817" name="Rectangle 17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066800" y="3886200"/>
            <a:ext cx="6400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18" name="Rectangle 18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9" name="Rectangle 19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0" name="Rectangle 2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36FF51-1F14-4B30-B127-ADF8E9F88B7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922897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 with log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C63E4-F9BE-C24A-B4FF-309EB18BA56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54164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6FF51-1F14-4B30-B127-ADF8E9F88B78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6657956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1D988C-08E8-4CE4-BD19-9EDDB1F6F71D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0999205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1D988C-08E8-4CE4-BD19-9EDDB1F6F71D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5533073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1D988C-08E8-4CE4-BD19-9EDDB1F6F71D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7217033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1D988C-08E8-4CE4-BD19-9EDDB1F6F71D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8047567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1D988C-08E8-4CE4-BD19-9EDDB1F6F71D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0332808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1D988C-08E8-4CE4-BD19-9EDDB1F6F71D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4095009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1D988C-08E8-4CE4-BD19-9EDDB1F6F71D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4635723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1D988C-08E8-4CE4-BD19-9EDDB1F6F71D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4406464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1D988C-08E8-4CE4-BD19-9EDDB1F6F71D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21233615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1D988C-08E8-4CE4-BD19-9EDDB1F6F71D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7557982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.xml"/><Relationship Id="rId3" Type="http://schemas.openxmlformats.org/officeDocument/2006/relationships/slideLayout" Target="../slideLayouts/slideLayout5.xml"/><Relationship Id="rId7" Type="http://schemas.openxmlformats.org/officeDocument/2006/relationships/slideLayout" Target="../slideLayouts/slideLayout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6" Type="http://schemas.openxmlformats.org/officeDocument/2006/relationships/slideLayout" Target="../slideLayouts/slideLayout8.xml"/><Relationship Id="rId11" Type="http://schemas.openxmlformats.org/officeDocument/2006/relationships/slideLayout" Target="../slideLayouts/slideLayout13.xml"/><Relationship Id="rId5" Type="http://schemas.openxmlformats.org/officeDocument/2006/relationships/slideLayout" Target="../slideLayouts/slideLayout7.xml"/><Relationship Id="rId10" Type="http://schemas.openxmlformats.org/officeDocument/2006/relationships/slideLayout" Target="../slideLayouts/slideLayout12.xml"/><Relationship Id="rId4" Type="http://schemas.openxmlformats.org/officeDocument/2006/relationships/slideLayout" Target="../slideLayouts/slideLayout6.xml"/><Relationship Id="rId9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91" name="Rectangle 15"/>
          <p:cNvSpPr>
            <a:spLocks noGrp="1" noChangeArrowheads="1"/>
          </p:cNvSpPr>
          <p:nvPr>
            <p:ph type="title"/>
          </p:nvPr>
        </p:nvSpPr>
        <p:spPr bwMode="auto">
          <a:xfrm>
            <a:off x="1066800" y="304800"/>
            <a:ext cx="7543800" cy="143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75792" name="Rectangle 16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66800" y="1981200"/>
            <a:ext cx="75438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34" name="Rectangle 18"/>
          <p:cNvSpPr>
            <a:spLocks noGrp="1" noChangeArrowheads="1"/>
          </p:cNvSpPr>
          <p:nvPr>
            <p:ph type="dt" sz="quarter" idx="2"/>
          </p:nvPr>
        </p:nvSpPr>
        <p:spPr bwMode="auto">
          <a:xfrm>
            <a:off x="1066800" y="6248400"/>
            <a:ext cx="1905000" cy="4572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5" name="Rectangle 1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2800" y="6248400"/>
            <a:ext cx="2895600" cy="4572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6" name="Rectangle 20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05600" y="6248400"/>
            <a:ext cx="1905000" cy="4572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191D988C-08E8-4CE4-BD19-9EDDB1F6F71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756897442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anose="05000000000000000000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anose="05000000000000000000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anose="05000000000000000000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1D988C-08E8-4CE4-BD19-9EDDB1F6F71D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8892519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</p:sldLayoutIdLst>
  <p:hf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2.png"/><Relationship Id="rId7" Type="http://schemas.openxmlformats.org/officeDocument/2006/relationships/diagramColors" Target="../diagrams/colors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9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9.xml"/><Relationship Id="rId5" Type="http://schemas.openxmlformats.org/officeDocument/2006/relationships/hyperlink" Target="mailto:malishevskiy@hotmail.com" TargetMode="External"/><Relationship Id="rId4" Type="http://schemas.openxmlformats.org/officeDocument/2006/relationships/hyperlink" Target="mailto:em@ntark.kz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3684802" y="4083219"/>
            <a:ext cx="5045963" cy="1593749"/>
          </a:xfrm>
        </p:spPr>
        <p:txBody>
          <a:bodyPr>
            <a:noAutofit/>
          </a:bodyPr>
          <a:lstStyle/>
          <a:p>
            <a:pPr algn="ctr">
              <a:spcBef>
                <a:spcPts val="0"/>
              </a:spcBef>
            </a:pPr>
            <a:r>
              <a:rPr lang="ru-RU" alt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Малишевский Евгений Витальевич</a:t>
            </a:r>
          </a:p>
          <a:p>
            <a:pPr algn="ctr">
              <a:spcBef>
                <a:spcPts val="0"/>
              </a:spcBef>
            </a:pPr>
            <a:r>
              <a:rPr lang="ru-RU" alt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академик Международной академии информатизации </a:t>
            </a:r>
          </a:p>
          <a:p>
            <a:pPr algn="ctr">
              <a:spcBef>
                <a:spcPts val="0"/>
              </a:spcBef>
            </a:pPr>
            <a:r>
              <a:rPr lang="ru-RU" alt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Международной академии связи</a:t>
            </a:r>
          </a:p>
        </p:txBody>
      </p:sp>
      <p:sp>
        <p:nvSpPr>
          <p:cNvPr id="7" name="Subtitle 4"/>
          <p:cNvSpPr txBox="1">
            <a:spLocks/>
          </p:cNvSpPr>
          <p:nvPr/>
        </p:nvSpPr>
        <p:spPr>
          <a:xfrm>
            <a:off x="787992" y="2028451"/>
            <a:ext cx="7908261" cy="131037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3500" b="1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600"/>
              </a:spcBef>
            </a:pPr>
            <a:r>
              <a:rPr lang="ru-RU" sz="2400" cap="all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 внесении изменений и дополнений в некоторые законодательные акты РК по вопросам информации и коммуникаций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itle 3"/>
          <p:cNvSpPr>
            <a:spLocks noGrp="1"/>
          </p:cNvSpPr>
          <p:nvPr>
            <p:ph type="ctrTitle"/>
          </p:nvPr>
        </p:nvSpPr>
        <p:spPr>
          <a:xfrm>
            <a:off x="1264558" y="212655"/>
            <a:ext cx="6614885" cy="1310333"/>
          </a:xfrm>
        </p:spPr>
        <p:txBody>
          <a:bodyPr>
            <a:noAutofit/>
          </a:bodyPr>
          <a:lstStyle/>
          <a:p>
            <a:pPr algn="ctr"/>
            <a:r>
              <a:rPr lang="en-US" sz="24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Расширенное заседание Президиума ОО «МАИН» посвященного празднованию 25-летия Независимости Республики Казахстан</a:t>
            </a:r>
            <a:endParaRPr lang="en-US" sz="2000" b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684802" y="6392971"/>
            <a:ext cx="18549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ноября 2016 г.</a:t>
            </a:r>
          </a:p>
        </p:txBody>
      </p:sp>
    </p:spTree>
    <p:extLst>
      <p:ext uri="{BB962C8B-B14F-4D97-AF65-F5344CB8AC3E}">
        <p14:creationId xmlns:p14="http://schemas.microsoft.com/office/powerpoint/2010/main" val="27308457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Группа 7"/>
          <p:cNvGrpSpPr/>
          <p:nvPr/>
        </p:nvGrpSpPr>
        <p:grpSpPr>
          <a:xfrm>
            <a:off x="8309729" y="74850"/>
            <a:ext cx="758825" cy="722104"/>
            <a:chOff x="8140551" y="91628"/>
            <a:chExt cx="911225" cy="865188"/>
          </a:xfrm>
        </p:grpSpPr>
        <p:pic>
          <p:nvPicPr>
            <p:cNvPr id="3" name="Picture 2"/>
            <p:cNvPicPr>
              <a:picLocks noChangeAspect="1" noChangeArrowheads="1"/>
            </p:cNvPicPr>
            <p:nvPr/>
          </p:nvPicPr>
          <p:blipFill>
            <a:blip r:embed="rId2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92951" y="91628"/>
              <a:ext cx="568325" cy="5603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" name="Picture 3"/>
            <p:cNvPicPr>
              <a:picLocks noChangeAspect="1" noChangeArrowheads="1"/>
            </p:cNvPicPr>
            <p:nvPr/>
          </p:nvPicPr>
          <p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40551" y="723453"/>
              <a:ext cx="911225" cy="2333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7" name="Title 4"/>
          <p:cNvSpPr txBox="1">
            <a:spLocks/>
          </p:cNvSpPr>
          <p:nvPr/>
        </p:nvSpPr>
        <p:spPr>
          <a:xfrm>
            <a:off x="462117" y="344130"/>
            <a:ext cx="7315200" cy="619432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400" b="1" i="0" kern="120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+mj-ea"/>
                <a:cs typeface="Calibri"/>
              </a:defRPr>
            </a:lvl1pPr>
          </a:lstStyle>
          <a:p>
            <a:pPr>
              <a:lnSpc>
                <a:spcPct val="80000"/>
              </a:lnSpc>
            </a:pPr>
            <a:r>
              <a:rPr lang="ru-RU" sz="3600" dirty="0">
                <a:solidFill>
                  <a:schemeClr val="accent5">
                    <a:lumMod val="75000"/>
                  </a:schemeClr>
                </a:solidFill>
              </a:rPr>
              <a:t>Предыстория вопроса</a:t>
            </a: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405014" y="1082176"/>
            <a:ext cx="8357418" cy="5166559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354013" algn="just">
              <a:spcBef>
                <a:spcPts val="400"/>
              </a:spcBef>
              <a:buNone/>
            </a:pPr>
            <a:r>
              <a:rPr lang="ru-RU" sz="2800" dirty="0">
                <a:solidFill>
                  <a:srgbClr val="0070C0"/>
                </a:solidFill>
              </a:rPr>
              <a:t>Постоянно расширяющийся цифровой мир затрагивает практически все аспекты нашей современной жизни.</a:t>
            </a:r>
          </a:p>
          <a:p>
            <a:pPr marL="0" indent="354013" algn="just">
              <a:spcBef>
                <a:spcPts val="400"/>
              </a:spcBef>
              <a:buNone/>
            </a:pPr>
            <a:r>
              <a:rPr lang="ru-RU" sz="2800" dirty="0">
                <a:solidFill>
                  <a:srgbClr val="0070C0"/>
                </a:solidFill>
              </a:rPr>
              <a:t>Отрасль ИКТ способная обеспечить передачу информации с растущими скоростями и растущим количеством способов, становится сегодня основой дальнейшего развития общества.</a:t>
            </a:r>
          </a:p>
          <a:p>
            <a:pPr marL="0" indent="354013" algn="just">
              <a:spcBef>
                <a:spcPts val="400"/>
              </a:spcBef>
              <a:buNone/>
            </a:pPr>
            <a:r>
              <a:rPr lang="ru-RU" sz="2800" dirty="0">
                <a:solidFill>
                  <a:srgbClr val="0070C0"/>
                </a:solidFill>
              </a:rPr>
              <a:t>Эффективное государственное регулирование инновационного развития инфокоммуникаций  –основа повышения эффективности и конкурентоспособности национальной экономики.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3543300" y="6356351"/>
            <a:ext cx="2057400" cy="365125"/>
          </a:xfrm>
        </p:spPr>
        <p:txBody>
          <a:bodyPr vert="horz" lIns="91440" tIns="45720" rIns="91440" bIns="45720" rtlCol="0" anchor="ctr"/>
          <a:lstStyle/>
          <a:p>
            <a:pPr algn="ctr"/>
            <a:fld id="{191D988C-08E8-4CE4-BD19-9EDDB1F6F71D}" type="slidenum">
              <a:rPr lang="ru-RU" altLang="ru-RU" sz="1100"/>
              <a:pPr algn="ctr"/>
              <a:t>2</a:t>
            </a:fld>
            <a:endParaRPr lang="ru-RU" altLang="ru-RU" sz="1100" dirty="0"/>
          </a:p>
        </p:txBody>
      </p:sp>
    </p:spTree>
    <p:extLst>
      <p:ext uri="{BB962C8B-B14F-4D97-AF65-F5344CB8AC3E}">
        <p14:creationId xmlns:p14="http://schemas.microsoft.com/office/powerpoint/2010/main" val="3484127576"/>
      </p:ext>
    </p:extLst>
  </p:cSld>
  <p:clrMapOvr>
    <a:masterClrMapping/>
  </p:clrMapOvr>
  <p:transition spd="slow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Группа 7"/>
          <p:cNvGrpSpPr/>
          <p:nvPr/>
        </p:nvGrpSpPr>
        <p:grpSpPr>
          <a:xfrm>
            <a:off x="8309729" y="74850"/>
            <a:ext cx="758825" cy="722104"/>
            <a:chOff x="8140551" y="91628"/>
            <a:chExt cx="911225" cy="865188"/>
          </a:xfrm>
        </p:grpSpPr>
        <p:pic>
          <p:nvPicPr>
            <p:cNvPr id="3" name="Picture 2"/>
            <p:cNvPicPr>
              <a:picLocks noChangeAspect="1" noChangeArrowheads="1"/>
            </p:cNvPicPr>
            <p:nvPr/>
          </p:nvPicPr>
          <p:blipFill>
            <a:blip r:embed="rId2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92951" y="91628"/>
              <a:ext cx="568325" cy="5603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" name="Picture 3"/>
            <p:cNvPicPr>
              <a:picLocks noChangeAspect="1" noChangeArrowheads="1"/>
            </p:cNvPicPr>
            <p:nvPr/>
          </p:nvPicPr>
          <p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40551" y="723453"/>
              <a:ext cx="911225" cy="2333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7" name="Title 4"/>
          <p:cNvSpPr txBox="1">
            <a:spLocks/>
          </p:cNvSpPr>
          <p:nvPr/>
        </p:nvSpPr>
        <p:spPr>
          <a:xfrm>
            <a:off x="157316" y="137652"/>
            <a:ext cx="8072284" cy="1101212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400" b="1" i="0" kern="120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+mj-ea"/>
                <a:cs typeface="Calibri"/>
              </a:defRPr>
            </a:lvl1pPr>
          </a:lstStyle>
          <a:p>
            <a:pPr>
              <a:lnSpc>
                <a:spcPct val="80000"/>
              </a:lnSpc>
            </a:pPr>
            <a:r>
              <a:rPr lang="ru-RU" sz="3600" dirty="0">
                <a:solidFill>
                  <a:schemeClr val="accent5">
                    <a:lumMod val="75000"/>
                  </a:schemeClr>
                </a:solidFill>
              </a:rPr>
              <a:t>Тенденции развития инфокоммуникаций</a:t>
            </a: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375512" y="1415845"/>
            <a:ext cx="8357418" cy="4866968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354013" algn="just">
              <a:spcBef>
                <a:spcPts val="400"/>
              </a:spcBef>
              <a:buNone/>
            </a:pPr>
            <a:r>
              <a:rPr lang="ru-RU" sz="2600" dirty="0">
                <a:solidFill>
                  <a:srgbClr val="0070C0"/>
                </a:solidFill>
              </a:rPr>
              <a:t>Развитие инфокоммуникаций идет по пути естественной конвергенции с другими информационными и телекоммуникационными технологиями, и представляет сложный процесс с технической и экономической точек зрения, и общественного восприятия, требующий разумных подходов и верных решений.</a:t>
            </a:r>
          </a:p>
          <a:p>
            <a:pPr marL="0" indent="354013" algn="just">
              <a:spcBef>
                <a:spcPts val="400"/>
              </a:spcBef>
              <a:buNone/>
            </a:pPr>
            <a:r>
              <a:rPr lang="ru-RU" sz="2600" dirty="0">
                <a:solidFill>
                  <a:srgbClr val="0070C0"/>
                </a:solidFill>
              </a:rPr>
              <a:t>Правовое регулирование использования новых технологий объективно запаздывает, потому что необходимо время для осмысления и понимания сути современных технологий и для отмены устаревших норм законодательства, отставших от развития технологий.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3543300" y="6356351"/>
            <a:ext cx="2057400" cy="365125"/>
          </a:xfrm>
        </p:spPr>
        <p:txBody>
          <a:bodyPr vert="horz" lIns="91440" tIns="45720" rIns="91440" bIns="45720" rtlCol="0" anchor="ctr"/>
          <a:lstStyle/>
          <a:p>
            <a:pPr algn="ctr"/>
            <a:fld id="{191D988C-08E8-4CE4-BD19-9EDDB1F6F71D}" type="slidenum">
              <a:rPr lang="ru-RU" altLang="ru-RU" sz="1100"/>
              <a:pPr algn="ctr"/>
              <a:t>3</a:t>
            </a:fld>
            <a:endParaRPr lang="ru-RU" altLang="ru-RU" sz="1100" dirty="0"/>
          </a:p>
        </p:txBody>
      </p:sp>
    </p:spTree>
    <p:extLst>
      <p:ext uri="{BB962C8B-B14F-4D97-AF65-F5344CB8AC3E}">
        <p14:creationId xmlns:p14="http://schemas.microsoft.com/office/powerpoint/2010/main" val="3844188058"/>
      </p:ext>
    </p:extLst>
  </p:cSld>
  <p:clrMapOvr>
    <a:masterClrMapping/>
  </p:clrMapOvr>
  <p:transition spd="slow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Группа 7"/>
          <p:cNvGrpSpPr/>
          <p:nvPr/>
        </p:nvGrpSpPr>
        <p:grpSpPr>
          <a:xfrm>
            <a:off x="8309729" y="74850"/>
            <a:ext cx="758825" cy="722104"/>
            <a:chOff x="8140551" y="91628"/>
            <a:chExt cx="911225" cy="865188"/>
          </a:xfrm>
        </p:grpSpPr>
        <p:pic>
          <p:nvPicPr>
            <p:cNvPr id="3" name="Picture 2"/>
            <p:cNvPicPr>
              <a:picLocks noChangeAspect="1" noChangeArrowheads="1"/>
            </p:cNvPicPr>
            <p:nvPr/>
          </p:nvPicPr>
          <p:blipFill>
            <a:blip r:embed="rId2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92951" y="91628"/>
              <a:ext cx="568325" cy="5603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" name="Picture 3"/>
            <p:cNvPicPr>
              <a:picLocks noChangeAspect="1" noChangeArrowheads="1"/>
            </p:cNvPicPr>
            <p:nvPr/>
          </p:nvPicPr>
          <p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40551" y="723453"/>
              <a:ext cx="911225" cy="2333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7" name="Title 4"/>
          <p:cNvSpPr txBox="1">
            <a:spLocks/>
          </p:cNvSpPr>
          <p:nvPr/>
        </p:nvSpPr>
        <p:spPr>
          <a:xfrm>
            <a:off x="619433" y="263145"/>
            <a:ext cx="7423355" cy="533810"/>
          </a:xfrm>
          <a:prstGeom prst="rect">
            <a:avLst/>
          </a:prstGeom>
        </p:spPr>
        <p:txBody>
          <a:bodyPr/>
          <a:lstStyle>
            <a:defPPr>
              <a:defRPr lang="ru-RU"/>
            </a:defPPr>
            <a:lvl1pPr algn="ctr" defTabSz="457200">
              <a:lnSpc>
                <a:spcPct val="80000"/>
              </a:lnSpc>
              <a:spcBef>
                <a:spcPct val="0"/>
              </a:spcBef>
              <a:buNone/>
              <a:defRPr sz="3600" b="1" i="0">
                <a:solidFill>
                  <a:schemeClr val="accent5">
                    <a:lumMod val="75000"/>
                  </a:schemeClr>
                </a:solidFill>
                <a:latin typeface="Calibri"/>
                <a:ea typeface="+mj-ea"/>
                <a:cs typeface="Calibri"/>
              </a:defRPr>
            </a:lvl1pPr>
          </a:lstStyle>
          <a:p>
            <a:r>
              <a:rPr lang="ru-RU" dirty="0"/>
              <a:t>Определение отрасли ИКТ</a:t>
            </a:r>
            <a:endParaRPr lang="en-US" dirty="0"/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254031" y="924235"/>
            <a:ext cx="8655884" cy="5496232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q"/>
            </a:pPr>
            <a:r>
              <a:rPr lang="ru-RU" sz="2500" dirty="0">
                <a:solidFill>
                  <a:srgbClr val="0070C0"/>
                </a:solidFill>
              </a:rPr>
              <a:t>Отрасль ИКТ делится на следующие направления области видов профессиональной деятельности.</a:t>
            </a:r>
          </a:p>
          <a:p>
            <a:pPr marL="0" indent="354013">
              <a:buNone/>
            </a:pPr>
            <a:r>
              <a:rPr lang="ru-RU" sz="2500" dirty="0">
                <a:solidFill>
                  <a:srgbClr val="0070C0"/>
                </a:solidFill>
              </a:rPr>
              <a:t>1)	производство ИКТ;</a:t>
            </a:r>
          </a:p>
          <a:p>
            <a:pPr marL="0" indent="354013">
              <a:buNone/>
            </a:pPr>
            <a:r>
              <a:rPr lang="ru-RU" sz="2500" dirty="0">
                <a:solidFill>
                  <a:srgbClr val="0070C0"/>
                </a:solidFill>
              </a:rPr>
              <a:t>2)	</a:t>
            </a:r>
            <a:r>
              <a:rPr lang="ru-RU" sz="2500" b="1" dirty="0">
                <a:solidFill>
                  <a:srgbClr val="0070C0"/>
                </a:solidFill>
              </a:rPr>
              <a:t>торговля ИКТ</a:t>
            </a:r>
            <a:r>
              <a:rPr lang="ru-RU" sz="2500" u="sng" dirty="0">
                <a:solidFill>
                  <a:srgbClr val="0070C0"/>
                </a:solidFill>
              </a:rPr>
              <a:t>;</a:t>
            </a:r>
          </a:p>
          <a:p>
            <a:pPr marL="0" indent="354013">
              <a:buNone/>
            </a:pPr>
            <a:r>
              <a:rPr lang="ru-RU" sz="2500" dirty="0">
                <a:solidFill>
                  <a:srgbClr val="0070C0"/>
                </a:solidFill>
              </a:rPr>
              <a:t>3)	услуги ИКТ.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2500" dirty="0">
                <a:solidFill>
                  <a:srgbClr val="0070C0"/>
                </a:solidFill>
              </a:rPr>
              <a:t>отрасль ИКТ - отрасль экономики, связанная с проектированием, производством и </a:t>
            </a:r>
            <a:r>
              <a:rPr lang="ru-RU" sz="2500" b="1" dirty="0">
                <a:solidFill>
                  <a:srgbClr val="0070C0"/>
                </a:solidFill>
              </a:rPr>
              <a:t>реализацией</a:t>
            </a:r>
            <a:r>
              <a:rPr lang="ru-RU" sz="2500" dirty="0">
                <a:solidFill>
                  <a:srgbClr val="0070C0"/>
                </a:solidFill>
              </a:rPr>
              <a:t> программного обеспечения, технических средств, бытовой электроники и ее компонентов, а также с предоставлением информационно-коммуникационных услуг;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2500" dirty="0">
                <a:solidFill>
                  <a:srgbClr val="0070C0"/>
                </a:solidFill>
              </a:rPr>
              <a:t>Отрасль ИКТ включает сферы услуг телекоммуникаций и телерадиовещания, а также услуг и производства в области информационных технологий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3543300" y="6356351"/>
            <a:ext cx="2057400" cy="365125"/>
          </a:xfrm>
        </p:spPr>
        <p:txBody>
          <a:bodyPr vert="horz" lIns="91440" tIns="45720" rIns="91440" bIns="45720" rtlCol="0" anchor="ctr"/>
          <a:lstStyle/>
          <a:p>
            <a:pPr algn="ctr"/>
            <a:fld id="{191D988C-08E8-4CE4-BD19-9EDDB1F6F71D}" type="slidenum">
              <a:rPr lang="ru-RU" altLang="ru-RU" sz="1100"/>
              <a:pPr algn="ctr"/>
              <a:t>4</a:t>
            </a:fld>
            <a:endParaRPr lang="ru-RU" altLang="ru-RU" sz="1100" dirty="0"/>
          </a:p>
        </p:txBody>
      </p:sp>
    </p:spTree>
    <p:extLst>
      <p:ext uri="{BB962C8B-B14F-4D97-AF65-F5344CB8AC3E}">
        <p14:creationId xmlns:p14="http://schemas.microsoft.com/office/powerpoint/2010/main" val="1299702661"/>
      </p:ext>
    </p:extLst>
  </p:cSld>
  <p:clrMapOvr>
    <a:masterClrMapping/>
  </p:clrMapOvr>
  <p:transition spd="slow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Группа 7"/>
          <p:cNvGrpSpPr/>
          <p:nvPr/>
        </p:nvGrpSpPr>
        <p:grpSpPr>
          <a:xfrm>
            <a:off x="8309729" y="74850"/>
            <a:ext cx="758825" cy="722104"/>
            <a:chOff x="8140551" y="91628"/>
            <a:chExt cx="911225" cy="865188"/>
          </a:xfrm>
        </p:grpSpPr>
        <p:pic>
          <p:nvPicPr>
            <p:cNvPr id="3" name="Picture 2"/>
            <p:cNvPicPr>
              <a:picLocks noChangeAspect="1" noChangeArrowheads="1"/>
            </p:cNvPicPr>
            <p:nvPr/>
          </p:nvPicPr>
          <p:blipFill>
            <a:blip r:embed="rId2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92951" y="91628"/>
              <a:ext cx="568325" cy="5603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" name="Picture 3"/>
            <p:cNvPicPr>
              <a:picLocks noChangeAspect="1" noChangeArrowheads="1"/>
            </p:cNvPicPr>
            <p:nvPr/>
          </p:nvPicPr>
          <p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40551" y="723453"/>
              <a:ext cx="911225" cy="2333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7" name="Title 4"/>
          <p:cNvSpPr txBox="1">
            <a:spLocks/>
          </p:cNvSpPr>
          <p:nvPr/>
        </p:nvSpPr>
        <p:spPr>
          <a:xfrm>
            <a:off x="505336" y="222744"/>
            <a:ext cx="8097280" cy="953649"/>
          </a:xfrm>
          <a:prstGeom prst="rect">
            <a:avLst/>
          </a:prstGeom>
        </p:spPr>
        <p:txBody>
          <a:bodyPr/>
          <a:lstStyle>
            <a:defPPr>
              <a:defRPr lang="ru-RU"/>
            </a:defPPr>
            <a:lvl1pPr algn="ctr" defTabSz="457200">
              <a:lnSpc>
                <a:spcPct val="80000"/>
              </a:lnSpc>
              <a:spcBef>
                <a:spcPct val="0"/>
              </a:spcBef>
              <a:buNone/>
              <a:defRPr sz="3600" b="1" i="0">
                <a:solidFill>
                  <a:schemeClr val="accent5">
                    <a:lumMod val="75000"/>
                  </a:schemeClr>
                </a:solidFill>
                <a:latin typeface="Calibri"/>
                <a:ea typeface="+mj-ea"/>
                <a:cs typeface="Calibri"/>
              </a:defRPr>
            </a:lvl1pPr>
          </a:lstStyle>
          <a:p>
            <a:r>
              <a:rPr lang="ru-RU" dirty="0"/>
              <a:t>Некорректность выделения подотрасли «торговля ИКТ»</a:t>
            </a:r>
            <a:endParaRPr lang="en-US" dirty="0"/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534832" y="1530763"/>
            <a:ext cx="8097280" cy="4545572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sz="2800" dirty="0">
                <a:solidFill>
                  <a:srgbClr val="0070C0"/>
                </a:solidFill>
              </a:rPr>
              <a:t>В соответствии с МСОК под торговой деятельностью понимается перепродажа ранее приобретенных на стороне товаров для личного, семейного или домашнего потребления (розничная торговля) или профессионального использования (переработки или дальнейшие продажи; оптовая торговля). 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sz="2800" dirty="0">
                <a:solidFill>
                  <a:srgbClr val="0070C0"/>
                </a:solidFill>
              </a:rPr>
              <a:t>Продажа продукции собственного производства не является торговой деятельностью, независимо от способа продажи.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3543300" y="6356351"/>
            <a:ext cx="2057400" cy="365125"/>
          </a:xfrm>
        </p:spPr>
        <p:txBody>
          <a:bodyPr vert="horz" lIns="91440" tIns="45720" rIns="91440" bIns="45720" rtlCol="0" anchor="ctr"/>
          <a:lstStyle/>
          <a:p>
            <a:pPr algn="ctr"/>
            <a:fld id="{191D988C-08E8-4CE4-BD19-9EDDB1F6F71D}" type="slidenum">
              <a:rPr lang="ru-RU" altLang="ru-RU" sz="1100"/>
              <a:pPr algn="ctr"/>
              <a:t>5</a:t>
            </a:fld>
            <a:endParaRPr lang="ru-RU" altLang="ru-RU" sz="1100" dirty="0"/>
          </a:p>
        </p:txBody>
      </p:sp>
    </p:spTree>
    <p:extLst>
      <p:ext uri="{BB962C8B-B14F-4D97-AF65-F5344CB8AC3E}">
        <p14:creationId xmlns:p14="http://schemas.microsoft.com/office/powerpoint/2010/main" val="1778807452"/>
      </p:ext>
    </p:extLst>
  </p:cSld>
  <p:clrMapOvr>
    <a:masterClrMapping/>
  </p:clrMapOvr>
  <p:transition spd="slow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4"/>
          <p:cNvSpPr txBox="1">
            <a:spLocks/>
          </p:cNvSpPr>
          <p:nvPr/>
        </p:nvSpPr>
        <p:spPr>
          <a:xfrm>
            <a:off x="268442" y="210966"/>
            <a:ext cx="7857460" cy="716020"/>
          </a:xfrm>
          <a:prstGeom prst="rect">
            <a:avLst/>
          </a:prstGeom>
        </p:spPr>
        <p:txBody>
          <a:bodyPr/>
          <a:lstStyle>
            <a:defPPr>
              <a:defRPr lang="ru-RU"/>
            </a:defPPr>
            <a:lvl1pPr algn="ctr" defTabSz="457200">
              <a:lnSpc>
                <a:spcPct val="80000"/>
              </a:lnSpc>
              <a:spcBef>
                <a:spcPct val="0"/>
              </a:spcBef>
              <a:buNone/>
              <a:defRPr sz="3600" b="1" i="0">
                <a:solidFill>
                  <a:schemeClr val="accent5">
                    <a:lumMod val="75000"/>
                  </a:schemeClr>
                </a:solidFill>
                <a:latin typeface="Calibri"/>
                <a:ea typeface="+mj-ea"/>
                <a:cs typeface="Calibri"/>
              </a:defRPr>
            </a:lvl1pPr>
          </a:lstStyle>
          <a:p>
            <a:r>
              <a:rPr lang="ru-RU" dirty="0"/>
              <a:t>Проблемы терминологии</a:t>
            </a: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452281" y="1002890"/>
            <a:ext cx="8298427" cy="4783070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354013" algn="just">
              <a:spcBef>
                <a:spcPts val="600"/>
              </a:spcBef>
              <a:buNone/>
            </a:pPr>
            <a:r>
              <a:rPr lang="ru-RU" sz="2800" dirty="0">
                <a:solidFill>
                  <a:srgbClr val="0070C0"/>
                </a:solidFill>
              </a:rPr>
              <a:t>Применяемая в действующем законодательстве в сфере ИКТ ЗРК терминология содержит много разночтений и неточностей, а некоторые исторически сложившиеся термины не соответствуют современным реалиям. </a:t>
            </a:r>
          </a:p>
          <a:p>
            <a:pPr marL="0" indent="354013" algn="just">
              <a:spcBef>
                <a:spcPts val="600"/>
              </a:spcBef>
              <a:buNone/>
            </a:pPr>
            <a:r>
              <a:rPr lang="ru-RU" sz="2800" dirty="0">
                <a:solidFill>
                  <a:srgbClr val="0070C0"/>
                </a:solidFill>
              </a:rPr>
              <a:t>Ряд определений и сокращений, не соответствуют тем значениям, которые приняты в обществе или профессиональной среде. </a:t>
            </a:r>
          </a:p>
          <a:p>
            <a:pPr marL="0" indent="354013" algn="just">
              <a:spcBef>
                <a:spcPts val="600"/>
              </a:spcBef>
              <a:buNone/>
            </a:pPr>
            <a:r>
              <a:rPr lang="ru-RU" sz="2800" dirty="0">
                <a:solidFill>
                  <a:srgbClr val="0070C0"/>
                </a:solidFill>
              </a:rPr>
              <a:t>Учитывая бурно развитие сферы ИКТ, нуждаются в более точном определении фактически все используемые в данной сфере термины, нормы и положения.</a:t>
            </a:r>
          </a:p>
          <a:p>
            <a:pPr marL="0" indent="0" algn="ctr">
              <a:spcBef>
                <a:spcPts val="600"/>
              </a:spcBef>
              <a:buNone/>
            </a:pPr>
            <a:endParaRPr lang="en-US" sz="1200" b="1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1" name="Группа 10"/>
          <p:cNvGrpSpPr/>
          <p:nvPr/>
        </p:nvGrpSpPr>
        <p:grpSpPr>
          <a:xfrm>
            <a:off x="8315562" y="67112"/>
            <a:ext cx="758825" cy="722104"/>
            <a:chOff x="8140551" y="91628"/>
            <a:chExt cx="911225" cy="865188"/>
          </a:xfrm>
        </p:grpSpPr>
        <p:pic>
          <p:nvPicPr>
            <p:cNvPr id="12" name="Picture 2"/>
            <p:cNvPicPr>
              <a:picLocks noChangeAspect="1" noChangeArrowheads="1"/>
            </p:cNvPicPr>
            <p:nvPr/>
          </p:nvPicPr>
          <p:blipFill>
            <a:blip r:embed="rId2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92951" y="91628"/>
              <a:ext cx="568325" cy="5603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" name="Picture 3"/>
            <p:cNvPicPr>
              <a:picLocks noChangeAspect="1" noChangeArrowheads="1"/>
            </p:cNvPicPr>
            <p:nvPr/>
          </p:nvPicPr>
          <p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40551" y="723453"/>
              <a:ext cx="911225" cy="2333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3543300" y="6356351"/>
            <a:ext cx="2057400" cy="365125"/>
          </a:xfrm>
        </p:spPr>
        <p:txBody>
          <a:bodyPr vert="horz" lIns="91440" tIns="45720" rIns="91440" bIns="45720" rtlCol="0" anchor="ctr"/>
          <a:lstStyle/>
          <a:p>
            <a:pPr algn="ctr"/>
            <a:fld id="{191D988C-08E8-4CE4-BD19-9EDDB1F6F71D}" type="slidenum">
              <a:rPr lang="ru-RU" altLang="ru-RU" sz="1100"/>
              <a:pPr algn="ctr"/>
              <a:t>6</a:t>
            </a:fld>
            <a:endParaRPr lang="ru-RU" altLang="ru-RU" sz="1100" dirty="0"/>
          </a:p>
        </p:txBody>
      </p:sp>
    </p:spTree>
    <p:extLst>
      <p:ext uri="{BB962C8B-B14F-4D97-AF65-F5344CB8AC3E}">
        <p14:creationId xmlns:p14="http://schemas.microsoft.com/office/powerpoint/2010/main" val="1142017222"/>
      </p:ext>
    </p:extLst>
  </p:cSld>
  <p:clrMapOvr>
    <a:masterClrMapping/>
  </p:clrMapOvr>
  <p:transition spd="slow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4"/>
          <p:cNvSpPr txBox="1">
            <a:spLocks/>
          </p:cNvSpPr>
          <p:nvPr/>
        </p:nvSpPr>
        <p:spPr>
          <a:xfrm>
            <a:off x="1022554" y="186813"/>
            <a:ext cx="6646607" cy="953730"/>
          </a:xfrm>
          <a:prstGeom prst="rect">
            <a:avLst/>
          </a:prstGeom>
        </p:spPr>
        <p:txBody>
          <a:bodyPr/>
          <a:lstStyle>
            <a:defPPr>
              <a:defRPr lang="ru-RU"/>
            </a:defPPr>
            <a:lvl1pPr algn="ctr" defTabSz="457200">
              <a:lnSpc>
                <a:spcPct val="80000"/>
              </a:lnSpc>
              <a:spcBef>
                <a:spcPct val="0"/>
              </a:spcBef>
              <a:buNone/>
              <a:defRPr sz="3600" b="1" i="0">
                <a:solidFill>
                  <a:schemeClr val="accent5">
                    <a:lumMod val="75000"/>
                  </a:schemeClr>
                </a:solidFill>
                <a:latin typeface="Calibri"/>
                <a:ea typeface="+mj-ea"/>
                <a:cs typeface="Calibri"/>
              </a:defRPr>
            </a:lvl1pPr>
          </a:lstStyle>
          <a:p>
            <a:r>
              <a:rPr lang="ru-RU" dirty="0"/>
              <a:t>Терминологические ошибки в ЗРК «О связи»</a:t>
            </a:r>
          </a:p>
        </p:txBody>
      </p:sp>
      <p:grpSp>
        <p:nvGrpSpPr>
          <p:cNvPr id="11" name="Группа 10"/>
          <p:cNvGrpSpPr/>
          <p:nvPr/>
        </p:nvGrpSpPr>
        <p:grpSpPr>
          <a:xfrm>
            <a:off x="8318118" y="66460"/>
            <a:ext cx="758825" cy="722104"/>
            <a:chOff x="8140551" y="91628"/>
            <a:chExt cx="911225" cy="865188"/>
          </a:xfrm>
        </p:grpSpPr>
        <p:pic>
          <p:nvPicPr>
            <p:cNvPr id="12" name="Picture 2"/>
            <p:cNvPicPr>
              <a:picLocks noChangeAspect="1" noChangeArrowheads="1"/>
            </p:cNvPicPr>
            <p:nvPr/>
          </p:nvPicPr>
          <p:blipFill>
            <a:blip r:embed="rId2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92951" y="91628"/>
              <a:ext cx="568325" cy="5603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" name="Picture 3"/>
            <p:cNvPicPr>
              <a:picLocks noChangeAspect="1" noChangeArrowheads="1"/>
            </p:cNvPicPr>
            <p:nvPr/>
          </p:nvPicPr>
          <p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40551" y="723453"/>
              <a:ext cx="911225" cy="2333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5" name="Content Placeholder 2"/>
          <p:cNvSpPr txBox="1">
            <a:spLocks/>
          </p:cNvSpPr>
          <p:nvPr/>
        </p:nvSpPr>
        <p:spPr>
          <a:xfrm>
            <a:off x="540774" y="1494504"/>
            <a:ext cx="8032956" cy="4581832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541338" algn="just">
              <a:spcBef>
                <a:spcPts val="1200"/>
              </a:spcBef>
              <a:buNone/>
            </a:pPr>
            <a:r>
              <a:rPr lang="ru-RU" sz="2800" dirty="0">
                <a:solidFill>
                  <a:srgbClr val="0070C0"/>
                </a:solidFill>
              </a:rPr>
              <a:t>30-1) абонентское устройство </a:t>
            </a:r>
            <a:r>
              <a:rPr lang="ru-RU" sz="2800" b="1" dirty="0">
                <a:solidFill>
                  <a:srgbClr val="0070C0"/>
                </a:solidFill>
              </a:rPr>
              <a:t>подвижной сети </a:t>
            </a:r>
            <a:r>
              <a:rPr lang="ru-RU" sz="2800" dirty="0">
                <a:solidFill>
                  <a:srgbClr val="0070C0"/>
                </a:solidFill>
              </a:rPr>
              <a:t>- средство связи индивидуального использования, формирующее сигналы электрической связи для передачи или приема заданной абонентом информации </a:t>
            </a:r>
            <a:r>
              <a:rPr lang="ru-RU" sz="2800" b="1" dirty="0">
                <a:solidFill>
                  <a:srgbClr val="0070C0"/>
                </a:solidFill>
              </a:rPr>
              <a:t>и подключаемое к сети оператора связи</a:t>
            </a:r>
            <a:r>
              <a:rPr lang="ru-RU" sz="2800" dirty="0">
                <a:solidFill>
                  <a:srgbClr val="0070C0"/>
                </a:solidFill>
              </a:rPr>
              <a:t>, </a:t>
            </a:r>
            <a:r>
              <a:rPr lang="ru-RU" sz="2800" b="1" dirty="0">
                <a:solidFill>
                  <a:srgbClr val="0070C0"/>
                </a:solidFill>
              </a:rPr>
              <a:t>не имеющее постоянного географически определяемого местоположения в рамках обслуживаемой территории</a:t>
            </a:r>
            <a:r>
              <a:rPr lang="ru-RU" sz="2800" dirty="0">
                <a:solidFill>
                  <a:srgbClr val="0070C0"/>
                </a:solidFill>
              </a:rPr>
              <a:t>, работающее в сетях подвижной связи (сотовая, </a:t>
            </a:r>
            <a:r>
              <a:rPr lang="ru-RU" sz="2800" dirty="0" err="1">
                <a:solidFill>
                  <a:srgbClr val="0070C0"/>
                </a:solidFill>
              </a:rPr>
              <a:t>транкинговая</a:t>
            </a:r>
            <a:r>
              <a:rPr lang="ru-RU" sz="2800" dirty="0">
                <a:solidFill>
                  <a:srgbClr val="0070C0"/>
                </a:solidFill>
              </a:rPr>
              <a:t>, спутниковая сеть телекоммуникаций и другие);</a:t>
            </a:r>
            <a:endParaRPr lang="en-US" sz="2800" u="sng" dirty="0">
              <a:solidFill>
                <a:srgbClr val="0070C0"/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3543300" y="6356351"/>
            <a:ext cx="2057400" cy="365125"/>
          </a:xfrm>
        </p:spPr>
        <p:txBody>
          <a:bodyPr vert="horz" lIns="91440" tIns="45720" rIns="91440" bIns="45720" rtlCol="0" anchor="ctr"/>
          <a:lstStyle/>
          <a:p>
            <a:pPr algn="ctr"/>
            <a:fld id="{191D988C-08E8-4CE4-BD19-9EDDB1F6F71D}" type="slidenum">
              <a:rPr lang="ru-RU" altLang="ru-RU" sz="1100"/>
              <a:pPr algn="ctr"/>
              <a:t>7</a:t>
            </a:fld>
            <a:endParaRPr lang="ru-RU" altLang="ru-RU" sz="1100" dirty="0"/>
          </a:p>
        </p:txBody>
      </p:sp>
    </p:spTree>
    <p:extLst>
      <p:ext uri="{BB962C8B-B14F-4D97-AF65-F5344CB8AC3E}">
        <p14:creationId xmlns:p14="http://schemas.microsoft.com/office/powerpoint/2010/main" val="317602109"/>
      </p:ext>
    </p:extLst>
  </p:cSld>
  <p:clrMapOvr>
    <a:masterClrMapping/>
  </p:clrMapOvr>
  <p:transition spd="slow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4"/>
          <p:cNvSpPr txBox="1">
            <a:spLocks/>
          </p:cNvSpPr>
          <p:nvPr/>
        </p:nvSpPr>
        <p:spPr>
          <a:xfrm>
            <a:off x="1022554" y="186813"/>
            <a:ext cx="6646607" cy="953730"/>
          </a:xfrm>
          <a:prstGeom prst="rect">
            <a:avLst/>
          </a:prstGeom>
        </p:spPr>
        <p:txBody>
          <a:bodyPr/>
          <a:lstStyle>
            <a:defPPr>
              <a:defRPr lang="ru-RU"/>
            </a:defPPr>
            <a:lvl1pPr algn="ctr" defTabSz="457200">
              <a:lnSpc>
                <a:spcPct val="80000"/>
              </a:lnSpc>
              <a:spcBef>
                <a:spcPct val="0"/>
              </a:spcBef>
              <a:buNone/>
              <a:defRPr sz="3600" b="1" i="0">
                <a:solidFill>
                  <a:schemeClr val="accent5">
                    <a:lumMod val="75000"/>
                  </a:schemeClr>
                </a:solidFill>
                <a:latin typeface="Calibri"/>
                <a:ea typeface="+mj-ea"/>
                <a:cs typeface="Calibri"/>
              </a:defRPr>
            </a:lvl1pPr>
          </a:lstStyle>
          <a:p>
            <a:r>
              <a:rPr lang="ru-RU" dirty="0"/>
              <a:t>Терминологические ошибки в ЗРК «О телерадиовещании»</a:t>
            </a:r>
          </a:p>
        </p:txBody>
      </p:sp>
      <p:grpSp>
        <p:nvGrpSpPr>
          <p:cNvPr id="11" name="Группа 10"/>
          <p:cNvGrpSpPr/>
          <p:nvPr/>
        </p:nvGrpSpPr>
        <p:grpSpPr>
          <a:xfrm>
            <a:off x="8318118" y="66460"/>
            <a:ext cx="758825" cy="722104"/>
            <a:chOff x="8140551" y="91628"/>
            <a:chExt cx="911225" cy="865188"/>
          </a:xfrm>
        </p:grpSpPr>
        <p:pic>
          <p:nvPicPr>
            <p:cNvPr id="12" name="Picture 2"/>
            <p:cNvPicPr>
              <a:picLocks noChangeAspect="1" noChangeArrowheads="1"/>
            </p:cNvPicPr>
            <p:nvPr/>
          </p:nvPicPr>
          <p:blipFill>
            <a:blip r:embed="rId2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92951" y="91628"/>
              <a:ext cx="568325" cy="5603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" name="Picture 3"/>
            <p:cNvPicPr>
              <a:picLocks noChangeAspect="1" noChangeArrowheads="1"/>
            </p:cNvPicPr>
            <p:nvPr/>
          </p:nvPicPr>
          <p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40551" y="723453"/>
              <a:ext cx="911225" cy="2333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5" name="Content Placeholder 2"/>
          <p:cNvSpPr txBox="1">
            <a:spLocks/>
          </p:cNvSpPr>
          <p:nvPr/>
        </p:nvSpPr>
        <p:spPr>
          <a:xfrm>
            <a:off x="324465" y="1248699"/>
            <a:ext cx="8534845" cy="5107652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541338" algn="just">
              <a:spcBef>
                <a:spcPts val="600"/>
              </a:spcBef>
              <a:buNone/>
            </a:pPr>
            <a:r>
              <a:rPr lang="ru-RU" sz="2700" dirty="0">
                <a:solidFill>
                  <a:srgbClr val="0070C0"/>
                </a:solidFill>
              </a:rPr>
              <a:t>Предложение ввести понятие «интернет вещание IP-TV» бессмысленно, поскольку это два разных понятия.</a:t>
            </a:r>
          </a:p>
          <a:p>
            <a:pPr marL="0" indent="541338" algn="just">
              <a:spcBef>
                <a:spcPts val="600"/>
              </a:spcBef>
              <a:buNone/>
            </a:pPr>
            <a:r>
              <a:rPr lang="ru-RU" sz="2700" dirty="0">
                <a:solidFill>
                  <a:srgbClr val="0070C0"/>
                </a:solidFill>
              </a:rPr>
              <a:t>Технология IPTV не означает «телевидение, вещающее через сеть Интернет». Начало этой аббревиатуры, IP, значит лишь то, что используется «интернетовский» протокол передачи данных (в данном случае – для передачи видео контента), но система IPTV связана не с мировой паутиной, а лишь только с провайдером.</a:t>
            </a:r>
          </a:p>
          <a:p>
            <a:pPr marL="0" indent="541338" algn="just">
              <a:spcBef>
                <a:spcPts val="600"/>
              </a:spcBef>
              <a:buNone/>
            </a:pPr>
            <a:r>
              <a:rPr lang="ru-RU" sz="2700" dirty="0">
                <a:solidFill>
                  <a:srgbClr val="0070C0"/>
                </a:solidFill>
              </a:rPr>
              <a:t>Главное отличие интернет вещания от IPTV – это свободное распространение и контроль правообладателя за контентом.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3543300" y="6356351"/>
            <a:ext cx="2057400" cy="365125"/>
          </a:xfrm>
        </p:spPr>
        <p:txBody>
          <a:bodyPr vert="horz" lIns="91440" tIns="45720" rIns="91440" bIns="45720" rtlCol="0" anchor="ctr"/>
          <a:lstStyle/>
          <a:p>
            <a:pPr algn="ctr"/>
            <a:fld id="{191D988C-08E8-4CE4-BD19-9EDDB1F6F71D}" type="slidenum">
              <a:rPr lang="ru-RU" altLang="ru-RU" sz="1100"/>
              <a:pPr algn="ctr"/>
              <a:t>8</a:t>
            </a:fld>
            <a:endParaRPr lang="ru-RU" altLang="ru-RU" sz="1100" dirty="0"/>
          </a:p>
        </p:txBody>
      </p:sp>
    </p:spTree>
    <p:extLst>
      <p:ext uri="{BB962C8B-B14F-4D97-AF65-F5344CB8AC3E}">
        <p14:creationId xmlns:p14="http://schemas.microsoft.com/office/powerpoint/2010/main" val="1997609808"/>
      </p:ext>
    </p:extLst>
  </p:cSld>
  <p:clrMapOvr>
    <a:masterClrMapping/>
  </p:clrMapOvr>
  <p:transition spd="slow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4"/>
          <p:cNvSpPr txBox="1">
            <a:spLocks/>
          </p:cNvSpPr>
          <p:nvPr/>
        </p:nvSpPr>
        <p:spPr>
          <a:xfrm>
            <a:off x="727587" y="229594"/>
            <a:ext cx="7511846" cy="950281"/>
          </a:xfrm>
          <a:prstGeom prst="rect">
            <a:avLst/>
          </a:prstGeom>
        </p:spPr>
        <p:txBody>
          <a:bodyPr/>
          <a:lstStyle>
            <a:defPPr>
              <a:defRPr lang="ru-RU"/>
            </a:defPPr>
            <a:lvl1pPr algn="ctr" defTabSz="457200">
              <a:lnSpc>
                <a:spcPct val="80000"/>
              </a:lnSpc>
              <a:spcBef>
                <a:spcPct val="0"/>
              </a:spcBef>
              <a:buNone/>
              <a:defRPr sz="3600" b="1" i="0">
                <a:solidFill>
                  <a:schemeClr val="accent5">
                    <a:lumMod val="75000"/>
                  </a:schemeClr>
                </a:solidFill>
                <a:latin typeface="Calibri"/>
                <a:ea typeface="+mj-ea"/>
                <a:cs typeface="Calibri"/>
              </a:defRPr>
            </a:lvl1pPr>
          </a:lstStyle>
          <a:p>
            <a:r>
              <a:rPr lang="ru-RU" dirty="0"/>
              <a:t>Терминологические ошибки в ЗРК «О почте»</a:t>
            </a:r>
          </a:p>
        </p:txBody>
      </p:sp>
      <p:grpSp>
        <p:nvGrpSpPr>
          <p:cNvPr id="11" name="Группа 10"/>
          <p:cNvGrpSpPr/>
          <p:nvPr/>
        </p:nvGrpSpPr>
        <p:grpSpPr>
          <a:xfrm>
            <a:off x="8318118" y="66460"/>
            <a:ext cx="758825" cy="722104"/>
            <a:chOff x="8140551" y="91628"/>
            <a:chExt cx="911225" cy="865188"/>
          </a:xfrm>
        </p:grpSpPr>
        <p:pic>
          <p:nvPicPr>
            <p:cNvPr id="12" name="Picture 2"/>
            <p:cNvPicPr>
              <a:picLocks noChangeAspect="1" noChangeArrowheads="1"/>
            </p:cNvPicPr>
            <p:nvPr/>
          </p:nvPicPr>
          <p:blipFill>
            <a:blip r:embed="rId2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92951" y="91628"/>
              <a:ext cx="568325" cy="5603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" name="Picture 3"/>
            <p:cNvPicPr>
              <a:picLocks noChangeAspect="1" noChangeArrowheads="1"/>
            </p:cNvPicPr>
            <p:nvPr/>
          </p:nvPicPr>
          <p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40551" y="723453"/>
              <a:ext cx="911225" cy="2333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5" name="Content Placeholder 2"/>
          <p:cNvSpPr txBox="1">
            <a:spLocks/>
          </p:cNvSpPr>
          <p:nvPr/>
        </p:nvSpPr>
        <p:spPr>
          <a:xfrm>
            <a:off x="845574" y="2170369"/>
            <a:ext cx="7589623" cy="2775257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360000" algn="just" defTabSz="914400" fontAlgn="base">
              <a:spcBef>
                <a:spcPts val="600"/>
              </a:spcBef>
              <a:spcAft>
                <a:spcPct val="0"/>
              </a:spcAft>
              <a:buNone/>
              <a:defRPr/>
            </a:pPr>
            <a:r>
              <a:rPr lang="ru-RU" sz="2800" dirty="0">
                <a:solidFill>
                  <a:srgbClr val="0070C0"/>
                </a:solidFill>
              </a:rPr>
              <a:t>63) электронный абонентский почтовый ящик – </a:t>
            </a:r>
            <a:r>
              <a:rPr lang="ru-RU" sz="2800" b="1" dirty="0">
                <a:solidFill>
                  <a:srgbClr val="0070C0"/>
                </a:solidFill>
              </a:rPr>
              <a:t>доменное имя </a:t>
            </a:r>
            <a:r>
              <a:rPr lang="ru-RU" sz="2800" dirty="0">
                <a:solidFill>
                  <a:srgbClr val="0070C0"/>
                </a:solidFill>
              </a:rPr>
              <a:t>пользователя услуг оператора почты, создаваемое в информационной системе Национального оператора почты или оператора почты для приема и доставки электронных писем (сообщений) и документов.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3543300" y="6356351"/>
            <a:ext cx="2057400" cy="365125"/>
          </a:xfrm>
        </p:spPr>
        <p:txBody>
          <a:bodyPr vert="horz" lIns="91440" tIns="45720" rIns="91440" bIns="45720" rtlCol="0" anchor="ctr"/>
          <a:lstStyle/>
          <a:p>
            <a:pPr algn="ctr"/>
            <a:fld id="{191D988C-08E8-4CE4-BD19-9EDDB1F6F71D}" type="slidenum">
              <a:rPr lang="ru-RU" altLang="ru-RU" sz="1100"/>
              <a:pPr algn="ctr"/>
              <a:t>9</a:t>
            </a:fld>
            <a:endParaRPr lang="ru-RU" altLang="ru-RU" sz="1100" dirty="0"/>
          </a:p>
        </p:txBody>
      </p:sp>
    </p:spTree>
    <p:extLst>
      <p:ext uri="{BB962C8B-B14F-4D97-AF65-F5344CB8AC3E}">
        <p14:creationId xmlns:p14="http://schemas.microsoft.com/office/powerpoint/2010/main" val="441846735"/>
      </p:ext>
    </p:extLst>
  </p:cSld>
  <p:clrMapOvr>
    <a:masterClrMapping/>
  </p:clrMapOvr>
  <p:transition spd="slow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4"/>
          <p:cNvSpPr txBox="1">
            <a:spLocks/>
          </p:cNvSpPr>
          <p:nvPr/>
        </p:nvSpPr>
        <p:spPr>
          <a:xfrm>
            <a:off x="737419" y="239425"/>
            <a:ext cx="7511846" cy="950281"/>
          </a:xfrm>
          <a:prstGeom prst="rect">
            <a:avLst/>
          </a:prstGeom>
        </p:spPr>
        <p:txBody>
          <a:bodyPr/>
          <a:lstStyle>
            <a:defPPr>
              <a:defRPr lang="ru-RU"/>
            </a:defPPr>
            <a:lvl1pPr algn="ctr" defTabSz="457200">
              <a:lnSpc>
                <a:spcPct val="80000"/>
              </a:lnSpc>
              <a:spcBef>
                <a:spcPct val="0"/>
              </a:spcBef>
              <a:buNone/>
              <a:defRPr sz="3600" b="1" i="0">
                <a:solidFill>
                  <a:schemeClr val="accent5">
                    <a:lumMod val="75000"/>
                  </a:schemeClr>
                </a:solidFill>
                <a:latin typeface="Calibri"/>
                <a:ea typeface="+mj-ea"/>
                <a:cs typeface="Calibri"/>
              </a:defRPr>
            </a:lvl1pPr>
          </a:lstStyle>
          <a:p>
            <a:r>
              <a:rPr lang="ru-RU" dirty="0"/>
              <a:t>Терминологические ошибки в ЗРК «Об информатизации»</a:t>
            </a:r>
          </a:p>
        </p:txBody>
      </p:sp>
      <p:grpSp>
        <p:nvGrpSpPr>
          <p:cNvPr id="11" name="Группа 10"/>
          <p:cNvGrpSpPr/>
          <p:nvPr/>
        </p:nvGrpSpPr>
        <p:grpSpPr>
          <a:xfrm>
            <a:off x="8318118" y="66460"/>
            <a:ext cx="758825" cy="722104"/>
            <a:chOff x="8140551" y="91628"/>
            <a:chExt cx="911225" cy="865188"/>
          </a:xfrm>
        </p:grpSpPr>
        <p:pic>
          <p:nvPicPr>
            <p:cNvPr id="12" name="Picture 2"/>
            <p:cNvPicPr>
              <a:picLocks noChangeAspect="1" noChangeArrowheads="1"/>
            </p:cNvPicPr>
            <p:nvPr/>
          </p:nvPicPr>
          <p:blipFill>
            <a:blip r:embed="rId2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92951" y="91628"/>
              <a:ext cx="568325" cy="5603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" name="Picture 3"/>
            <p:cNvPicPr>
              <a:picLocks noChangeAspect="1" noChangeArrowheads="1"/>
            </p:cNvPicPr>
            <p:nvPr/>
          </p:nvPicPr>
          <p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40551" y="723453"/>
              <a:ext cx="911225" cy="2333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5" name="Content Placeholder 2"/>
          <p:cNvSpPr txBox="1">
            <a:spLocks/>
          </p:cNvSpPr>
          <p:nvPr/>
        </p:nvSpPr>
        <p:spPr>
          <a:xfrm>
            <a:off x="855406" y="1718085"/>
            <a:ext cx="7589623" cy="4535231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just" defTabSz="914400" fontAlgn="base">
              <a:spcBef>
                <a:spcPts val="600"/>
              </a:spcBef>
              <a:spcAft>
                <a:spcPct val="0"/>
              </a:spcAft>
              <a:buNone/>
              <a:defRPr/>
            </a:pPr>
            <a:r>
              <a:rPr lang="ru-RU" sz="2800" dirty="0">
                <a:solidFill>
                  <a:srgbClr val="0070C0"/>
                </a:solidFill>
              </a:rPr>
              <a:t>  26) информационно-коммуникационная услуга - услуга или совокупность услуг </a:t>
            </a:r>
            <a:r>
              <a:rPr lang="ru-RU" sz="2800" b="1" dirty="0">
                <a:solidFill>
                  <a:srgbClr val="0070C0"/>
                </a:solidFill>
              </a:rPr>
              <a:t>по имущественному найму (аренде) и (или) размещению</a:t>
            </a:r>
            <a:r>
              <a:rPr lang="ru-RU" sz="2800" b="1" dirty="0">
                <a:solidFill>
                  <a:srgbClr val="7030A0"/>
                </a:solidFill>
                <a:cs typeface="Times New Roman" panose="02020603050405020304" pitchFamily="18" charset="0"/>
              </a:rPr>
              <a:t> </a:t>
            </a:r>
            <a:r>
              <a:rPr lang="ru-RU" sz="2800" dirty="0">
                <a:solidFill>
                  <a:srgbClr val="0070C0"/>
                </a:solidFill>
              </a:rPr>
              <a:t>вычислительных ресурсов, предоставлению программного обеспечения, программных продуктов, сервисных программных продуктов и технических средств в пользование, а также услуг связи, посредством которых обеспечивается функционирование данных услуг;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3543300" y="6356351"/>
            <a:ext cx="2057400" cy="365125"/>
          </a:xfrm>
        </p:spPr>
        <p:txBody>
          <a:bodyPr vert="horz" lIns="91440" tIns="45720" rIns="91440" bIns="45720" rtlCol="0" anchor="ctr"/>
          <a:lstStyle/>
          <a:p>
            <a:pPr algn="ctr"/>
            <a:fld id="{191D988C-08E8-4CE4-BD19-9EDDB1F6F71D}" type="slidenum">
              <a:rPr lang="ru-RU" altLang="ru-RU" sz="1100"/>
              <a:pPr algn="ctr"/>
              <a:t>10</a:t>
            </a:fld>
            <a:endParaRPr lang="ru-RU" altLang="ru-RU" sz="1100" dirty="0"/>
          </a:p>
        </p:txBody>
      </p:sp>
    </p:spTree>
    <p:extLst>
      <p:ext uri="{BB962C8B-B14F-4D97-AF65-F5344CB8AC3E}">
        <p14:creationId xmlns:p14="http://schemas.microsoft.com/office/powerpoint/2010/main" val="981591107"/>
      </p:ext>
    </p:extLst>
  </p:cSld>
  <p:clrMapOvr>
    <a:masterClrMapping/>
  </p:clrMapOvr>
  <p:transition spd="slow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4"/>
          <p:cNvSpPr txBox="1">
            <a:spLocks/>
          </p:cNvSpPr>
          <p:nvPr/>
        </p:nvSpPr>
        <p:spPr>
          <a:xfrm>
            <a:off x="353963" y="217677"/>
            <a:ext cx="7787149" cy="716020"/>
          </a:xfrm>
          <a:prstGeom prst="rect">
            <a:avLst/>
          </a:prstGeom>
        </p:spPr>
        <p:txBody>
          <a:bodyPr/>
          <a:lstStyle>
            <a:defPPr>
              <a:defRPr lang="ru-RU"/>
            </a:defPPr>
            <a:lvl1pPr algn="ctr" defTabSz="457200">
              <a:lnSpc>
                <a:spcPct val="80000"/>
              </a:lnSpc>
              <a:spcBef>
                <a:spcPct val="0"/>
              </a:spcBef>
              <a:buNone/>
              <a:defRPr sz="3600" b="1" i="0">
                <a:solidFill>
                  <a:schemeClr val="accent5">
                    <a:lumMod val="75000"/>
                  </a:schemeClr>
                </a:solidFill>
                <a:latin typeface="Calibri"/>
                <a:ea typeface="+mj-ea"/>
                <a:cs typeface="Calibri"/>
              </a:defRPr>
            </a:lvl1pPr>
          </a:lstStyle>
          <a:p>
            <a:r>
              <a:rPr lang="ru-RU" dirty="0"/>
              <a:t>Проблемы классификации ТЭИ</a:t>
            </a:r>
          </a:p>
        </p:txBody>
      </p:sp>
      <p:grpSp>
        <p:nvGrpSpPr>
          <p:cNvPr id="11" name="Группа 10"/>
          <p:cNvGrpSpPr/>
          <p:nvPr/>
        </p:nvGrpSpPr>
        <p:grpSpPr>
          <a:xfrm>
            <a:off x="8318118" y="66460"/>
            <a:ext cx="758825" cy="722104"/>
            <a:chOff x="8140551" y="91628"/>
            <a:chExt cx="911225" cy="865188"/>
          </a:xfrm>
        </p:grpSpPr>
        <p:pic>
          <p:nvPicPr>
            <p:cNvPr id="12" name="Picture 2"/>
            <p:cNvPicPr>
              <a:picLocks noChangeAspect="1" noChangeArrowheads="1"/>
            </p:cNvPicPr>
            <p:nvPr/>
          </p:nvPicPr>
          <p:blipFill>
            <a:blip r:embed="rId2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92951" y="91628"/>
              <a:ext cx="568325" cy="5603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" name="Picture 3"/>
            <p:cNvPicPr>
              <a:picLocks noChangeAspect="1" noChangeArrowheads="1"/>
            </p:cNvPicPr>
            <p:nvPr/>
          </p:nvPicPr>
          <p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40551" y="723453"/>
              <a:ext cx="911225" cy="2333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5" name="Content Placeholder 2"/>
          <p:cNvSpPr txBox="1">
            <a:spLocks/>
          </p:cNvSpPr>
          <p:nvPr/>
        </p:nvSpPr>
        <p:spPr>
          <a:xfrm>
            <a:off x="669034" y="1192234"/>
            <a:ext cx="7805932" cy="4843248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354013" algn="just">
              <a:spcBef>
                <a:spcPts val="1200"/>
              </a:spcBef>
              <a:buNone/>
            </a:pPr>
            <a:r>
              <a:rPr lang="ru-RU" sz="3000" dirty="0">
                <a:solidFill>
                  <a:srgbClr val="0070C0"/>
                </a:solidFill>
              </a:rPr>
              <a:t>В ОКЭД и КПВЭД отсутствуют новые услуги инфокоммуникаций, и это создает барьеры для инновационного развития инфокоммуникаций. </a:t>
            </a:r>
          </a:p>
          <a:p>
            <a:pPr marL="0" indent="354013" algn="just">
              <a:spcBef>
                <a:spcPts val="1200"/>
              </a:spcBef>
              <a:buNone/>
            </a:pPr>
            <a:r>
              <a:rPr lang="ru-RU" sz="3000" dirty="0">
                <a:solidFill>
                  <a:srgbClr val="0070C0"/>
                </a:solidFill>
              </a:rPr>
              <a:t>Из-за неквалифицированного перевода классификаторов с английского языка, возникают проблемы с восприятием основных понятий, объектов и принципов классификаций технико-экономической информации.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3543300" y="6356351"/>
            <a:ext cx="2057400" cy="365125"/>
          </a:xfrm>
        </p:spPr>
        <p:txBody>
          <a:bodyPr vert="horz" lIns="91440" tIns="45720" rIns="91440" bIns="45720" rtlCol="0" anchor="ctr"/>
          <a:lstStyle/>
          <a:p>
            <a:pPr algn="ctr"/>
            <a:fld id="{191D988C-08E8-4CE4-BD19-9EDDB1F6F71D}" type="slidenum">
              <a:rPr lang="ru-RU" altLang="ru-RU" sz="1100"/>
              <a:pPr algn="ctr"/>
              <a:t>11</a:t>
            </a:fld>
            <a:endParaRPr lang="ru-RU" altLang="ru-RU" sz="1100" dirty="0"/>
          </a:p>
        </p:txBody>
      </p:sp>
    </p:spTree>
    <p:extLst>
      <p:ext uri="{BB962C8B-B14F-4D97-AF65-F5344CB8AC3E}">
        <p14:creationId xmlns:p14="http://schemas.microsoft.com/office/powerpoint/2010/main" val="3699176347"/>
      </p:ext>
    </p:extLst>
  </p:cSld>
  <p:clrMapOvr>
    <a:masterClrMapping/>
  </p:clrMapOvr>
  <p:transition spd="slow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4"/>
          <p:cNvSpPr txBox="1">
            <a:spLocks/>
          </p:cNvSpPr>
          <p:nvPr/>
        </p:nvSpPr>
        <p:spPr>
          <a:xfrm>
            <a:off x="334299" y="198013"/>
            <a:ext cx="7787149" cy="883536"/>
          </a:xfrm>
          <a:prstGeom prst="rect">
            <a:avLst/>
          </a:prstGeom>
        </p:spPr>
        <p:txBody>
          <a:bodyPr/>
          <a:lstStyle>
            <a:defPPr>
              <a:defRPr lang="ru-RU"/>
            </a:defPPr>
            <a:lvl1pPr algn="ctr" defTabSz="457200">
              <a:lnSpc>
                <a:spcPct val="80000"/>
              </a:lnSpc>
              <a:spcBef>
                <a:spcPct val="0"/>
              </a:spcBef>
              <a:buNone/>
              <a:defRPr sz="3600" b="1" i="0">
                <a:solidFill>
                  <a:schemeClr val="accent5">
                    <a:lumMod val="75000"/>
                  </a:schemeClr>
                </a:solidFill>
                <a:latin typeface="Calibri"/>
                <a:ea typeface="+mj-ea"/>
                <a:cs typeface="Calibri"/>
              </a:defRPr>
            </a:lvl1pPr>
          </a:lstStyle>
          <a:p>
            <a:r>
              <a:rPr lang="ru-RU" dirty="0"/>
              <a:t>Особенности инфокоммуникационных услуг</a:t>
            </a:r>
            <a:endParaRPr lang="en-US" dirty="0"/>
          </a:p>
        </p:txBody>
      </p:sp>
      <p:grpSp>
        <p:nvGrpSpPr>
          <p:cNvPr id="11" name="Группа 10"/>
          <p:cNvGrpSpPr/>
          <p:nvPr/>
        </p:nvGrpSpPr>
        <p:grpSpPr>
          <a:xfrm>
            <a:off x="8318118" y="66460"/>
            <a:ext cx="758825" cy="722104"/>
            <a:chOff x="8140551" y="91628"/>
            <a:chExt cx="911225" cy="865188"/>
          </a:xfrm>
        </p:grpSpPr>
        <p:pic>
          <p:nvPicPr>
            <p:cNvPr id="12" name="Picture 2"/>
            <p:cNvPicPr>
              <a:picLocks noChangeAspect="1" noChangeArrowheads="1"/>
            </p:cNvPicPr>
            <p:nvPr/>
          </p:nvPicPr>
          <p:blipFill>
            <a:blip r:embed="rId2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92951" y="91628"/>
              <a:ext cx="568325" cy="5603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" name="Picture 3"/>
            <p:cNvPicPr>
              <a:picLocks noChangeAspect="1" noChangeArrowheads="1"/>
            </p:cNvPicPr>
            <p:nvPr/>
          </p:nvPicPr>
          <p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40551" y="723453"/>
              <a:ext cx="911225" cy="2333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5" name="Content Placeholder 2"/>
          <p:cNvSpPr txBox="1">
            <a:spLocks/>
          </p:cNvSpPr>
          <p:nvPr/>
        </p:nvSpPr>
        <p:spPr>
          <a:xfrm>
            <a:off x="691945" y="1750990"/>
            <a:ext cx="7805932" cy="3902558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354013" algn="just">
              <a:spcBef>
                <a:spcPts val="1200"/>
              </a:spcBef>
              <a:buNone/>
            </a:pPr>
            <a:r>
              <a:rPr lang="ru-RU" sz="3000" dirty="0">
                <a:solidFill>
                  <a:srgbClr val="0070C0"/>
                </a:solidFill>
              </a:rPr>
              <a:t>Большинство услуг инфокоммуникаций является «приложениями», т.е. их функциональность распределена между оборудованием поставщика услуги и оконечным оборудованием пользователя, функции которого также относятся к составу услуги инфокоммуникаций, что необходимо учитывать при их регламентации.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3543300" y="6356351"/>
            <a:ext cx="2057400" cy="365125"/>
          </a:xfrm>
        </p:spPr>
        <p:txBody>
          <a:bodyPr vert="horz" lIns="91440" tIns="45720" rIns="91440" bIns="45720" rtlCol="0" anchor="ctr"/>
          <a:lstStyle/>
          <a:p>
            <a:pPr algn="ctr"/>
            <a:fld id="{191D988C-08E8-4CE4-BD19-9EDDB1F6F71D}" type="slidenum">
              <a:rPr lang="ru-RU" altLang="ru-RU" sz="1100"/>
              <a:pPr algn="ctr"/>
              <a:t>12</a:t>
            </a:fld>
            <a:endParaRPr lang="ru-RU" altLang="ru-RU" sz="1100" dirty="0"/>
          </a:p>
        </p:txBody>
      </p:sp>
    </p:spTree>
    <p:extLst>
      <p:ext uri="{BB962C8B-B14F-4D97-AF65-F5344CB8AC3E}">
        <p14:creationId xmlns:p14="http://schemas.microsoft.com/office/powerpoint/2010/main" val="2139832813"/>
      </p:ext>
    </p:extLst>
  </p:cSld>
  <p:clrMapOvr>
    <a:masterClrMapping/>
  </p:clrMapOvr>
  <p:transition spd="slow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4"/>
          <p:cNvSpPr txBox="1">
            <a:spLocks/>
          </p:cNvSpPr>
          <p:nvPr/>
        </p:nvSpPr>
        <p:spPr>
          <a:xfrm>
            <a:off x="294971" y="168517"/>
            <a:ext cx="7787149" cy="942528"/>
          </a:xfrm>
          <a:prstGeom prst="rect">
            <a:avLst/>
          </a:prstGeom>
        </p:spPr>
        <p:txBody>
          <a:bodyPr/>
          <a:lstStyle>
            <a:defPPr>
              <a:defRPr lang="ru-RU"/>
            </a:defPPr>
            <a:lvl1pPr algn="ctr" defTabSz="457200">
              <a:lnSpc>
                <a:spcPct val="80000"/>
              </a:lnSpc>
              <a:spcBef>
                <a:spcPct val="0"/>
              </a:spcBef>
              <a:buNone/>
              <a:defRPr sz="3600" b="1" i="0">
                <a:solidFill>
                  <a:schemeClr val="accent5">
                    <a:lumMod val="75000"/>
                  </a:schemeClr>
                </a:solidFill>
                <a:latin typeface="Calibri"/>
                <a:ea typeface="+mj-ea"/>
                <a:cs typeface="Calibri"/>
              </a:defRPr>
            </a:lvl1pPr>
          </a:lstStyle>
          <a:p>
            <a:r>
              <a:rPr lang="ru-RU" dirty="0"/>
              <a:t>Новая парадигма инфокоммуникаций</a:t>
            </a:r>
            <a:endParaRPr lang="en-US" dirty="0"/>
          </a:p>
        </p:txBody>
      </p:sp>
      <p:grpSp>
        <p:nvGrpSpPr>
          <p:cNvPr id="11" name="Группа 10"/>
          <p:cNvGrpSpPr/>
          <p:nvPr/>
        </p:nvGrpSpPr>
        <p:grpSpPr>
          <a:xfrm>
            <a:off x="8318118" y="66460"/>
            <a:ext cx="758825" cy="722104"/>
            <a:chOff x="8140551" y="91628"/>
            <a:chExt cx="911225" cy="865188"/>
          </a:xfrm>
        </p:grpSpPr>
        <p:pic>
          <p:nvPicPr>
            <p:cNvPr id="12" name="Picture 2"/>
            <p:cNvPicPr>
              <a:picLocks noChangeAspect="1" noChangeArrowheads="1"/>
            </p:cNvPicPr>
            <p:nvPr/>
          </p:nvPicPr>
          <p:blipFill>
            <a:blip r:embed="rId2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92951" y="91628"/>
              <a:ext cx="568325" cy="5603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" name="Picture 3"/>
            <p:cNvPicPr>
              <a:picLocks noChangeAspect="1" noChangeArrowheads="1"/>
            </p:cNvPicPr>
            <p:nvPr/>
          </p:nvPicPr>
          <p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40551" y="723453"/>
              <a:ext cx="911225" cy="2333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5" name="Content Placeholder 2"/>
          <p:cNvSpPr txBox="1">
            <a:spLocks/>
          </p:cNvSpPr>
          <p:nvPr/>
        </p:nvSpPr>
        <p:spPr>
          <a:xfrm>
            <a:off x="678868" y="1806357"/>
            <a:ext cx="7805932" cy="4011568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354013" algn="just">
              <a:spcBef>
                <a:spcPts val="1200"/>
              </a:spcBef>
              <a:buNone/>
            </a:pPr>
            <a:r>
              <a:rPr lang="ru-RU" dirty="0">
                <a:solidFill>
                  <a:srgbClr val="0070C0"/>
                </a:solidFill>
              </a:rPr>
              <a:t>Пользователю требуется уже не сама услуга инфокоммуникаций (процесс передачи и получения информации, сообщений), а сервис, который обеспечивается (становится возможным) доступом к сети электронных коммуникаций и  возможность управления им со стороны пользователя.</a:t>
            </a:r>
            <a:endParaRPr lang="en-US" sz="2800" u="sng" dirty="0">
              <a:solidFill>
                <a:srgbClr val="0070C0"/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3543300" y="6356351"/>
            <a:ext cx="2057400" cy="365125"/>
          </a:xfrm>
        </p:spPr>
        <p:txBody>
          <a:bodyPr vert="horz" lIns="91440" tIns="45720" rIns="91440" bIns="45720" rtlCol="0" anchor="ctr"/>
          <a:lstStyle/>
          <a:p>
            <a:pPr algn="ctr"/>
            <a:fld id="{191D988C-08E8-4CE4-BD19-9EDDB1F6F71D}" type="slidenum">
              <a:rPr lang="ru-RU" altLang="ru-RU" sz="1100"/>
              <a:pPr algn="ctr"/>
              <a:t>13</a:t>
            </a:fld>
            <a:endParaRPr lang="ru-RU" altLang="ru-RU" sz="1100" dirty="0"/>
          </a:p>
        </p:txBody>
      </p:sp>
    </p:spTree>
    <p:extLst>
      <p:ext uri="{BB962C8B-B14F-4D97-AF65-F5344CB8AC3E}">
        <p14:creationId xmlns:p14="http://schemas.microsoft.com/office/powerpoint/2010/main" val="468409027"/>
      </p:ext>
    </p:extLst>
  </p:cSld>
  <p:clrMapOvr>
    <a:masterClrMapping/>
  </p:clrMapOvr>
  <p:transition spd="slow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4"/>
          <p:cNvSpPr txBox="1">
            <a:spLocks/>
          </p:cNvSpPr>
          <p:nvPr/>
        </p:nvSpPr>
        <p:spPr>
          <a:xfrm>
            <a:off x="599771" y="201230"/>
            <a:ext cx="7511846" cy="1155622"/>
          </a:xfrm>
          <a:prstGeom prst="rect">
            <a:avLst/>
          </a:prstGeom>
        </p:spPr>
        <p:txBody>
          <a:bodyPr/>
          <a:lstStyle>
            <a:defPPr>
              <a:defRPr lang="ru-RU"/>
            </a:defPPr>
            <a:lvl1pPr algn="ctr" defTabSz="457200">
              <a:lnSpc>
                <a:spcPct val="80000"/>
              </a:lnSpc>
              <a:spcBef>
                <a:spcPct val="0"/>
              </a:spcBef>
              <a:buNone/>
              <a:defRPr sz="3600" b="1" i="0">
                <a:solidFill>
                  <a:schemeClr val="accent5">
                    <a:lumMod val="75000"/>
                  </a:schemeClr>
                </a:solidFill>
                <a:latin typeface="Calibri"/>
                <a:ea typeface="+mj-ea"/>
                <a:cs typeface="Calibri"/>
              </a:defRPr>
            </a:lvl1pPr>
          </a:lstStyle>
          <a:p>
            <a:r>
              <a:rPr lang="ru-RU" dirty="0"/>
              <a:t>Перспективные направления бизнес-трансформации в Казахстане</a:t>
            </a:r>
            <a:endParaRPr lang="en-US" dirty="0"/>
          </a:p>
        </p:txBody>
      </p:sp>
      <p:grpSp>
        <p:nvGrpSpPr>
          <p:cNvPr id="11" name="Группа 10"/>
          <p:cNvGrpSpPr/>
          <p:nvPr/>
        </p:nvGrpSpPr>
        <p:grpSpPr>
          <a:xfrm>
            <a:off x="8318118" y="66460"/>
            <a:ext cx="758825" cy="722104"/>
            <a:chOff x="8140551" y="91628"/>
            <a:chExt cx="911225" cy="865188"/>
          </a:xfrm>
        </p:grpSpPr>
        <p:pic>
          <p:nvPicPr>
            <p:cNvPr id="12" name="Picture 2"/>
            <p:cNvPicPr>
              <a:picLocks noChangeAspect="1" noChangeArrowheads="1"/>
            </p:cNvPicPr>
            <p:nvPr/>
          </p:nvPicPr>
          <p:blipFill>
            <a:blip r:embed="rId2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92951" y="91628"/>
              <a:ext cx="568325" cy="5603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" name="Picture 3"/>
            <p:cNvPicPr>
              <a:picLocks noChangeAspect="1" noChangeArrowheads="1"/>
            </p:cNvPicPr>
            <p:nvPr/>
          </p:nvPicPr>
          <p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40551" y="723453"/>
              <a:ext cx="911225" cy="2333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2570696961"/>
              </p:ext>
            </p:extLst>
          </p:nvPr>
        </p:nvGraphicFramePr>
        <p:xfrm>
          <a:off x="373626" y="1644794"/>
          <a:ext cx="8377084" cy="43745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3543300" y="6356351"/>
            <a:ext cx="2057400" cy="365125"/>
          </a:xfrm>
        </p:spPr>
        <p:txBody>
          <a:bodyPr vert="horz" lIns="91440" tIns="45720" rIns="91440" bIns="45720" rtlCol="0" anchor="ctr"/>
          <a:lstStyle/>
          <a:p>
            <a:pPr algn="ctr"/>
            <a:fld id="{191D988C-08E8-4CE4-BD19-9EDDB1F6F71D}" type="slidenum">
              <a:rPr lang="ru-RU" altLang="ru-RU" sz="1100"/>
              <a:pPr algn="ctr"/>
              <a:t>14</a:t>
            </a:fld>
            <a:endParaRPr lang="ru-RU" altLang="ru-RU" sz="1100" dirty="0"/>
          </a:p>
        </p:txBody>
      </p:sp>
    </p:spTree>
    <p:extLst>
      <p:ext uri="{BB962C8B-B14F-4D97-AF65-F5344CB8AC3E}">
        <p14:creationId xmlns:p14="http://schemas.microsoft.com/office/powerpoint/2010/main" val="3161334148"/>
      </p:ext>
    </p:extLst>
  </p:cSld>
  <p:clrMapOvr>
    <a:masterClrMapping/>
  </p:clrMapOvr>
  <p:transition spd="slow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4"/>
          <p:cNvSpPr txBox="1">
            <a:spLocks/>
          </p:cNvSpPr>
          <p:nvPr/>
        </p:nvSpPr>
        <p:spPr>
          <a:xfrm>
            <a:off x="1248699" y="402896"/>
            <a:ext cx="5781367" cy="576565"/>
          </a:xfrm>
          <a:prstGeom prst="rect">
            <a:avLst/>
          </a:prstGeom>
        </p:spPr>
        <p:txBody>
          <a:bodyPr/>
          <a:lstStyle>
            <a:defPPr>
              <a:defRPr lang="ru-RU"/>
            </a:defPPr>
            <a:lvl1pPr algn="ctr" defTabSz="457200">
              <a:lnSpc>
                <a:spcPct val="80000"/>
              </a:lnSpc>
              <a:spcBef>
                <a:spcPct val="0"/>
              </a:spcBef>
              <a:buNone/>
              <a:defRPr sz="3600" b="1" i="0">
                <a:solidFill>
                  <a:schemeClr val="accent5">
                    <a:lumMod val="75000"/>
                  </a:schemeClr>
                </a:solidFill>
                <a:latin typeface="Calibri"/>
                <a:ea typeface="+mj-ea"/>
                <a:cs typeface="Calibri"/>
              </a:defRPr>
            </a:lvl1pPr>
          </a:lstStyle>
          <a:p>
            <a:r>
              <a:rPr lang="ru-RU" dirty="0"/>
              <a:t>Трудности конвергенции</a:t>
            </a:r>
          </a:p>
        </p:txBody>
      </p:sp>
      <p:grpSp>
        <p:nvGrpSpPr>
          <p:cNvPr id="11" name="Группа 10"/>
          <p:cNvGrpSpPr/>
          <p:nvPr/>
        </p:nvGrpSpPr>
        <p:grpSpPr>
          <a:xfrm>
            <a:off x="8318118" y="66460"/>
            <a:ext cx="758825" cy="722104"/>
            <a:chOff x="8140551" y="91628"/>
            <a:chExt cx="911225" cy="865188"/>
          </a:xfrm>
        </p:grpSpPr>
        <p:pic>
          <p:nvPicPr>
            <p:cNvPr id="12" name="Picture 2"/>
            <p:cNvPicPr>
              <a:picLocks noChangeAspect="1" noChangeArrowheads="1"/>
            </p:cNvPicPr>
            <p:nvPr/>
          </p:nvPicPr>
          <p:blipFill>
            <a:blip r:embed="rId2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92951" y="91628"/>
              <a:ext cx="568325" cy="5603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" name="Picture 3"/>
            <p:cNvPicPr>
              <a:picLocks noChangeAspect="1" noChangeArrowheads="1"/>
            </p:cNvPicPr>
            <p:nvPr/>
          </p:nvPicPr>
          <p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40551" y="723453"/>
              <a:ext cx="911225" cy="2333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5" name="Content Placeholder 2"/>
          <p:cNvSpPr txBox="1">
            <a:spLocks/>
          </p:cNvSpPr>
          <p:nvPr/>
        </p:nvSpPr>
        <p:spPr>
          <a:xfrm>
            <a:off x="717756" y="1573156"/>
            <a:ext cx="7796982" cy="4237709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354013" algn="just">
              <a:spcBef>
                <a:spcPts val="1200"/>
              </a:spcBef>
              <a:buNone/>
            </a:pPr>
            <a:r>
              <a:rPr lang="ru-RU" sz="2800" dirty="0">
                <a:solidFill>
                  <a:srgbClr val="0070C0"/>
                </a:solidFill>
              </a:rPr>
              <a:t>Конвергенция в инфокоммуникациях приводит к преобразованию модели бизнеса оператора связи от модели предоставления соединений к модели обеспечения услуг.</a:t>
            </a:r>
          </a:p>
          <a:p>
            <a:pPr marL="0" indent="354013" algn="just">
              <a:spcBef>
                <a:spcPts val="1200"/>
              </a:spcBef>
              <a:buNone/>
            </a:pPr>
            <a:r>
              <a:rPr lang="ru-RU" sz="2800" dirty="0">
                <a:solidFill>
                  <a:srgbClr val="0070C0"/>
                </a:solidFill>
              </a:rPr>
              <a:t>Конвергенция сдерживается отставанием в вопросах регулирования, нескоординированным развитием, различиями в IP-решениях, применяемых для мобильной и фиксированной связи.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3543300" y="6356351"/>
            <a:ext cx="2057400" cy="365125"/>
          </a:xfrm>
        </p:spPr>
        <p:txBody>
          <a:bodyPr vert="horz" lIns="91440" tIns="45720" rIns="91440" bIns="45720" rtlCol="0" anchor="ctr"/>
          <a:lstStyle/>
          <a:p>
            <a:pPr algn="ctr"/>
            <a:fld id="{191D988C-08E8-4CE4-BD19-9EDDB1F6F71D}" type="slidenum">
              <a:rPr lang="ru-RU" altLang="ru-RU" sz="1100"/>
              <a:pPr algn="ctr"/>
              <a:t>15</a:t>
            </a:fld>
            <a:endParaRPr lang="ru-RU" altLang="ru-RU" sz="1100" dirty="0"/>
          </a:p>
        </p:txBody>
      </p:sp>
    </p:spTree>
    <p:extLst>
      <p:ext uri="{BB962C8B-B14F-4D97-AF65-F5344CB8AC3E}">
        <p14:creationId xmlns:p14="http://schemas.microsoft.com/office/powerpoint/2010/main" val="317157121"/>
      </p:ext>
    </p:extLst>
  </p:cSld>
  <p:clrMapOvr>
    <a:masterClrMapping/>
  </p:clrMapOvr>
  <p:transition spd="slow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4"/>
          <p:cNvSpPr txBox="1">
            <a:spLocks/>
          </p:cNvSpPr>
          <p:nvPr/>
        </p:nvSpPr>
        <p:spPr>
          <a:xfrm>
            <a:off x="1307691" y="225917"/>
            <a:ext cx="5781367" cy="576565"/>
          </a:xfrm>
          <a:prstGeom prst="rect">
            <a:avLst/>
          </a:prstGeom>
        </p:spPr>
        <p:txBody>
          <a:bodyPr/>
          <a:lstStyle>
            <a:defPPr>
              <a:defRPr lang="ru-RU"/>
            </a:defPPr>
            <a:lvl1pPr algn="ctr" defTabSz="457200">
              <a:lnSpc>
                <a:spcPct val="80000"/>
              </a:lnSpc>
              <a:spcBef>
                <a:spcPct val="0"/>
              </a:spcBef>
              <a:buNone/>
              <a:defRPr sz="3600" b="1" i="0">
                <a:solidFill>
                  <a:schemeClr val="accent5">
                    <a:lumMod val="75000"/>
                  </a:schemeClr>
                </a:solidFill>
                <a:latin typeface="Calibri"/>
                <a:ea typeface="+mj-ea"/>
                <a:cs typeface="Calibri"/>
              </a:defRPr>
            </a:lvl1pPr>
          </a:lstStyle>
          <a:p>
            <a:r>
              <a:rPr lang="ru-RU" dirty="0"/>
              <a:t>Аспекты регулирования</a:t>
            </a:r>
          </a:p>
        </p:txBody>
      </p:sp>
      <p:grpSp>
        <p:nvGrpSpPr>
          <p:cNvPr id="11" name="Группа 10"/>
          <p:cNvGrpSpPr/>
          <p:nvPr/>
        </p:nvGrpSpPr>
        <p:grpSpPr>
          <a:xfrm>
            <a:off x="8318118" y="66460"/>
            <a:ext cx="758825" cy="722104"/>
            <a:chOff x="8140551" y="91628"/>
            <a:chExt cx="911225" cy="865188"/>
          </a:xfrm>
        </p:grpSpPr>
        <p:pic>
          <p:nvPicPr>
            <p:cNvPr id="12" name="Picture 2"/>
            <p:cNvPicPr>
              <a:picLocks noChangeAspect="1" noChangeArrowheads="1"/>
            </p:cNvPicPr>
            <p:nvPr/>
          </p:nvPicPr>
          <p:blipFill>
            <a:blip r:embed="rId2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92951" y="91628"/>
              <a:ext cx="568325" cy="5603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" name="Picture 3"/>
            <p:cNvPicPr>
              <a:picLocks noChangeAspect="1" noChangeArrowheads="1"/>
            </p:cNvPicPr>
            <p:nvPr/>
          </p:nvPicPr>
          <p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40551" y="723453"/>
              <a:ext cx="911225" cy="2333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5" name="Content Placeholder 2"/>
          <p:cNvSpPr txBox="1">
            <a:spLocks/>
          </p:cNvSpPr>
          <p:nvPr/>
        </p:nvSpPr>
        <p:spPr>
          <a:xfrm>
            <a:off x="373403" y="1160204"/>
            <a:ext cx="8397194" cy="5029001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354013" algn="just">
              <a:spcBef>
                <a:spcPts val="1200"/>
              </a:spcBef>
              <a:buNone/>
            </a:pPr>
            <a:r>
              <a:rPr lang="ru-RU" sz="2800" dirty="0">
                <a:solidFill>
                  <a:srgbClr val="0070C0"/>
                </a:solidFill>
              </a:rPr>
              <a:t>Успешность распространения ИКТ обусловлена, прежде всего, эффективной нормативной правовой базой, и добиться позитивных результатов в сфере ИКТ смогли только те страны, которые создали соответствующие правовые предпосылки. </a:t>
            </a:r>
          </a:p>
          <a:p>
            <a:pPr marL="0" indent="354013" algn="just">
              <a:spcBef>
                <a:spcPts val="1200"/>
              </a:spcBef>
              <a:buNone/>
            </a:pPr>
            <a:r>
              <a:rPr lang="ru-RU" sz="2800" dirty="0">
                <a:solidFill>
                  <a:srgbClr val="0070C0"/>
                </a:solidFill>
              </a:rPr>
              <a:t>Однако «слепое» копирование международного опыта без учета национальной правовой системы Казахстана невозможно, в связи, с чем данный опыт должен подвергаться анализу на предмет возможности его адаптации в отечественной правовой системе.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3543300" y="6356351"/>
            <a:ext cx="2057400" cy="365125"/>
          </a:xfrm>
        </p:spPr>
        <p:txBody>
          <a:bodyPr vert="horz" lIns="91440" tIns="45720" rIns="91440" bIns="45720" rtlCol="0" anchor="ctr"/>
          <a:lstStyle/>
          <a:p>
            <a:pPr algn="ctr"/>
            <a:fld id="{191D988C-08E8-4CE4-BD19-9EDDB1F6F71D}" type="slidenum">
              <a:rPr lang="ru-RU" altLang="ru-RU" sz="1100"/>
              <a:pPr algn="ctr"/>
              <a:t>16</a:t>
            </a:fld>
            <a:endParaRPr lang="ru-RU" altLang="ru-RU" sz="1100" dirty="0"/>
          </a:p>
        </p:txBody>
      </p:sp>
    </p:spTree>
    <p:extLst>
      <p:ext uri="{BB962C8B-B14F-4D97-AF65-F5344CB8AC3E}">
        <p14:creationId xmlns:p14="http://schemas.microsoft.com/office/powerpoint/2010/main" val="1132215667"/>
      </p:ext>
    </p:extLst>
  </p:cSld>
  <p:clrMapOvr>
    <a:masterClrMapping/>
  </p:clrMapOvr>
  <p:transition spd="slow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4"/>
          <p:cNvSpPr txBox="1">
            <a:spLocks/>
          </p:cNvSpPr>
          <p:nvPr/>
        </p:nvSpPr>
        <p:spPr>
          <a:xfrm>
            <a:off x="624350" y="205659"/>
            <a:ext cx="7344697" cy="712233"/>
          </a:xfrm>
          <a:prstGeom prst="rect">
            <a:avLst/>
          </a:prstGeom>
        </p:spPr>
        <p:txBody>
          <a:bodyPr/>
          <a:lstStyle>
            <a:defPPr>
              <a:defRPr lang="ru-RU"/>
            </a:defPPr>
            <a:lvl1pPr algn="ctr" defTabSz="457200">
              <a:lnSpc>
                <a:spcPct val="80000"/>
              </a:lnSpc>
              <a:spcBef>
                <a:spcPct val="0"/>
              </a:spcBef>
              <a:buNone/>
              <a:defRPr sz="3600" b="1" i="0">
                <a:solidFill>
                  <a:schemeClr val="accent5">
                    <a:lumMod val="75000"/>
                  </a:schemeClr>
                </a:solidFill>
                <a:latin typeface="Calibri"/>
                <a:ea typeface="+mj-ea"/>
                <a:cs typeface="Calibri"/>
              </a:defRPr>
            </a:lvl1pPr>
          </a:lstStyle>
          <a:p>
            <a:r>
              <a:rPr lang="ru-RU" dirty="0"/>
              <a:t>Совершенствование регулирования</a:t>
            </a:r>
          </a:p>
        </p:txBody>
      </p:sp>
      <p:grpSp>
        <p:nvGrpSpPr>
          <p:cNvPr id="11" name="Группа 10"/>
          <p:cNvGrpSpPr/>
          <p:nvPr/>
        </p:nvGrpSpPr>
        <p:grpSpPr>
          <a:xfrm>
            <a:off x="8318118" y="66460"/>
            <a:ext cx="758825" cy="722104"/>
            <a:chOff x="8140551" y="91628"/>
            <a:chExt cx="911225" cy="865188"/>
          </a:xfrm>
        </p:grpSpPr>
        <p:pic>
          <p:nvPicPr>
            <p:cNvPr id="12" name="Picture 2"/>
            <p:cNvPicPr>
              <a:picLocks noChangeAspect="1" noChangeArrowheads="1"/>
            </p:cNvPicPr>
            <p:nvPr/>
          </p:nvPicPr>
          <p:blipFill>
            <a:blip r:embed="rId2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92951" y="91628"/>
              <a:ext cx="568325" cy="5603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" name="Picture 3"/>
            <p:cNvPicPr>
              <a:picLocks noChangeAspect="1" noChangeArrowheads="1"/>
            </p:cNvPicPr>
            <p:nvPr/>
          </p:nvPicPr>
          <p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40551" y="723453"/>
              <a:ext cx="911225" cy="2333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5" name="Content Placeholder 2"/>
          <p:cNvSpPr txBox="1">
            <a:spLocks/>
          </p:cNvSpPr>
          <p:nvPr/>
        </p:nvSpPr>
        <p:spPr>
          <a:xfrm>
            <a:off x="983226" y="1769479"/>
            <a:ext cx="7207046" cy="3598934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354013" algn="just">
              <a:buNone/>
            </a:pPr>
            <a:r>
              <a:rPr lang="ru-RU" dirty="0">
                <a:solidFill>
                  <a:srgbClr val="0070C0"/>
                </a:solidFill>
              </a:rPr>
              <a:t>Законопроект «О внесении изменений и дополнений в некоторые законодательные акты Республики Казахстан по вопросам информации и коммуникаций» решает только отдельные горящие проблемы в отрасли ИКТ.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3557435" y="6351638"/>
            <a:ext cx="2057400" cy="399335"/>
          </a:xfrm>
        </p:spPr>
        <p:txBody>
          <a:bodyPr vert="horz" lIns="91440" tIns="45720" rIns="91440" bIns="45720" rtlCol="0" anchor="ctr"/>
          <a:lstStyle/>
          <a:p>
            <a:pPr algn="ctr"/>
            <a:fld id="{191D988C-08E8-4CE4-BD19-9EDDB1F6F71D}" type="slidenum">
              <a:rPr lang="ru-RU" altLang="ru-RU" sz="1100"/>
              <a:pPr algn="ctr"/>
              <a:t>17</a:t>
            </a:fld>
            <a:endParaRPr lang="ru-RU" altLang="ru-RU" sz="1100" dirty="0"/>
          </a:p>
        </p:txBody>
      </p:sp>
    </p:spTree>
    <p:extLst>
      <p:ext uri="{BB962C8B-B14F-4D97-AF65-F5344CB8AC3E}">
        <p14:creationId xmlns:p14="http://schemas.microsoft.com/office/powerpoint/2010/main" val="3170885635"/>
      </p:ext>
    </p:extLst>
  </p:cSld>
  <p:clrMapOvr>
    <a:masterClrMapping/>
  </p:clrMapOvr>
  <p:transition spd="slow"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4"/>
          <p:cNvSpPr txBox="1">
            <a:spLocks/>
          </p:cNvSpPr>
          <p:nvPr/>
        </p:nvSpPr>
        <p:spPr>
          <a:xfrm>
            <a:off x="1547446" y="192336"/>
            <a:ext cx="5662246" cy="908878"/>
          </a:xfrm>
          <a:prstGeom prst="rect">
            <a:avLst/>
          </a:prstGeom>
        </p:spPr>
        <p:txBody>
          <a:bodyPr/>
          <a:lstStyle>
            <a:defPPr>
              <a:defRPr lang="ru-RU"/>
            </a:defPPr>
            <a:lvl1pPr algn="ctr" defTabSz="457200">
              <a:lnSpc>
                <a:spcPct val="80000"/>
              </a:lnSpc>
              <a:spcBef>
                <a:spcPct val="0"/>
              </a:spcBef>
              <a:buNone/>
              <a:defRPr sz="3600" b="1" i="0">
                <a:solidFill>
                  <a:schemeClr val="accent5">
                    <a:lumMod val="75000"/>
                  </a:schemeClr>
                </a:solidFill>
                <a:latin typeface="Calibri"/>
                <a:ea typeface="+mj-ea"/>
                <a:cs typeface="Calibri"/>
              </a:defRPr>
            </a:lvl1pPr>
          </a:lstStyle>
          <a:p>
            <a:r>
              <a:rPr lang="ru-RU" dirty="0"/>
              <a:t>Законопроект РК </a:t>
            </a:r>
          </a:p>
          <a:p>
            <a:r>
              <a:rPr lang="ru-RU" dirty="0"/>
              <a:t>«Об инфокоммуникациях»</a:t>
            </a:r>
          </a:p>
        </p:txBody>
      </p:sp>
      <p:grpSp>
        <p:nvGrpSpPr>
          <p:cNvPr id="11" name="Группа 10"/>
          <p:cNvGrpSpPr/>
          <p:nvPr/>
        </p:nvGrpSpPr>
        <p:grpSpPr>
          <a:xfrm>
            <a:off x="8318118" y="66460"/>
            <a:ext cx="758825" cy="722104"/>
            <a:chOff x="8140551" y="91628"/>
            <a:chExt cx="911225" cy="865188"/>
          </a:xfrm>
        </p:grpSpPr>
        <p:pic>
          <p:nvPicPr>
            <p:cNvPr id="12" name="Picture 2"/>
            <p:cNvPicPr>
              <a:picLocks noChangeAspect="1" noChangeArrowheads="1"/>
            </p:cNvPicPr>
            <p:nvPr/>
          </p:nvPicPr>
          <p:blipFill>
            <a:blip r:embed="rId2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92951" y="91628"/>
              <a:ext cx="568325" cy="5603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" name="Picture 3"/>
            <p:cNvPicPr>
              <a:picLocks noChangeAspect="1" noChangeArrowheads="1"/>
            </p:cNvPicPr>
            <p:nvPr/>
          </p:nvPicPr>
          <p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40551" y="723453"/>
              <a:ext cx="911225" cy="2333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5" name="Content Placeholder 2"/>
          <p:cNvSpPr txBox="1">
            <a:spLocks/>
          </p:cNvSpPr>
          <p:nvPr/>
        </p:nvSpPr>
        <p:spPr>
          <a:xfrm>
            <a:off x="275304" y="1141172"/>
            <a:ext cx="8643000" cy="5269461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spcBef>
                <a:spcPts val="1200"/>
              </a:spcBef>
              <a:buNone/>
            </a:pPr>
            <a:r>
              <a:rPr lang="ru-RU" sz="2500" dirty="0">
                <a:solidFill>
                  <a:srgbClr val="0070C0"/>
                </a:solidFill>
              </a:rPr>
              <a:t>Для достижения реального прогресса с учетом международного опыта регулирования считаем необходимым:</a:t>
            </a:r>
          </a:p>
          <a:p>
            <a:pPr algn="just">
              <a:spcBef>
                <a:spcPts val="600"/>
              </a:spcBef>
              <a:buFont typeface="Wingdings" panose="05000000000000000000" pitchFamily="2" charset="2"/>
              <a:buChar char="ü"/>
            </a:pPr>
            <a:r>
              <a:rPr lang="ru-RU" sz="2500" dirty="0">
                <a:solidFill>
                  <a:srgbClr val="0070C0"/>
                </a:solidFill>
              </a:rPr>
              <a:t>принять закон «</a:t>
            </a:r>
            <a:r>
              <a:rPr lang="ru-RU" sz="2500" b="1" dirty="0">
                <a:solidFill>
                  <a:srgbClr val="0070C0"/>
                </a:solidFill>
              </a:rPr>
              <a:t>Об инфокоммуникациях</a:t>
            </a:r>
            <a:r>
              <a:rPr lang="ru-RU" sz="2500" dirty="0">
                <a:solidFill>
                  <a:srgbClr val="0070C0"/>
                </a:solidFill>
              </a:rPr>
              <a:t>», объединив в него действующие законы РК «О связи» и отдельные положения законов «О телерадиовещании» и «Об информатизации»;</a:t>
            </a:r>
          </a:p>
          <a:p>
            <a:pPr algn="just">
              <a:spcBef>
                <a:spcPts val="600"/>
              </a:spcBef>
              <a:buFont typeface="Wingdings" panose="05000000000000000000" pitchFamily="2" charset="2"/>
              <a:buChar char="ü"/>
            </a:pPr>
            <a:r>
              <a:rPr lang="ru-RU" sz="2500" dirty="0">
                <a:solidFill>
                  <a:srgbClr val="0070C0"/>
                </a:solidFill>
              </a:rPr>
              <a:t>принять закон «</a:t>
            </a:r>
            <a:r>
              <a:rPr lang="ru-RU" sz="2500" b="1" dirty="0">
                <a:solidFill>
                  <a:srgbClr val="0070C0"/>
                </a:solidFill>
              </a:rPr>
              <a:t>Об электронном правительстве</a:t>
            </a:r>
            <a:r>
              <a:rPr lang="ru-RU" sz="2500" dirty="0">
                <a:solidFill>
                  <a:srgbClr val="0070C0"/>
                </a:solidFill>
              </a:rPr>
              <a:t>», включив в него статьи посвященные обеспечению деятельности электронного правительства из закона «Об информатизации»;</a:t>
            </a:r>
            <a:endParaRPr lang="en-US" sz="2500" dirty="0">
              <a:solidFill>
                <a:srgbClr val="0070C0"/>
              </a:solidFill>
            </a:endParaRPr>
          </a:p>
          <a:p>
            <a:pPr algn="just">
              <a:spcBef>
                <a:spcPts val="600"/>
              </a:spcBef>
              <a:buFont typeface="Wingdings" panose="05000000000000000000" pitchFamily="2" charset="2"/>
              <a:buChar char="ü"/>
            </a:pPr>
            <a:r>
              <a:rPr lang="ru-RU" sz="2500" dirty="0">
                <a:solidFill>
                  <a:srgbClr val="0070C0"/>
                </a:solidFill>
              </a:rPr>
              <a:t>вопросы регулирования деятельности телерадиокомпаний перенести в закон «О средствах массовой информации».</a:t>
            </a:r>
          </a:p>
        </p:txBody>
      </p:sp>
      <p:sp>
        <p:nvSpPr>
          <p:cNvPr id="8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3557435" y="6351638"/>
            <a:ext cx="2057400" cy="399335"/>
          </a:xfrm>
        </p:spPr>
        <p:txBody>
          <a:bodyPr vert="horz" lIns="91440" tIns="45720" rIns="91440" bIns="45720" rtlCol="0" anchor="ctr"/>
          <a:lstStyle/>
          <a:p>
            <a:pPr algn="ctr"/>
            <a:fld id="{191D988C-08E8-4CE4-BD19-9EDDB1F6F71D}" type="slidenum">
              <a:rPr lang="ru-RU" altLang="ru-RU" sz="1100"/>
              <a:pPr algn="ctr"/>
              <a:t>18</a:t>
            </a:fld>
            <a:endParaRPr lang="ru-RU" altLang="ru-RU" sz="1100" dirty="0"/>
          </a:p>
        </p:txBody>
      </p:sp>
    </p:spTree>
    <p:extLst>
      <p:ext uri="{BB962C8B-B14F-4D97-AF65-F5344CB8AC3E}">
        <p14:creationId xmlns:p14="http://schemas.microsoft.com/office/powerpoint/2010/main" val="4245652180"/>
      </p:ext>
    </p:extLst>
  </p:cSld>
  <p:clrMapOvr>
    <a:masterClrMapping/>
  </p:clrMapOvr>
  <p:transition spd="slow"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4"/>
          <p:cNvSpPr txBox="1">
            <a:spLocks/>
          </p:cNvSpPr>
          <p:nvPr/>
        </p:nvSpPr>
        <p:spPr>
          <a:xfrm>
            <a:off x="1504332" y="212000"/>
            <a:ext cx="5358577" cy="908878"/>
          </a:xfrm>
          <a:prstGeom prst="rect">
            <a:avLst/>
          </a:prstGeom>
        </p:spPr>
        <p:txBody>
          <a:bodyPr/>
          <a:lstStyle>
            <a:defPPr>
              <a:defRPr lang="ru-RU"/>
            </a:defPPr>
            <a:lvl1pPr algn="ctr" defTabSz="457200">
              <a:lnSpc>
                <a:spcPct val="80000"/>
              </a:lnSpc>
              <a:spcBef>
                <a:spcPct val="0"/>
              </a:spcBef>
              <a:buNone/>
              <a:defRPr sz="3600" b="1" i="0">
                <a:solidFill>
                  <a:schemeClr val="accent5">
                    <a:lumMod val="75000"/>
                  </a:schemeClr>
                </a:solidFill>
                <a:latin typeface="Calibri"/>
                <a:ea typeface="+mj-ea"/>
                <a:cs typeface="Calibri"/>
              </a:defRPr>
            </a:lvl1pPr>
          </a:lstStyle>
          <a:p>
            <a:r>
              <a:rPr lang="ru-RU" dirty="0"/>
              <a:t>Ожидаемые результаты принятия законопроекта</a:t>
            </a:r>
          </a:p>
        </p:txBody>
      </p:sp>
      <p:grpSp>
        <p:nvGrpSpPr>
          <p:cNvPr id="11" name="Группа 10"/>
          <p:cNvGrpSpPr/>
          <p:nvPr/>
        </p:nvGrpSpPr>
        <p:grpSpPr>
          <a:xfrm>
            <a:off x="8318118" y="66460"/>
            <a:ext cx="758825" cy="722104"/>
            <a:chOff x="8140551" y="91628"/>
            <a:chExt cx="911225" cy="865188"/>
          </a:xfrm>
        </p:grpSpPr>
        <p:pic>
          <p:nvPicPr>
            <p:cNvPr id="12" name="Picture 2"/>
            <p:cNvPicPr>
              <a:picLocks noChangeAspect="1" noChangeArrowheads="1"/>
            </p:cNvPicPr>
            <p:nvPr/>
          </p:nvPicPr>
          <p:blipFill>
            <a:blip r:embed="rId2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92951" y="91628"/>
              <a:ext cx="568325" cy="5603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" name="Picture 3"/>
            <p:cNvPicPr>
              <a:picLocks noChangeAspect="1" noChangeArrowheads="1"/>
            </p:cNvPicPr>
            <p:nvPr/>
          </p:nvPicPr>
          <p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40551" y="723453"/>
              <a:ext cx="911225" cy="2333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5" name="Content Placeholder 2"/>
          <p:cNvSpPr txBox="1">
            <a:spLocks/>
          </p:cNvSpPr>
          <p:nvPr/>
        </p:nvSpPr>
        <p:spPr>
          <a:xfrm>
            <a:off x="452062" y="1619106"/>
            <a:ext cx="8239877" cy="4288191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Wingdings" panose="05000000000000000000" pitchFamily="2" charset="2"/>
              <a:buChar char="Ø"/>
            </a:pPr>
            <a:r>
              <a:rPr lang="ru-RU" sz="2600" dirty="0">
                <a:solidFill>
                  <a:srgbClr val="0070C0"/>
                </a:solidFill>
              </a:rPr>
              <a:t>законодательное закрепление фактически существующих, но не оформленных новых общественных отношений в сфере инфокоммуникаций;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2600" dirty="0">
                <a:solidFill>
                  <a:srgbClr val="0070C0"/>
                </a:solidFill>
              </a:rPr>
              <a:t>снижение административных барьеров, разработка прозрачных правил и процедур регулирования, максимально облегчающих использование инновационных технологий;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2600" dirty="0">
                <a:solidFill>
                  <a:srgbClr val="0070C0"/>
                </a:solidFill>
              </a:rPr>
              <a:t>преодоление рассогласованности отраслевого и межотраслевого регулирования.</a:t>
            </a:r>
          </a:p>
          <a:p>
            <a:pPr>
              <a:buFont typeface="Wingdings" panose="05000000000000000000" pitchFamily="2" charset="2"/>
              <a:buChar char="Ø"/>
            </a:pPr>
            <a:endParaRPr lang="ru-RU" sz="2600" dirty="0">
              <a:solidFill>
                <a:srgbClr val="0070C0"/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3543300" y="6356351"/>
            <a:ext cx="2057400" cy="365125"/>
          </a:xfrm>
        </p:spPr>
        <p:txBody>
          <a:bodyPr vert="horz" lIns="91440" tIns="45720" rIns="91440" bIns="45720" rtlCol="0" anchor="ctr"/>
          <a:lstStyle/>
          <a:p>
            <a:pPr algn="ctr"/>
            <a:fld id="{191D988C-08E8-4CE4-BD19-9EDDB1F6F71D}" type="slidenum">
              <a:rPr lang="ru-RU" altLang="ru-RU" sz="1100"/>
              <a:pPr algn="ctr"/>
              <a:t>19</a:t>
            </a:fld>
            <a:endParaRPr lang="ru-RU" altLang="ru-RU" sz="1100" dirty="0"/>
          </a:p>
        </p:txBody>
      </p:sp>
    </p:spTree>
    <p:extLst>
      <p:ext uri="{BB962C8B-B14F-4D97-AF65-F5344CB8AC3E}">
        <p14:creationId xmlns:p14="http://schemas.microsoft.com/office/powerpoint/2010/main" val="3470332004"/>
      </p:ext>
    </p:extLst>
  </p:cSld>
  <p:clrMapOvr>
    <a:masterClrMapping/>
  </p:clrMapOvr>
  <p:transition spd="slow"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4"/>
          <p:cNvSpPr txBox="1">
            <a:spLocks/>
          </p:cNvSpPr>
          <p:nvPr/>
        </p:nvSpPr>
        <p:spPr>
          <a:xfrm>
            <a:off x="1504332" y="212000"/>
            <a:ext cx="5358577" cy="653239"/>
          </a:xfrm>
          <a:prstGeom prst="rect">
            <a:avLst/>
          </a:prstGeom>
        </p:spPr>
        <p:txBody>
          <a:bodyPr/>
          <a:lstStyle>
            <a:defPPr>
              <a:defRPr lang="ru-RU"/>
            </a:defPPr>
            <a:lvl1pPr algn="ctr" defTabSz="457200">
              <a:lnSpc>
                <a:spcPct val="80000"/>
              </a:lnSpc>
              <a:spcBef>
                <a:spcPct val="0"/>
              </a:spcBef>
              <a:buNone/>
              <a:defRPr sz="3600" b="1" i="0">
                <a:solidFill>
                  <a:schemeClr val="accent5">
                    <a:lumMod val="75000"/>
                  </a:schemeClr>
                </a:solidFill>
                <a:latin typeface="Calibri"/>
                <a:ea typeface="+mj-ea"/>
                <a:cs typeface="Calibri"/>
              </a:defRPr>
            </a:lvl1pPr>
          </a:lstStyle>
          <a:p>
            <a:r>
              <a:rPr lang="ru-RU" dirty="0"/>
              <a:t>Резюме</a:t>
            </a:r>
          </a:p>
        </p:txBody>
      </p:sp>
      <p:grpSp>
        <p:nvGrpSpPr>
          <p:cNvPr id="11" name="Группа 10"/>
          <p:cNvGrpSpPr/>
          <p:nvPr/>
        </p:nvGrpSpPr>
        <p:grpSpPr>
          <a:xfrm>
            <a:off x="8318118" y="66460"/>
            <a:ext cx="758825" cy="722104"/>
            <a:chOff x="8140551" y="91628"/>
            <a:chExt cx="911225" cy="865188"/>
          </a:xfrm>
        </p:grpSpPr>
        <p:pic>
          <p:nvPicPr>
            <p:cNvPr id="12" name="Picture 2"/>
            <p:cNvPicPr>
              <a:picLocks noChangeAspect="1" noChangeArrowheads="1"/>
            </p:cNvPicPr>
            <p:nvPr/>
          </p:nvPicPr>
          <p:blipFill>
            <a:blip r:embed="rId2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92951" y="91628"/>
              <a:ext cx="568325" cy="5603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" name="Picture 3"/>
            <p:cNvPicPr>
              <a:picLocks noChangeAspect="1" noChangeArrowheads="1"/>
            </p:cNvPicPr>
            <p:nvPr/>
          </p:nvPicPr>
          <p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40551" y="723453"/>
              <a:ext cx="911225" cy="2333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5" name="Content Placeholder 2"/>
          <p:cNvSpPr txBox="1">
            <a:spLocks/>
          </p:cNvSpPr>
          <p:nvPr/>
        </p:nvSpPr>
        <p:spPr>
          <a:xfrm>
            <a:off x="452062" y="1550279"/>
            <a:ext cx="8239877" cy="3375681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88900" indent="363538" algn="just">
              <a:buNone/>
            </a:pPr>
            <a:r>
              <a:rPr lang="ru-RU" sz="3000" dirty="0">
                <a:solidFill>
                  <a:srgbClr val="0070C0"/>
                </a:solidFill>
              </a:rPr>
              <a:t>Представляется, что члены Международной академии информатизации должны выработать стратегическую модель развития отрасли ИКТ, которая позволила бы вывести ее на новый уровень </a:t>
            </a:r>
            <a:r>
              <a:rPr lang="ru-RU" sz="3000">
                <a:solidFill>
                  <a:srgbClr val="0070C0"/>
                </a:solidFill>
              </a:rPr>
              <a:t>и обеспечила </a:t>
            </a:r>
            <a:r>
              <a:rPr lang="ru-RU" sz="3000" dirty="0">
                <a:solidFill>
                  <a:srgbClr val="0070C0"/>
                </a:solidFill>
              </a:rPr>
              <a:t>максимально полное удовлетворение ожиданий населения Казахстана.</a:t>
            </a:r>
          </a:p>
          <a:p>
            <a:pPr>
              <a:buFont typeface="Wingdings" panose="05000000000000000000" pitchFamily="2" charset="2"/>
              <a:buChar char="Ø"/>
            </a:pPr>
            <a:endParaRPr lang="ru-RU" sz="2600" dirty="0">
              <a:solidFill>
                <a:srgbClr val="0070C0"/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3543300" y="6356351"/>
            <a:ext cx="2057400" cy="365125"/>
          </a:xfrm>
        </p:spPr>
        <p:txBody>
          <a:bodyPr vert="horz" lIns="91440" tIns="45720" rIns="91440" bIns="45720" rtlCol="0" anchor="ctr"/>
          <a:lstStyle/>
          <a:p>
            <a:pPr algn="ctr"/>
            <a:fld id="{191D988C-08E8-4CE4-BD19-9EDDB1F6F71D}" type="slidenum">
              <a:rPr lang="ru-RU" altLang="ru-RU" sz="1100"/>
              <a:pPr algn="ctr"/>
              <a:t>20</a:t>
            </a:fld>
            <a:endParaRPr lang="ru-RU" altLang="ru-RU" sz="1100" dirty="0"/>
          </a:p>
        </p:txBody>
      </p:sp>
    </p:spTree>
    <p:extLst>
      <p:ext uri="{BB962C8B-B14F-4D97-AF65-F5344CB8AC3E}">
        <p14:creationId xmlns:p14="http://schemas.microsoft.com/office/powerpoint/2010/main" val="3976370362"/>
      </p:ext>
    </p:extLst>
  </p:cSld>
  <p:clrMapOvr>
    <a:masterClrMapping/>
  </p:clrMapOvr>
  <p:transition spd="slow"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4"/>
          <p:cNvSpPr txBox="1">
            <a:spLocks/>
          </p:cNvSpPr>
          <p:nvPr/>
        </p:nvSpPr>
        <p:spPr>
          <a:xfrm>
            <a:off x="1892712" y="919923"/>
            <a:ext cx="5358577" cy="908878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400" b="1" i="0" kern="120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  <a:ea typeface="+mj-ea"/>
                <a:cs typeface="Calibri"/>
              </a:defRPr>
            </a:lvl1pPr>
          </a:lstStyle>
          <a:p>
            <a:pPr>
              <a:lnSpc>
                <a:spcPct val="80000"/>
              </a:lnSpc>
            </a:pPr>
            <a:r>
              <a:rPr lang="ru-RU" sz="3600" i="1" dirty="0">
                <a:solidFill>
                  <a:srgbClr val="0070C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/>
              </a:rPr>
              <a:t>Спасибо за внимание !</a:t>
            </a:r>
            <a:br>
              <a:rPr lang="ru-RU" sz="3600" i="1" dirty="0">
                <a:solidFill>
                  <a:srgbClr val="0070C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/>
              </a:rPr>
            </a:br>
            <a:r>
              <a:rPr lang="ru-RU" sz="3600" i="1" dirty="0">
                <a:solidFill>
                  <a:srgbClr val="0070C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/>
              </a:rPr>
              <a:t>Вопросы…</a:t>
            </a:r>
            <a:endParaRPr lang="ru-RU" sz="2800" dirty="0">
              <a:solidFill>
                <a:srgbClr val="0070C0"/>
              </a:solidFill>
            </a:endParaRPr>
          </a:p>
        </p:txBody>
      </p:sp>
      <p:grpSp>
        <p:nvGrpSpPr>
          <p:cNvPr id="11" name="Группа 10"/>
          <p:cNvGrpSpPr/>
          <p:nvPr/>
        </p:nvGrpSpPr>
        <p:grpSpPr>
          <a:xfrm>
            <a:off x="8318118" y="66460"/>
            <a:ext cx="758825" cy="722104"/>
            <a:chOff x="8140551" y="91628"/>
            <a:chExt cx="911225" cy="865188"/>
          </a:xfrm>
        </p:grpSpPr>
        <p:pic>
          <p:nvPicPr>
            <p:cNvPr id="12" name="Picture 2"/>
            <p:cNvPicPr>
              <a:picLocks noChangeAspect="1" noChangeArrowheads="1"/>
            </p:cNvPicPr>
            <p:nvPr/>
          </p:nvPicPr>
          <p:blipFill>
            <a:blip r:embed="rId2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92951" y="91628"/>
              <a:ext cx="568325" cy="5603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" name="Picture 3"/>
            <p:cNvPicPr>
              <a:picLocks noChangeAspect="1" noChangeArrowheads="1"/>
            </p:cNvPicPr>
            <p:nvPr/>
          </p:nvPicPr>
          <p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40551" y="723453"/>
              <a:ext cx="911225" cy="2333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5" name="Content Placeholder 2"/>
          <p:cNvSpPr txBox="1">
            <a:spLocks/>
          </p:cNvSpPr>
          <p:nvPr/>
        </p:nvSpPr>
        <p:spPr>
          <a:xfrm>
            <a:off x="2419965" y="2576050"/>
            <a:ext cx="4304071" cy="2300750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  <a:tabLst>
                <a:tab pos="1438275" algn="l"/>
              </a:tabLst>
              <a:defRPr/>
            </a:pPr>
            <a:r>
              <a:rPr lang="en-US" sz="2800" b="1" i="1" dirty="0">
                <a:solidFill>
                  <a:srgbClr val="002060"/>
                </a:solidFill>
                <a:latin typeface="Times New Roman" pitchFamily="18" charset="0"/>
              </a:rPr>
              <a:t>Phone:</a:t>
            </a:r>
            <a:r>
              <a:rPr lang="ru-RU" sz="2800" b="1" i="1" dirty="0">
                <a:solidFill>
                  <a:srgbClr val="002060"/>
                </a:solidFill>
                <a:latin typeface="Times New Roman" pitchFamily="18" charset="0"/>
              </a:rPr>
              <a:t>	</a:t>
            </a:r>
            <a:r>
              <a:rPr lang="en-US" sz="2800" b="1" i="1" dirty="0">
                <a:solidFill>
                  <a:srgbClr val="002060"/>
                </a:solidFill>
                <a:latin typeface="Times New Roman" pitchFamily="18" charset="0"/>
              </a:rPr>
              <a:t>8-</a:t>
            </a:r>
            <a:r>
              <a:rPr lang="ru-RU" sz="2800" b="1" i="1" dirty="0">
                <a:solidFill>
                  <a:srgbClr val="002060"/>
                </a:solidFill>
                <a:latin typeface="Times New Roman" pitchFamily="18" charset="0"/>
              </a:rPr>
              <a:t>7</a:t>
            </a:r>
            <a:r>
              <a:rPr lang="en-US" sz="2800" b="1" i="1" dirty="0">
                <a:solidFill>
                  <a:srgbClr val="002060"/>
                </a:solidFill>
                <a:latin typeface="Times New Roman" pitchFamily="18" charset="0"/>
              </a:rPr>
              <a:t>27</a:t>
            </a:r>
            <a:r>
              <a:rPr lang="ru-RU" sz="2800" b="1" i="1" dirty="0">
                <a:solidFill>
                  <a:srgbClr val="002060"/>
                </a:solidFill>
                <a:latin typeface="Times New Roman" pitchFamily="18" charset="0"/>
              </a:rPr>
              <a:t> -390</a:t>
            </a:r>
            <a:r>
              <a:rPr lang="en-US" sz="2800" b="1" i="1" dirty="0">
                <a:solidFill>
                  <a:srgbClr val="002060"/>
                </a:solidFill>
                <a:latin typeface="Times New Roman" pitchFamily="18" charset="0"/>
              </a:rPr>
              <a:t>-</a:t>
            </a:r>
            <a:r>
              <a:rPr lang="ru-RU" sz="2800" b="1" i="1" dirty="0">
                <a:solidFill>
                  <a:srgbClr val="002060"/>
                </a:solidFill>
                <a:latin typeface="Times New Roman" pitchFamily="18" charset="0"/>
              </a:rPr>
              <a:t>67</a:t>
            </a:r>
            <a:r>
              <a:rPr lang="en-US" sz="2800" b="1" i="1" dirty="0">
                <a:solidFill>
                  <a:srgbClr val="002060"/>
                </a:solidFill>
                <a:latin typeface="Times New Roman" pitchFamily="18" charset="0"/>
              </a:rPr>
              <a:t>-</a:t>
            </a:r>
            <a:r>
              <a:rPr lang="ru-RU" sz="2800" b="1" i="1" dirty="0">
                <a:solidFill>
                  <a:srgbClr val="002060"/>
                </a:solidFill>
                <a:latin typeface="Times New Roman" pitchFamily="18" charset="0"/>
              </a:rPr>
              <a:t>82</a:t>
            </a:r>
            <a:endParaRPr lang="en-US" sz="2800" b="1" i="1" dirty="0">
              <a:solidFill>
                <a:srgbClr val="002060"/>
              </a:solidFill>
              <a:latin typeface="Times New Roman" pitchFamily="18" charset="0"/>
            </a:endParaRPr>
          </a:p>
          <a:p>
            <a:pPr marL="0" indent="0">
              <a:spcBef>
                <a:spcPts val="0"/>
              </a:spcBef>
              <a:buNone/>
              <a:tabLst>
                <a:tab pos="1438275" algn="l"/>
              </a:tabLst>
              <a:defRPr/>
            </a:pPr>
            <a:r>
              <a:rPr lang="ru-RU" sz="2800" b="1" i="1" dirty="0">
                <a:solidFill>
                  <a:srgbClr val="002060"/>
                </a:solidFill>
                <a:latin typeface="Times New Roman" pitchFamily="18" charset="0"/>
              </a:rPr>
              <a:t>	</a:t>
            </a:r>
            <a:r>
              <a:rPr lang="en-US" sz="2800" b="1" i="1" dirty="0">
                <a:solidFill>
                  <a:srgbClr val="002060"/>
                </a:solidFill>
                <a:latin typeface="Times New Roman" pitchFamily="18" charset="0"/>
              </a:rPr>
              <a:t>+7-777-244-80-40</a:t>
            </a:r>
            <a:br>
              <a:rPr lang="ru-RU" sz="2800" b="1" i="1" dirty="0">
                <a:solidFill>
                  <a:srgbClr val="002060"/>
                </a:solidFill>
                <a:latin typeface="Times New Roman" pitchFamily="18" charset="0"/>
              </a:rPr>
            </a:br>
            <a:r>
              <a:rPr lang="en-US" sz="2800" b="1" i="1" dirty="0">
                <a:solidFill>
                  <a:srgbClr val="002060"/>
                </a:solidFill>
                <a:latin typeface="Times New Roman" pitchFamily="18" charset="0"/>
              </a:rPr>
              <a:t>E-Mail: </a:t>
            </a:r>
            <a:r>
              <a:rPr lang="en-US" sz="2800" b="1" i="1" dirty="0">
                <a:solidFill>
                  <a:srgbClr val="002060"/>
                </a:solidFill>
                <a:latin typeface="Times New Roman" pitchFamily="18" charset="0"/>
                <a:hlinkClick r:id="rId4"/>
              </a:rPr>
              <a:t>em@ntark.kz</a:t>
            </a:r>
            <a:endParaRPr lang="ru-RU" sz="2800" b="1" i="1" dirty="0">
              <a:solidFill>
                <a:srgbClr val="002060"/>
              </a:solidFill>
              <a:latin typeface="Times New Roman" pitchFamily="18" charset="0"/>
            </a:endParaRPr>
          </a:p>
          <a:p>
            <a:pPr marL="0" indent="0">
              <a:spcBef>
                <a:spcPts val="0"/>
              </a:spcBef>
              <a:buNone/>
              <a:tabLst>
                <a:tab pos="1438275" algn="l"/>
              </a:tabLst>
              <a:defRPr/>
            </a:pPr>
            <a:r>
              <a:rPr lang="en-US" sz="2800" b="1" i="1" dirty="0">
                <a:solidFill>
                  <a:srgbClr val="002060"/>
                </a:solidFill>
                <a:latin typeface="Times New Roman" pitchFamily="18" charset="0"/>
                <a:hlinkClick r:id="rId5"/>
              </a:rPr>
              <a:t>malishevskiy@hotmail.com</a:t>
            </a:r>
            <a:endParaRPr lang="ru-RU" sz="2800" b="1" i="1" dirty="0">
              <a:solidFill>
                <a:srgbClr val="002060"/>
              </a:solidFill>
              <a:latin typeface="Times New Roman" pitchFamily="18" charset="0"/>
            </a:endParaRPr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en-US" sz="2800" b="1" i="1" dirty="0">
                <a:solidFill>
                  <a:srgbClr val="002060"/>
                </a:solidFill>
                <a:latin typeface="Times New Roman" pitchFamily="18" charset="0"/>
              </a:rPr>
              <a:t>Skype: </a:t>
            </a:r>
            <a:r>
              <a:rPr lang="en-US" sz="2800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yevgeniy_vitalievich</a:t>
            </a:r>
            <a:endParaRPr lang="ru-RU" sz="28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3543300" y="6356351"/>
            <a:ext cx="2057400" cy="365125"/>
          </a:xfrm>
        </p:spPr>
        <p:txBody>
          <a:bodyPr/>
          <a:lstStyle/>
          <a:p>
            <a:pPr algn="ctr"/>
            <a:fld id="{191D988C-08E8-4CE4-BD19-9EDDB1F6F71D}" type="slidenum">
              <a:rPr lang="ru-RU" altLang="ru-RU" sz="1100" smtClean="0"/>
              <a:pPr algn="ctr"/>
              <a:t>21</a:t>
            </a:fld>
            <a:endParaRPr lang="ru-RU" altLang="ru-RU" sz="1100" dirty="0"/>
          </a:p>
        </p:txBody>
      </p:sp>
    </p:spTree>
    <p:extLst>
      <p:ext uri="{BB962C8B-B14F-4D97-AF65-F5344CB8AC3E}">
        <p14:creationId xmlns:p14="http://schemas.microsoft.com/office/powerpoint/2010/main" val="4102922218"/>
      </p:ext>
    </p:extLst>
  </p:cSld>
  <p:clrMapOvr>
    <a:masterClrMapping/>
  </p:clrMapOvr>
  <p:transition spd="slow">
    <p:fade/>
  </p:transition>
</p:sld>
</file>

<file path=ppt/theme/theme1.xml><?xml version="1.0" encoding="utf-8"?>
<a:theme xmlns:a="http://schemas.openxmlformats.org/drawingml/2006/main" name="2_Сумерки">
  <a:themeElements>
    <a:clrScheme name="Сумерки 2">
      <a:dk1>
        <a:srgbClr val="000099"/>
      </a:dk1>
      <a:lt1>
        <a:srgbClr val="FFFFFF"/>
      </a:lt1>
      <a:dk2>
        <a:srgbClr val="000066"/>
      </a:dk2>
      <a:lt2>
        <a:srgbClr val="EAEAEA"/>
      </a:lt2>
      <a:accent1>
        <a:srgbClr val="66CCFF"/>
      </a:accent1>
      <a:accent2>
        <a:srgbClr val="0066FF"/>
      </a:accent2>
      <a:accent3>
        <a:srgbClr val="AAAAB8"/>
      </a:accent3>
      <a:accent4>
        <a:srgbClr val="DADADA"/>
      </a:accent4>
      <a:accent5>
        <a:srgbClr val="B8E2FF"/>
      </a:accent5>
      <a:accent6>
        <a:srgbClr val="005CE7"/>
      </a:accent6>
      <a:hlink>
        <a:srgbClr val="FFFFCC"/>
      </a:hlink>
      <a:folHlink>
        <a:srgbClr val="99CC00"/>
      </a:folHlink>
    </a:clrScheme>
    <a:fontScheme name="2_Сумерки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умерки 1">
        <a:dk1>
          <a:srgbClr val="BD3737"/>
        </a:dk1>
        <a:lt1>
          <a:srgbClr val="FFFFFF"/>
        </a:lt1>
        <a:dk2>
          <a:srgbClr val="721E1E"/>
        </a:dk2>
        <a:lt2>
          <a:srgbClr val="FFCC00"/>
        </a:lt2>
        <a:accent1>
          <a:srgbClr val="FF6600"/>
        </a:accent1>
        <a:accent2>
          <a:srgbClr val="CC3300"/>
        </a:accent2>
        <a:accent3>
          <a:srgbClr val="BCABAB"/>
        </a:accent3>
        <a:accent4>
          <a:srgbClr val="DADADA"/>
        </a:accent4>
        <a:accent5>
          <a:srgbClr val="FFB8AA"/>
        </a:accent5>
        <a:accent6>
          <a:srgbClr val="B92D00"/>
        </a:accent6>
        <a:hlink>
          <a:srgbClr val="F7CC2F"/>
        </a:hlink>
        <a:folHlink>
          <a:srgbClr val="C7C6B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2">
        <a:dk1>
          <a:srgbClr val="000099"/>
        </a:dk1>
        <a:lt1>
          <a:srgbClr val="FFFFFF"/>
        </a:lt1>
        <a:dk2>
          <a:srgbClr val="000066"/>
        </a:dk2>
        <a:lt2>
          <a:srgbClr val="EAEAEA"/>
        </a:lt2>
        <a:accent1>
          <a:srgbClr val="66CCFF"/>
        </a:accent1>
        <a:accent2>
          <a:srgbClr val="0066FF"/>
        </a:accent2>
        <a:accent3>
          <a:srgbClr val="AAAAB8"/>
        </a:accent3>
        <a:accent4>
          <a:srgbClr val="DADADA"/>
        </a:accent4>
        <a:accent5>
          <a:srgbClr val="B8E2FF"/>
        </a:accent5>
        <a:accent6>
          <a:srgbClr val="005CE7"/>
        </a:accent6>
        <a:hlink>
          <a:srgbClr val="FFFFCC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3">
        <a:dk1>
          <a:srgbClr val="6600CC"/>
        </a:dk1>
        <a:lt1>
          <a:srgbClr val="FFFFFF"/>
        </a:lt1>
        <a:dk2>
          <a:srgbClr val="4B0096"/>
        </a:dk2>
        <a:lt2>
          <a:srgbClr val="CDD7DF"/>
        </a:lt2>
        <a:accent1>
          <a:srgbClr val="9999FF"/>
        </a:accent1>
        <a:accent2>
          <a:srgbClr val="7850BA"/>
        </a:accent2>
        <a:accent3>
          <a:srgbClr val="B1AAC9"/>
        </a:accent3>
        <a:accent4>
          <a:srgbClr val="DADADA"/>
        </a:accent4>
        <a:accent5>
          <a:srgbClr val="CACAFF"/>
        </a:accent5>
        <a:accent6>
          <a:srgbClr val="6C48A8"/>
        </a:accent6>
        <a:hlink>
          <a:srgbClr val="00CCFF"/>
        </a:hlink>
        <a:folHlink>
          <a:srgbClr val="0796B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4">
        <a:dk1>
          <a:srgbClr val="55863C"/>
        </a:dk1>
        <a:lt1>
          <a:srgbClr val="FFFFFF"/>
        </a:lt1>
        <a:dk2>
          <a:srgbClr val="375F2F"/>
        </a:dk2>
        <a:lt2>
          <a:srgbClr val="D1EFB3"/>
        </a:lt2>
        <a:accent1>
          <a:srgbClr val="00CC66"/>
        </a:accent1>
        <a:accent2>
          <a:srgbClr val="8EAC66"/>
        </a:accent2>
        <a:accent3>
          <a:srgbClr val="AEB6AD"/>
        </a:accent3>
        <a:accent4>
          <a:srgbClr val="DADADA"/>
        </a:accent4>
        <a:accent5>
          <a:srgbClr val="AAE2B8"/>
        </a:accent5>
        <a:accent6>
          <a:srgbClr val="809B5C"/>
        </a:accent6>
        <a:hlink>
          <a:srgbClr val="B4EF7F"/>
        </a:hlink>
        <a:folHlink>
          <a:srgbClr val="F8F6A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5">
        <a:dk1>
          <a:srgbClr val="588073"/>
        </a:dk1>
        <a:lt1>
          <a:srgbClr val="FFFFFF"/>
        </a:lt1>
        <a:dk2>
          <a:srgbClr val="486768"/>
        </a:dk2>
        <a:lt2>
          <a:srgbClr val="DDDDDD"/>
        </a:lt2>
        <a:accent1>
          <a:srgbClr val="33CCCC"/>
        </a:accent1>
        <a:accent2>
          <a:srgbClr val="008871"/>
        </a:accent2>
        <a:accent3>
          <a:srgbClr val="B1B8B9"/>
        </a:accent3>
        <a:accent4>
          <a:srgbClr val="DADADA"/>
        </a:accent4>
        <a:accent5>
          <a:srgbClr val="ADE2E2"/>
        </a:accent5>
        <a:accent6>
          <a:srgbClr val="007B66"/>
        </a:accent6>
        <a:hlink>
          <a:srgbClr val="00CC99"/>
        </a:hlink>
        <a:folHlink>
          <a:srgbClr val="A8A8A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6">
        <a:dk1>
          <a:srgbClr val="6B6C75"/>
        </a:dk1>
        <a:lt1>
          <a:srgbClr val="FFFFFF"/>
        </a:lt1>
        <a:dk2>
          <a:srgbClr val="575863"/>
        </a:dk2>
        <a:lt2>
          <a:srgbClr val="FFFFCC"/>
        </a:lt2>
        <a:accent1>
          <a:srgbClr val="677481"/>
        </a:accent1>
        <a:accent2>
          <a:srgbClr val="697E5E"/>
        </a:accent2>
        <a:accent3>
          <a:srgbClr val="B4B4B7"/>
        </a:accent3>
        <a:accent4>
          <a:srgbClr val="DADADA"/>
        </a:accent4>
        <a:accent5>
          <a:srgbClr val="B8BCC1"/>
        </a:accent5>
        <a:accent6>
          <a:srgbClr val="5E7254"/>
        </a:accent6>
        <a:hlink>
          <a:srgbClr val="E9E77F"/>
        </a:hlink>
        <a:folHlink>
          <a:srgbClr val="D3A44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7">
        <a:dk1>
          <a:srgbClr val="000000"/>
        </a:dk1>
        <a:lt1>
          <a:srgbClr val="C4D6BE"/>
        </a:lt1>
        <a:dk2>
          <a:srgbClr val="339966"/>
        </a:dk2>
        <a:lt2>
          <a:srgbClr val="EFFBF0"/>
        </a:lt2>
        <a:accent1>
          <a:srgbClr val="DDDDDD"/>
        </a:accent1>
        <a:accent2>
          <a:srgbClr val="CCFF99"/>
        </a:accent2>
        <a:accent3>
          <a:srgbClr val="DEE8DB"/>
        </a:accent3>
        <a:accent4>
          <a:srgbClr val="000000"/>
        </a:accent4>
        <a:accent5>
          <a:srgbClr val="EBEBEB"/>
        </a:accent5>
        <a:accent6>
          <a:srgbClr val="B9E78A"/>
        </a:accent6>
        <a:hlink>
          <a:srgbClr val="009900"/>
        </a:hlink>
        <a:folHlink>
          <a:srgbClr val="33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умерки 8">
        <a:dk1>
          <a:srgbClr val="000000"/>
        </a:dk1>
        <a:lt1>
          <a:srgbClr val="D6DAE4"/>
        </a:lt1>
        <a:dk2>
          <a:srgbClr val="000099"/>
        </a:dk2>
        <a:lt2>
          <a:srgbClr val="FFFFFF"/>
        </a:lt2>
        <a:accent1>
          <a:srgbClr val="BFDEE3"/>
        </a:accent1>
        <a:accent2>
          <a:srgbClr val="C0C0C0"/>
        </a:accent2>
        <a:accent3>
          <a:srgbClr val="E8EAEF"/>
        </a:accent3>
        <a:accent4>
          <a:srgbClr val="000000"/>
        </a:accent4>
        <a:accent5>
          <a:srgbClr val="DCECEF"/>
        </a:accent5>
        <a:accent6>
          <a:srgbClr val="AEAEAE"/>
        </a:accent6>
        <a:hlink>
          <a:srgbClr val="3333CC"/>
        </a:hlink>
        <a:folHlink>
          <a:srgbClr val="5E93C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умерки 9">
        <a:dk1>
          <a:srgbClr val="4A2500"/>
        </a:dk1>
        <a:lt1>
          <a:srgbClr val="C2C0BA"/>
        </a:lt1>
        <a:dk2>
          <a:srgbClr val="788569"/>
        </a:dk2>
        <a:lt2>
          <a:srgbClr val="F4F4EC"/>
        </a:lt2>
        <a:accent1>
          <a:srgbClr val="E1DFC1"/>
        </a:accent1>
        <a:accent2>
          <a:srgbClr val="A5A7AF"/>
        </a:accent2>
        <a:accent3>
          <a:srgbClr val="DDDCD9"/>
        </a:accent3>
        <a:accent4>
          <a:srgbClr val="3E1E00"/>
        </a:accent4>
        <a:accent5>
          <a:srgbClr val="EEECDD"/>
        </a:accent5>
        <a:accent6>
          <a:srgbClr val="95979E"/>
        </a:accent6>
        <a:hlink>
          <a:srgbClr val="9C9800"/>
        </a:hlink>
        <a:folHlink>
          <a:srgbClr val="66663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427</TotalTime>
  <Words>1067</Words>
  <Application>Microsoft Office PowerPoint</Application>
  <PresentationFormat>Экран (4:3)</PresentationFormat>
  <Paragraphs>96</Paragraphs>
  <Slides>21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21</vt:i4>
      </vt:variant>
    </vt:vector>
  </HeadingPairs>
  <TitlesOfParts>
    <vt:vector size="29" baseType="lpstr">
      <vt:lpstr>Arial</vt:lpstr>
      <vt:lpstr>Calibri</vt:lpstr>
      <vt:lpstr>Calibri Light</vt:lpstr>
      <vt:lpstr>Tahoma</vt:lpstr>
      <vt:lpstr>Times New Roman</vt:lpstr>
      <vt:lpstr>Wingdings</vt:lpstr>
      <vt:lpstr>2_Сумерки</vt:lpstr>
      <vt:lpstr>Тема Office</vt:lpstr>
      <vt:lpstr> Расширенное заседание Президиума ОО «МАИН» посвященного празднованию 25-летия Независимости Республики Казахстан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Мария Малишевская</dc:creator>
  <cp:lastModifiedBy>Yevgeniy Malishevskiy</cp:lastModifiedBy>
  <cp:revision>43</cp:revision>
  <dcterms:created xsi:type="dcterms:W3CDTF">2016-10-11T17:14:29Z</dcterms:created>
  <dcterms:modified xsi:type="dcterms:W3CDTF">2016-11-25T08:51:10Z</dcterms:modified>
</cp:coreProperties>
</file>