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033" r:id="rId3"/>
    <p:sldId id="2036" r:id="rId4"/>
    <p:sldId id="2039" r:id="rId5"/>
    <p:sldId id="2040" r:id="rId6"/>
    <p:sldId id="261" r:id="rId7"/>
    <p:sldId id="2038" r:id="rId8"/>
    <p:sldId id="2032" r:id="rId9"/>
    <p:sldId id="2041" r:id="rId10"/>
    <p:sldId id="2044" r:id="rId11"/>
    <p:sldId id="2043" r:id="rId12"/>
    <p:sldId id="267" r:id="rId13"/>
  </p:sldIdLst>
  <p:sldSz cx="12192000" cy="6858000"/>
  <p:notesSz cx="6761163" cy="9942513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Тамара Кубиева" initials="Т" lastIdx="2" clrIdx="0">
    <p:extLst>
      <p:ext uri="{19B8F6BF-5375-455C-9EA6-DF929625EA0E}">
        <p15:presenceInfo xmlns:p15="http://schemas.microsoft.com/office/powerpoint/2012/main" userId="Тамара Кубиев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B3EB"/>
    <a:srgbClr val="CCCCEE"/>
    <a:srgbClr val="CBD3D7"/>
    <a:srgbClr val="2D9BD3"/>
    <a:srgbClr val="67BFDD"/>
    <a:srgbClr val="C0D7DF"/>
    <a:srgbClr val="335293"/>
    <a:srgbClr val="5872A5"/>
    <a:srgbClr val="CEDFE7"/>
    <a:srgbClr val="719D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42" autoAdjust="0"/>
    <p:restoredTop sz="94660"/>
  </p:normalViewPr>
  <p:slideViewPr>
    <p:cSldViewPr snapToGrid="0">
      <p:cViewPr varScale="1">
        <p:scale>
          <a:sx n="76" d="100"/>
          <a:sy n="76" d="100"/>
        </p:scale>
        <p:origin x="10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29836020474606"/>
          <c:y val="5.5923954269117823E-2"/>
          <c:w val="0.58711680688224399"/>
          <c:h val="0.7049728329578964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Ученые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CB5-4B1D-9273-827ED51DFFA7}"/>
              </c:ext>
            </c:extLst>
          </c:dPt>
          <c:dPt>
            <c:idx val="1"/>
            <c:bubble3D val="0"/>
            <c:explosion val="2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CB5-4B1D-9273-827ED51DFFA7}"/>
              </c:ext>
            </c:extLst>
          </c:dPt>
          <c:dLbls>
            <c:dLbl>
              <c:idx val="0"/>
              <c:layout>
                <c:manualLayout>
                  <c:x val="-4.2662194505995552E-2"/>
                  <c:y val="-6.188505087636548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2000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/>
                      <a:t>8 810 </a:t>
                    </a:r>
                    <a:r>
                      <a:rPr lang="en-US" sz="1800" i="1" dirty="0"/>
                      <a:t>(39,9</a:t>
                    </a:r>
                    <a:r>
                      <a:rPr lang="en-US" sz="1800" i="1" dirty="0">
                        <a:effectLst/>
                      </a:rPr>
                      <a:t>%)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20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CB5-4B1D-9273-827ED51DFFA7}"/>
                </c:ext>
              </c:extLst>
            </c:dLbl>
            <c:dLbl>
              <c:idx val="1"/>
              <c:layout>
                <c:manualLayout>
                  <c:x val="4.6123015489801175E-2"/>
                  <c:y val="-0.23892469920988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2000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/>
                      <a:t>13 271</a:t>
                    </a:r>
                    <a:br>
                      <a:rPr lang="en-US" dirty="0"/>
                    </a:br>
                    <a:r>
                      <a:rPr lang="en-US" sz="1800" i="1" dirty="0"/>
                      <a:t>(61,1</a:t>
                    </a:r>
                    <a:r>
                      <a:rPr lang="en-US" sz="1800" i="1" dirty="0">
                        <a:effectLst/>
                      </a:rPr>
                      <a:t>%)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20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B5-4B1D-9273-827ED51DFFA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до 35 лет</c:v>
                </c:pt>
                <c:pt idx="1">
                  <c:v>более 35 лет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35.5</c:v>
                </c:pt>
                <c:pt idx="1">
                  <c:v>64.5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CB5-4B1D-9273-827ED51DFF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16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295693182803146E-2"/>
          <c:y val="0.87356461580591993"/>
          <c:w val="0.76777550651967552"/>
          <c:h val="9.22645518655190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68BF09-47CB-4C6E-93AE-8D893DB7F90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03689EB6-F64A-4183-9690-03611AF2D274}">
      <dgm:prSet phldrT="[Текст]" custT="1"/>
      <dgm:spPr/>
      <dgm:t>
        <a:bodyPr/>
        <a:lstStyle/>
        <a:p>
          <a:r>
            <a:rPr lang="ru-RU" sz="2400" dirty="0"/>
            <a:t>218</a:t>
          </a:r>
        </a:p>
      </dgm:t>
    </dgm:pt>
    <dgm:pt modelId="{E49A6CD3-AEC6-40F6-9E27-9B7AE915C201}" type="parTrans" cxnId="{B6A3F6F8-BDF5-48F8-9B5A-AAA1911ED094}">
      <dgm:prSet/>
      <dgm:spPr/>
      <dgm:t>
        <a:bodyPr/>
        <a:lstStyle/>
        <a:p>
          <a:endParaRPr lang="ru-RU"/>
        </a:p>
      </dgm:t>
    </dgm:pt>
    <dgm:pt modelId="{9B9E2C59-F148-4819-A45E-8028A0733494}" type="sibTrans" cxnId="{B6A3F6F8-BDF5-48F8-9B5A-AAA1911ED094}">
      <dgm:prSet/>
      <dgm:spPr/>
      <dgm:t>
        <a:bodyPr/>
        <a:lstStyle/>
        <a:p>
          <a:endParaRPr lang="ru-RU"/>
        </a:p>
      </dgm:t>
    </dgm:pt>
    <dgm:pt modelId="{86E689D0-1E2B-47D8-B6A0-EBA725BFF6E6}">
      <dgm:prSet phldrT="[Текст]" custT="1"/>
      <dgm:spPr/>
      <dgm:t>
        <a:bodyPr/>
        <a:lstStyle/>
        <a:p>
          <a:r>
            <a:rPr lang="ru-RU" sz="2400" dirty="0"/>
            <a:t>589</a:t>
          </a:r>
        </a:p>
      </dgm:t>
    </dgm:pt>
    <dgm:pt modelId="{7A75AF87-0B36-4303-B2CF-1825742D20E6}" type="parTrans" cxnId="{1B2D60A4-7EF8-4EF9-979E-4B5258E65765}">
      <dgm:prSet/>
      <dgm:spPr/>
      <dgm:t>
        <a:bodyPr/>
        <a:lstStyle/>
        <a:p>
          <a:endParaRPr lang="ru-RU"/>
        </a:p>
      </dgm:t>
    </dgm:pt>
    <dgm:pt modelId="{DB035CDE-634C-45C4-9F3F-4AD14F0F9376}" type="sibTrans" cxnId="{1B2D60A4-7EF8-4EF9-979E-4B5258E65765}">
      <dgm:prSet/>
      <dgm:spPr/>
      <dgm:t>
        <a:bodyPr/>
        <a:lstStyle/>
        <a:p>
          <a:endParaRPr lang="ru-RU"/>
        </a:p>
      </dgm:t>
    </dgm:pt>
    <dgm:pt modelId="{0F4790A9-ADBE-42CC-98EB-FE81D5529379}" type="pres">
      <dgm:prSet presAssocID="{4168BF09-47CB-4C6E-93AE-8D893DB7F900}" presName="arrowDiagram" presStyleCnt="0">
        <dgm:presLayoutVars>
          <dgm:chMax val="5"/>
          <dgm:dir/>
          <dgm:resizeHandles val="exact"/>
        </dgm:presLayoutVars>
      </dgm:prSet>
      <dgm:spPr/>
    </dgm:pt>
    <dgm:pt modelId="{C5D895B4-EC8D-4C47-9E86-31F5D86121E7}" type="pres">
      <dgm:prSet presAssocID="{4168BF09-47CB-4C6E-93AE-8D893DB7F900}" presName="arrow" presStyleLbl="bgShp" presStyleIdx="0" presStyleCnt="1"/>
      <dgm:spPr>
        <a:solidFill>
          <a:schemeClr val="accent1">
            <a:lumMod val="60000"/>
            <a:lumOff val="40000"/>
          </a:schemeClr>
        </a:solidFill>
      </dgm:spPr>
    </dgm:pt>
    <dgm:pt modelId="{38B57FC9-1A05-4225-9BB3-C695C7D82D37}" type="pres">
      <dgm:prSet presAssocID="{4168BF09-47CB-4C6E-93AE-8D893DB7F900}" presName="arrowDiagram2" presStyleCnt="0"/>
      <dgm:spPr/>
    </dgm:pt>
    <dgm:pt modelId="{2A5B2E04-108E-4A50-AB16-A7B4BB33BCD6}" type="pres">
      <dgm:prSet presAssocID="{03689EB6-F64A-4183-9690-03611AF2D274}" presName="bullet2a" presStyleLbl="node1" presStyleIdx="0" presStyleCnt="2"/>
      <dgm:spPr/>
    </dgm:pt>
    <dgm:pt modelId="{F910764C-BC8C-441C-AA68-F31025A7D634}" type="pres">
      <dgm:prSet presAssocID="{03689EB6-F64A-4183-9690-03611AF2D274}" presName="textBox2a" presStyleLbl="revTx" presStyleIdx="0" presStyleCnt="2" custScaleX="61772" custScaleY="47281" custLinFactNeighborX="-268" custLinFactNeighborY="-11098">
        <dgm:presLayoutVars>
          <dgm:bulletEnabled val="1"/>
        </dgm:presLayoutVars>
      </dgm:prSet>
      <dgm:spPr/>
    </dgm:pt>
    <dgm:pt modelId="{3E5BF19A-E9AF-41B6-AD0B-062A8BDED793}" type="pres">
      <dgm:prSet presAssocID="{86E689D0-1E2B-47D8-B6A0-EBA725BFF6E6}" presName="bullet2b" presStyleLbl="node1" presStyleIdx="1" presStyleCnt="2"/>
      <dgm:spPr/>
    </dgm:pt>
    <dgm:pt modelId="{9DBDBA05-EB7D-4860-95BA-FD886A778D14}" type="pres">
      <dgm:prSet presAssocID="{86E689D0-1E2B-47D8-B6A0-EBA725BFF6E6}" presName="textBox2b" presStyleLbl="revTx" presStyleIdx="1" presStyleCnt="2" custScaleY="33781" custLinFactNeighborX="4979" custLinFactNeighborY="-13835">
        <dgm:presLayoutVars>
          <dgm:bulletEnabled val="1"/>
        </dgm:presLayoutVars>
      </dgm:prSet>
      <dgm:spPr/>
    </dgm:pt>
  </dgm:ptLst>
  <dgm:cxnLst>
    <dgm:cxn modelId="{5BDD1918-132E-4B90-8F72-6E83379DDD3D}" type="presOf" srcId="{03689EB6-F64A-4183-9690-03611AF2D274}" destId="{F910764C-BC8C-441C-AA68-F31025A7D634}" srcOrd="0" destOrd="0" presId="urn:microsoft.com/office/officeart/2005/8/layout/arrow2"/>
    <dgm:cxn modelId="{8221772C-D244-4879-B83D-BD7946644A4C}" type="presOf" srcId="{86E689D0-1E2B-47D8-B6A0-EBA725BFF6E6}" destId="{9DBDBA05-EB7D-4860-95BA-FD886A778D14}" srcOrd="0" destOrd="0" presId="urn:microsoft.com/office/officeart/2005/8/layout/arrow2"/>
    <dgm:cxn modelId="{CE29473D-F0E2-4E8B-A40B-B45AC4A1B8A1}" type="presOf" srcId="{4168BF09-47CB-4C6E-93AE-8D893DB7F900}" destId="{0F4790A9-ADBE-42CC-98EB-FE81D5529379}" srcOrd="0" destOrd="0" presId="urn:microsoft.com/office/officeart/2005/8/layout/arrow2"/>
    <dgm:cxn modelId="{1B2D60A4-7EF8-4EF9-979E-4B5258E65765}" srcId="{4168BF09-47CB-4C6E-93AE-8D893DB7F900}" destId="{86E689D0-1E2B-47D8-B6A0-EBA725BFF6E6}" srcOrd="1" destOrd="0" parTransId="{7A75AF87-0B36-4303-B2CF-1825742D20E6}" sibTransId="{DB035CDE-634C-45C4-9F3F-4AD14F0F9376}"/>
    <dgm:cxn modelId="{B6A3F6F8-BDF5-48F8-9B5A-AAA1911ED094}" srcId="{4168BF09-47CB-4C6E-93AE-8D893DB7F900}" destId="{03689EB6-F64A-4183-9690-03611AF2D274}" srcOrd="0" destOrd="0" parTransId="{E49A6CD3-AEC6-40F6-9E27-9B7AE915C201}" sibTransId="{9B9E2C59-F148-4819-A45E-8028A0733494}"/>
    <dgm:cxn modelId="{954F420E-DE1B-412D-844B-3C88B01760D8}" type="presParOf" srcId="{0F4790A9-ADBE-42CC-98EB-FE81D5529379}" destId="{C5D895B4-EC8D-4C47-9E86-31F5D86121E7}" srcOrd="0" destOrd="0" presId="urn:microsoft.com/office/officeart/2005/8/layout/arrow2"/>
    <dgm:cxn modelId="{11E9F646-CD7D-4FEF-8082-11892CA3F2FB}" type="presParOf" srcId="{0F4790A9-ADBE-42CC-98EB-FE81D5529379}" destId="{38B57FC9-1A05-4225-9BB3-C695C7D82D37}" srcOrd="1" destOrd="0" presId="urn:microsoft.com/office/officeart/2005/8/layout/arrow2"/>
    <dgm:cxn modelId="{838B7024-2322-47AE-8441-B58C4F945D12}" type="presParOf" srcId="{38B57FC9-1A05-4225-9BB3-C695C7D82D37}" destId="{2A5B2E04-108E-4A50-AB16-A7B4BB33BCD6}" srcOrd="0" destOrd="0" presId="urn:microsoft.com/office/officeart/2005/8/layout/arrow2"/>
    <dgm:cxn modelId="{F1058254-801C-4E55-A9E8-7DE424F7B17E}" type="presParOf" srcId="{38B57FC9-1A05-4225-9BB3-C695C7D82D37}" destId="{F910764C-BC8C-441C-AA68-F31025A7D634}" srcOrd="1" destOrd="0" presId="urn:microsoft.com/office/officeart/2005/8/layout/arrow2"/>
    <dgm:cxn modelId="{9D272FD0-070C-4366-805C-7E5CAA265996}" type="presParOf" srcId="{38B57FC9-1A05-4225-9BB3-C695C7D82D37}" destId="{3E5BF19A-E9AF-41B6-AD0B-062A8BDED793}" srcOrd="2" destOrd="0" presId="urn:microsoft.com/office/officeart/2005/8/layout/arrow2"/>
    <dgm:cxn modelId="{CFC0BB73-6252-4715-842B-C5EB5EC23E23}" type="presParOf" srcId="{38B57FC9-1A05-4225-9BB3-C695C7D82D37}" destId="{9DBDBA05-EB7D-4860-95BA-FD886A778D14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532088-0FBB-463B-B973-A045BE317F7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2C5CE2-4DB6-4536-A5AB-9D5B79487628}">
      <dgm:prSet phldrT="[Текст]" custT="1"/>
      <dgm:spPr/>
      <dgm:t>
        <a:bodyPr/>
        <a:lstStyle/>
        <a:p>
          <a:r>
            <a:rPr lang="ru-RU" sz="3600" spc="-20" dirty="0">
              <a:solidFill>
                <a:schemeClr val="bg2">
                  <a:lumMod val="50000"/>
                </a:schemeClr>
              </a:solidFill>
              <a:effectLst/>
            </a:rPr>
            <a:t>0</a:t>
          </a:r>
          <a:r>
            <a:rPr lang="en-US" sz="3600" spc="-20" dirty="0">
              <a:solidFill>
                <a:schemeClr val="bg2">
                  <a:lumMod val="50000"/>
                </a:schemeClr>
              </a:solidFill>
              <a:effectLst/>
            </a:rPr>
            <a:t>,62</a:t>
          </a:r>
          <a:endParaRPr lang="ru-RU" sz="3600" dirty="0">
            <a:solidFill>
              <a:schemeClr val="bg2">
                <a:lumMod val="50000"/>
              </a:schemeClr>
            </a:solidFill>
          </a:endParaRPr>
        </a:p>
      </dgm:t>
    </dgm:pt>
    <dgm:pt modelId="{0887B9D0-892A-45BA-ABF5-43EE6774DEE2}" type="parTrans" cxnId="{2C7EE416-CF84-453F-848C-12473809967C}">
      <dgm:prSet/>
      <dgm:spPr/>
      <dgm:t>
        <a:bodyPr/>
        <a:lstStyle/>
        <a:p>
          <a:endParaRPr lang="ru-RU"/>
        </a:p>
      </dgm:t>
    </dgm:pt>
    <dgm:pt modelId="{B0B0DA56-234D-485A-8235-C11CB5C57687}" type="sibTrans" cxnId="{2C7EE416-CF84-453F-848C-12473809967C}">
      <dgm:prSet/>
      <dgm:spPr/>
      <dgm:t>
        <a:bodyPr/>
        <a:lstStyle/>
        <a:p>
          <a:endParaRPr lang="ru-RU"/>
        </a:p>
      </dgm:t>
    </dgm:pt>
    <dgm:pt modelId="{25EA8ADE-DFEF-4B1D-A3CE-98B4C75AD179}">
      <dgm:prSet phldrT="[Текст]" custT="1"/>
      <dgm:spPr/>
      <dgm:t>
        <a:bodyPr/>
        <a:lstStyle/>
        <a:p>
          <a:r>
            <a:rPr lang="ru-RU" sz="3600" spc="-20" dirty="0">
              <a:solidFill>
                <a:schemeClr val="bg2">
                  <a:lumMod val="50000"/>
                </a:schemeClr>
              </a:solidFill>
              <a:effectLst/>
            </a:rPr>
            <a:t>0,</a:t>
          </a:r>
          <a:r>
            <a:rPr lang="en-US" sz="3600" spc="-20" dirty="0">
              <a:solidFill>
                <a:schemeClr val="bg2">
                  <a:lumMod val="50000"/>
                </a:schemeClr>
              </a:solidFill>
              <a:effectLst/>
            </a:rPr>
            <a:t>93</a:t>
          </a:r>
          <a:endParaRPr lang="ru-RU" sz="3600" dirty="0">
            <a:solidFill>
              <a:schemeClr val="bg2">
                <a:lumMod val="50000"/>
              </a:schemeClr>
            </a:solidFill>
          </a:endParaRPr>
        </a:p>
      </dgm:t>
    </dgm:pt>
    <dgm:pt modelId="{40EF83E3-7452-4F2D-8D93-D8AC77ED479D}" type="parTrans" cxnId="{EEFF68B5-111B-4A47-9686-AAB449D324E8}">
      <dgm:prSet/>
      <dgm:spPr/>
      <dgm:t>
        <a:bodyPr/>
        <a:lstStyle/>
        <a:p>
          <a:endParaRPr lang="ru-RU"/>
        </a:p>
      </dgm:t>
    </dgm:pt>
    <dgm:pt modelId="{46E50851-FE87-4A8E-AC7D-487D0885BB68}" type="sibTrans" cxnId="{EEFF68B5-111B-4A47-9686-AAB449D324E8}">
      <dgm:prSet/>
      <dgm:spPr/>
      <dgm:t>
        <a:bodyPr/>
        <a:lstStyle/>
        <a:p>
          <a:endParaRPr lang="ru-RU"/>
        </a:p>
      </dgm:t>
    </dgm:pt>
    <dgm:pt modelId="{E1F9A69C-FF5B-4ADA-B2DF-F6E08F746BBE}" type="pres">
      <dgm:prSet presAssocID="{4D532088-0FBB-463B-B973-A045BE317F76}" presName="arrowDiagram" presStyleCnt="0">
        <dgm:presLayoutVars>
          <dgm:chMax val="5"/>
          <dgm:dir/>
          <dgm:resizeHandles val="exact"/>
        </dgm:presLayoutVars>
      </dgm:prSet>
      <dgm:spPr/>
    </dgm:pt>
    <dgm:pt modelId="{A0B18262-4CE6-4854-BFF1-641B1B4F3B3B}" type="pres">
      <dgm:prSet presAssocID="{4D532088-0FBB-463B-B973-A045BE317F76}" presName="arrow" presStyleLbl="bgShp" presStyleIdx="0" presStyleCnt="1" custScaleX="110643" custLinFactNeighborX="4999" custLinFactNeighborY="9955"/>
      <dgm:spPr>
        <a:solidFill>
          <a:schemeClr val="accent5">
            <a:lumMod val="60000"/>
            <a:lumOff val="40000"/>
          </a:schemeClr>
        </a:solidFill>
      </dgm:spPr>
    </dgm:pt>
    <dgm:pt modelId="{41C0BB1F-0F52-470A-9773-39EAC0CDA0BB}" type="pres">
      <dgm:prSet presAssocID="{4D532088-0FBB-463B-B973-A045BE317F76}" presName="arrowDiagram2" presStyleCnt="0"/>
      <dgm:spPr/>
    </dgm:pt>
    <dgm:pt modelId="{7137775E-E82B-4AA2-9F10-F616E4B28990}" type="pres">
      <dgm:prSet presAssocID="{D62C5CE2-4DB6-4536-A5AB-9D5B79487628}" presName="bullet2a" presStyleLbl="node1" presStyleIdx="0" presStyleCnt="2" custLinFactNeighborX="-75920" custLinFactNeighborY="4925"/>
      <dgm:spPr/>
    </dgm:pt>
    <dgm:pt modelId="{696C7264-6DBA-4E19-95B2-A518D45F4290}" type="pres">
      <dgm:prSet presAssocID="{D62C5CE2-4DB6-4536-A5AB-9D5B79487628}" presName="textBox2a" presStyleLbl="revTx" presStyleIdx="0" presStyleCnt="2" custScaleX="70939" custScaleY="38780" custLinFactNeighborX="-55122" custLinFactNeighborY="-80045">
        <dgm:presLayoutVars>
          <dgm:bulletEnabled val="1"/>
        </dgm:presLayoutVars>
      </dgm:prSet>
      <dgm:spPr/>
    </dgm:pt>
    <dgm:pt modelId="{FF8A1172-BE09-49C6-AB10-43A9F11AE209}" type="pres">
      <dgm:prSet presAssocID="{25EA8ADE-DFEF-4B1D-A3CE-98B4C75AD179}" presName="bullet2b" presStyleLbl="node1" presStyleIdx="1" presStyleCnt="2"/>
      <dgm:spPr/>
    </dgm:pt>
    <dgm:pt modelId="{DEA537D0-3B35-41A1-A446-51D337402608}" type="pres">
      <dgm:prSet presAssocID="{25EA8ADE-DFEF-4B1D-A3CE-98B4C75AD179}" presName="textBox2b" presStyleLbl="revTx" presStyleIdx="1" presStyleCnt="2" custScaleY="31621" custLinFactNeighborX="-32514" custLinFactNeighborY="-58998">
        <dgm:presLayoutVars>
          <dgm:bulletEnabled val="1"/>
        </dgm:presLayoutVars>
      </dgm:prSet>
      <dgm:spPr/>
    </dgm:pt>
  </dgm:ptLst>
  <dgm:cxnLst>
    <dgm:cxn modelId="{2C7EE416-CF84-453F-848C-12473809967C}" srcId="{4D532088-0FBB-463B-B973-A045BE317F76}" destId="{D62C5CE2-4DB6-4536-A5AB-9D5B79487628}" srcOrd="0" destOrd="0" parTransId="{0887B9D0-892A-45BA-ABF5-43EE6774DEE2}" sibTransId="{B0B0DA56-234D-485A-8235-C11CB5C57687}"/>
    <dgm:cxn modelId="{433D3418-23BC-475D-8F20-6B6D2C2D55C1}" type="presOf" srcId="{25EA8ADE-DFEF-4B1D-A3CE-98B4C75AD179}" destId="{DEA537D0-3B35-41A1-A446-51D337402608}" srcOrd="0" destOrd="0" presId="urn:microsoft.com/office/officeart/2005/8/layout/arrow2"/>
    <dgm:cxn modelId="{A374F758-8981-4EE8-9A4C-18CA00D6CCAD}" type="presOf" srcId="{D62C5CE2-4DB6-4536-A5AB-9D5B79487628}" destId="{696C7264-6DBA-4E19-95B2-A518D45F4290}" srcOrd="0" destOrd="0" presId="urn:microsoft.com/office/officeart/2005/8/layout/arrow2"/>
    <dgm:cxn modelId="{EEFF68B5-111B-4A47-9686-AAB449D324E8}" srcId="{4D532088-0FBB-463B-B973-A045BE317F76}" destId="{25EA8ADE-DFEF-4B1D-A3CE-98B4C75AD179}" srcOrd="1" destOrd="0" parTransId="{40EF83E3-7452-4F2D-8D93-D8AC77ED479D}" sibTransId="{46E50851-FE87-4A8E-AC7D-487D0885BB68}"/>
    <dgm:cxn modelId="{779A6CCE-EF44-4C60-8111-0CE96633E88F}" type="presOf" srcId="{4D532088-0FBB-463B-B973-A045BE317F76}" destId="{E1F9A69C-FF5B-4ADA-B2DF-F6E08F746BBE}" srcOrd="0" destOrd="0" presId="urn:microsoft.com/office/officeart/2005/8/layout/arrow2"/>
    <dgm:cxn modelId="{732AE66B-46E2-476F-830C-4CB57470282B}" type="presParOf" srcId="{E1F9A69C-FF5B-4ADA-B2DF-F6E08F746BBE}" destId="{A0B18262-4CE6-4854-BFF1-641B1B4F3B3B}" srcOrd="0" destOrd="0" presId="urn:microsoft.com/office/officeart/2005/8/layout/arrow2"/>
    <dgm:cxn modelId="{FA7B4B06-F08A-4ACC-AFA9-9BF717E4B042}" type="presParOf" srcId="{E1F9A69C-FF5B-4ADA-B2DF-F6E08F746BBE}" destId="{41C0BB1F-0F52-470A-9773-39EAC0CDA0BB}" srcOrd="1" destOrd="0" presId="urn:microsoft.com/office/officeart/2005/8/layout/arrow2"/>
    <dgm:cxn modelId="{64F440C1-E30E-4D38-9560-BBA41F9B354C}" type="presParOf" srcId="{41C0BB1F-0F52-470A-9773-39EAC0CDA0BB}" destId="{7137775E-E82B-4AA2-9F10-F616E4B28990}" srcOrd="0" destOrd="0" presId="urn:microsoft.com/office/officeart/2005/8/layout/arrow2"/>
    <dgm:cxn modelId="{56D593C6-B0DA-4160-B304-8F74C74AF139}" type="presParOf" srcId="{41C0BB1F-0F52-470A-9773-39EAC0CDA0BB}" destId="{696C7264-6DBA-4E19-95B2-A518D45F4290}" srcOrd="1" destOrd="0" presId="urn:microsoft.com/office/officeart/2005/8/layout/arrow2"/>
    <dgm:cxn modelId="{FB49D026-50BF-4C78-B904-C9148AB9930A}" type="presParOf" srcId="{41C0BB1F-0F52-470A-9773-39EAC0CDA0BB}" destId="{FF8A1172-BE09-49C6-AB10-43A9F11AE209}" srcOrd="2" destOrd="0" presId="urn:microsoft.com/office/officeart/2005/8/layout/arrow2"/>
    <dgm:cxn modelId="{2A876BC6-1945-4E9F-885F-031275D1C2B7}" type="presParOf" srcId="{41C0BB1F-0F52-470A-9773-39EAC0CDA0BB}" destId="{DEA537D0-3B35-41A1-A446-51D337402608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895B4-EC8D-4C47-9E86-31F5D86121E7}">
      <dsp:nvSpPr>
        <dsp:cNvPr id="0" name=""/>
        <dsp:cNvSpPr/>
      </dsp:nvSpPr>
      <dsp:spPr>
        <a:xfrm>
          <a:off x="0" y="432190"/>
          <a:ext cx="3479305" cy="217456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5B2E04-108E-4A50-AB16-A7B4BB33BCD6}">
      <dsp:nvSpPr>
        <dsp:cNvPr id="0" name=""/>
        <dsp:cNvSpPr/>
      </dsp:nvSpPr>
      <dsp:spPr>
        <a:xfrm>
          <a:off x="808938" y="1617328"/>
          <a:ext cx="121775" cy="1217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10764C-BC8C-441C-AA68-F31025A7D634}">
      <dsp:nvSpPr>
        <dsp:cNvPr id="0" name=""/>
        <dsp:cNvSpPr/>
      </dsp:nvSpPr>
      <dsp:spPr>
        <a:xfrm>
          <a:off x="1082931" y="1819925"/>
          <a:ext cx="698501" cy="439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526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218</a:t>
          </a:r>
        </a:p>
      </dsp:txBody>
      <dsp:txXfrm>
        <a:off x="1082931" y="1819925"/>
        <a:ext cx="698501" cy="439022"/>
      </dsp:txXfrm>
    </dsp:sp>
    <dsp:sp modelId="{3E5BF19A-E9AF-41B6-AD0B-062A8BDED793}">
      <dsp:nvSpPr>
        <dsp:cNvPr id="0" name=""/>
        <dsp:cNvSpPr/>
      </dsp:nvSpPr>
      <dsp:spPr>
        <a:xfrm>
          <a:off x="1931014" y="1062814"/>
          <a:ext cx="208758" cy="2087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DBA05-EB7D-4860-95BA-FD886A778D14}">
      <dsp:nvSpPr>
        <dsp:cNvPr id="0" name=""/>
        <dsp:cNvSpPr/>
      </dsp:nvSpPr>
      <dsp:spPr>
        <a:xfrm>
          <a:off x="2091694" y="1444662"/>
          <a:ext cx="1130774" cy="486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617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589</a:t>
          </a:r>
        </a:p>
      </dsp:txBody>
      <dsp:txXfrm>
        <a:off x="2091694" y="1444662"/>
        <a:ext cx="1130774" cy="4862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B18262-4CE6-4854-BFF1-641B1B4F3B3B}">
      <dsp:nvSpPr>
        <dsp:cNvPr id="0" name=""/>
        <dsp:cNvSpPr/>
      </dsp:nvSpPr>
      <dsp:spPr>
        <a:xfrm>
          <a:off x="19" y="0"/>
          <a:ext cx="4918021" cy="2778091"/>
        </a:xfrm>
        <a:prstGeom prst="swooshArrow">
          <a:avLst>
            <a:gd name="adj1" fmla="val 25000"/>
            <a:gd name="adj2" fmla="val 25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37775E-E82B-4AA2-9F10-F616E4B28990}">
      <dsp:nvSpPr>
        <dsp:cNvPr id="0" name=""/>
        <dsp:cNvSpPr/>
      </dsp:nvSpPr>
      <dsp:spPr>
        <a:xfrm>
          <a:off x="1151886" y="1521721"/>
          <a:ext cx="155573" cy="1555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C7264-6DBA-4E19-95B2-A518D45F4290}">
      <dsp:nvSpPr>
        <dsp:cNvPr id="0" name=""/>
        <dsp:cNvSpPr/>
      </dsp:nvSpPr>
      <dsp:spPr>
        <a:xfrm>
          <a:off x="761396" y="1005425"/>
          <a:ext cx="1024789" cy="460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35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spc="-20" dirty="0">
              <a:solidFill>
                <a:schemeClr val="bg2">
                  <a:lumMod val="50000"/>
                </a:schemeClr>
              </a:solidFill>
              <a:effectLst/>
            </a:rPr>
            <a:t>0</a:t>
          </a:r>
          <a:r>
            <a:rPr lang="en-US" sz="3600" kern="1200" spc="-20" dirty="0">
              <a:solidFill>
                <a:schemeClr val="bg2">
                  <a:lumMod val="50000"/>
                </a:schemeClr>
              </a:solidFill>
              <a:effectLst/>
            </a:rPr>
            <a:t>,62</a:t>
          </a:r>
          <a:endParaRPr lang="ru-RU" sz="36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761396" y="1005425"/>
        <a:ext cx="1024789" cy="460025"/>
      </dsp:txXfrm>
    </dsp:sp>
    <dsp:sp modelId="{FF8A1172-BE09-49C6-AB10-43A9F11AE209}">
      <dsp:nvSpPr>
        <dsp:cNvPr id="0" name=""/>
        <dsp:cNvSpPr/>
      </dsp:nvSpPr>
      <dsp:spPr>
        <a:xfrm>
          <a:off x="2703492" y="805646"/>
          <a:ext cx="266696" cy="2666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537D0-3B35-41A1-A446-51D337402608}">
      <dsp:nvSpPr>
        <dsp:cNvPr id="0" name=""/>
        <dsp:cNvSpPr/>
      </dsp:nvSpPr>
      <dsp:spPr>
        <a:xfrm>
          <a:off x="2367141" y="482742"/>
          <a:ext cx="1444607" cy="581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1317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spc="-20" dirty="0">
              <a:solidFill>
                <a:schemeClr val="bg2">
                  <a:lumMod val="50000"/>
                </a:schemeClr>
              </a:solidFill>
              <a:effectLst/>
            </a:rPr>
            <a:t>0,</a:t>
          </a:r>
          <a:r>
            <a:rPr lang="en-US" sz="3600" kern="1200" spc="-20" dirty="0">
              <a:solidFill>
                <a:schemeClr val="bg2">
                  <a:lumMod val="50000"/>
                </a:schemeClr>
              </a:solidFill>
              <a:effectLst/>
            </a:rPr>
            <a:t>93</a:t>
          </a:r>
          <a:endParaRPr lang="ru-RU" sz="3600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2367141" y="482742"/>
        <a:ext cx="1444607" cy="581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15B96A-2E07-462D-B744-703E747BCA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255BDD6-154F-45DB-BDB9-614F8DA41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61987A-2458-4829-A474-E5E0C6975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9ACBF1-63F2-4CCF-9D4C-B2D42CE9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6ABC2F-7467-436B-830A-9F5A49DB0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085687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719A16-D71E-4A30-9045-FB3DFF8ED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177B15-42FB-4836-A1A9-4E70F694E3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C3FA23-5412-4EBC-B187-B5DAFA153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D3B2D2-D127-46EF-B6D7-E98C390F5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EEE72F-B0EA-4627-9E9A-13BA6AE3F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017982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C0F668-EADD-4C38-BF66-697E15FB0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9D79408-BAEB-410A-83BD-E2AFFE941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8F7CAE1-81FA-442C-A892-C91195FAA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204F6D-2E97-4195-94E5-C26B2C92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A622DE-76BB-4631-89AE-27AFDB589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178889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82C025-886C-4F5F-9891-D47E3D0DD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AD5615-374E-48F0-A97A-E33D9039FA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DE6A1C-DCEE-4FA8-B1B3-FF3E62C39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140512B-F9D0-4857-A096-1626E62DF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322D2D-C4BD-46CC-ADD1-9C66A2DDE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C46A6B3-C09D-4E2D-801C-53116DEFD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23593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AC03D6-DB19-413D-857F-26048889B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3EECA1-47FD-4D48-A107-43FA8A74B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4CD7097-DA08-44FC-B5BE-E2EAAA7FD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F8BF20E-D220-4C75-B400-3BD7C1F496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9D4D403-63E6-4DEB-B964-3211DB763B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624E7E-D480-4BB5-B650-1354C8C02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2E35D46-02C1-475F-A7BD-74DB84643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036828E-9FB5-4676-8EB2-C4C41539E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308271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430E7-3453-4D81-B862-0925B4B8C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DD5F810-11F4-4926-A267-083728A71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A85D97C-ABFC-4734-AE86-7D0B2AFE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07D48BC-58CB-4EE9-A694-79F88555D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22047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F33F73D-02D7-457D-A5FE-588564391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1535F5-66A6-4DFD-86E6-D61EA33DE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E071E65-7524-4B36-9AB0-3B20E0395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170238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786EB7-C2DA-469C-81FC-40AA288FE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BF5B2-8A81-4485-8945-59ECD7854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280FED1-FE39-4C0C-A7EF-A2042115FB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86D1AD-0FE8-43BA-BEB7-A2B6E540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C7827B3-DD67-4B5C-9792-754E30EF7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709A07-349D-4268-8FD5-DEF2AA70C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22987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769A33-08EE-40DB-838C-411BDCBA1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67B05CC-7D05-4174-BEBE-7D8AB8177A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a-ET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03FA03-2A7E-4C26-8F6A-327CA34B20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32C65C-95EC-4AD0-A4BB-BA02C4938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0157574-3B5F-4E7D-8056-E042EE7E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7F876E-9422-4273-85B0-232217D4C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786789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7861FE-4CD5-435D-8791-4E7C707CE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D86A7BD-B27A-43AD-BE14-F4CCF07841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DC3690-AE7B-4336-A04B-DA1C2C6DD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E71E730-9965-4C1C-967B-834E83A3A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08F4DA-D895-4AED-B5DB-8A0BC0741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1209348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63D9040-D830-417F-9338-3FC96C8AED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915FAB5-C9B4-4017-85B3-A4D7C53A82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0F3D30-CA7B-4BB4-B305-54B840FF6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728A89-5B10-4D73-9FA9-3EC7B1FBD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8A4368-72E3-4106-84C9-5C7D17B48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3869486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FBAFB2-5F11-4244-AE3E-F96C3448B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aa-ET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B9EC24-AC08-45AF-9D1F-A6200BA50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aa-ET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3C0633-CE9D-42B0-931C-5ACBDBBAF7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BA86F-F39C-4817-9A28-572EB89AB88B}" type="datetimeFigureOut">
              <a:rPr lang="aa-ET" smtClean="0"/>
              <a:t>12/05/2018</a:t>
            </a:fld>
            <a:endParaRPr lang="aa-ET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5518C1-F576-4681-B956-E8A97DCCA1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a-ET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19D990-2294-475D-8CB5-639A7C2F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326FA-02A3-4C17-B86F-61A9371F0EB6}" type="slidenum">
              <a:rPr lang="aa-ET" smtClean="0"/>
              <a:t>‹#›</a:t>
            </a:fld>
            <a:endParaRPr lang="aa-ET"/>
          </a:p>
        </p:txBody>
      </p:sp>
    </p:spTree>
    <p:extLst>
      <p:ext uri="{BB962C8B-B14F-4D97-AF65-F5344CB8AC3E}">
        <p14:creationId xmlns:p14="http://schemas.microsoft.com/office/powerpoint/2010/main" val="403645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a-E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hyperlink" Target="https://minenergo.gov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ste.k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373"/>
            <a:ext cx="12192000" cy="1446550"/>
          </a:xfrm>
          <a:prstGeom prst="rect">
            <a:avLst/>
          </a:prstGeom>
          <a:blipFill dpi="0" rotWithShape="1">
            <a:blip r:embed="rId4">
              <a:alphaModFix amt="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DBDDE8-C125-485A-9737-D29970A85B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29" t="25989" r="40304" b="38116"/>
          <a:stretch/>
        </p:blipFill>
        <p:spPr>
          <a:xfrm>
            <a:off x="215900" y="101599"/>
            <a:ext cx="1578428" cy="14986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07D59F-EC5B-4ACB-A73A-E608399EC67F}"/>
              </a:ext>
            </a:extLst>
          </p:cNvPr>
          <p:cNvSpPr txBox="1"/>
          <p:nvPr/>
        </p:nvSpPr>
        <p:spPr>
          <a:xfrm>
            <a:off x="1005114" y="2449921"/>
            <a:ext cx="109099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67BFDD"/>
                </a:solidFill>
              </a:rPr>
              <a:t>Казахстанская наука и инновации: </a:t>
            </a:r>
            <a:endParaRPr lang="ru-RU" sz="4400" dirty="0">
              <a:solidFill>
                <a:srgbClr val="67BFDD"/>
              </a:solidFill>
            </a:endParaRPr>
          </a:p>
          <a:p>
            <a:pPr algn="ctr"/>
            <a:r>
              <a:rPr lang="ru-RU" sz="4400" b="1" dirty="0">
                <a:solidFill>
                  <a:srgbClr val="67BFDD"/>
                </a:solidFill>
              </a:rPr>
              <a:t>трудный путь навстречу друг другу</a:t>
            </a:r>
            <a:endParaRPr lang="ru-RU" sz="4400" dirty="0">
              <a:solidFill>
                <a:srgbClr val="67BFDD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D2754-11DF-4CCD-B938-DD7056FAA0D2}"/>
              </a:ext>
            </a:extLst>
          </p:cNvPr>
          <p:cNvSpPr txBox="1"/>
          <p:nvPr/>
        </p:nvSpPr>
        <p:spPr>
          <a:xfrm>
            <a:off x="6571067" y="4607572"/>
            <a:ext cx="4476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dirty="0">
                <a:solidFill>
                  <a:srgbClr val="5872A5"/>
                </a:solidFill>
              </a:rPr>
              <a:t>Ибраев А. Ж.,</a:t>
            </a:r>
            <a:r>
              <a:rPr lang="ru-RU" dirty="0">
                <a:solidFill>
                  <a:srgbClr val="5872A5"/>
                </a:solidFill>
              </a:rPr>
              <a:t> президент АО «НЦГНТЭ»</a:t>
            </a:r>
            <a:endParaRPr lang="aa-ET" dirty="0">
              <a:solidFill>
                <a:srgbClr val="5872A5"/>
              </a:solidFill>
            </a:endParaRPr>
          </a:p>
        </p:txBody>
      </p:sp>
      <p:pic>
        <p:nvPicPr>
          <p:cNvPr id="15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066" y="209231"/>
            <a:ext cx="1017610" cy="101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73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138" name="Прямоугольник 137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39" name="Параллелограмм 138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40" name="Прямоугольник 139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56408" y="97074"/>
            <a:ext cx="7526339" cy="62841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ОРГАНИЗАЦИИ, ВЫПОЛНЯЮЩИЕ НИОКР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2621154" y="5973631"/>
            <a:ext cx="38507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Источник: данные Комитета по статистике МНЭ РК</a:t>
            </a:r>
          </a:p>
        </p:txBody>
      </p:sp>
      <p:sp>
        <p:nvSpPr>
          <p:cNvPr id="1273" name="Line 311"/>
          <p:cNvSpPr>
            <a:spLocks noChangeShapeType="1"/>
          </p:cNvSpPr>
          <p:nvPr/>
        </p:nvSpPr>
        <p:spPr bwMode="auto">
          <a:xfrm>
            <a:off x="2414401" y="5682603"/>
            <a:ext cx="238125" cy="0"/>
          </a:xfrm>
          <a:prstGeom prst="line">
            <a:avLst/>
          </a:prstGeom>
          <a:noFill/>
          <a:ln w="36513" cap="rnd">
            <a:solidFill>
              <a:srgbClr val="F7B235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4" name="Oval 312"/>
          <p:cNvSpPr>
            <a:spLocks noChangeArrowheads="1"/>
          </p:cNvSpPr>
          <p:nvPr/>
        </p:nvSpPr>
        <p:spPr bwMode="auto">
          <a:xfrm>
            <a:off x="2489014" y="5639741"/>
            <a:ext cx="85725" cy="873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5" name="Oval 313"/>
          <p:cNvSpPr>
            <a:spLocks noChangeArrowheads="1"/>
          </p:cNvSpPr>
          <p:nvPr/>
        </p:nvSpPr>
        <p:spPr bwMode="auto">
          <a:xfrm>
            <a:off x="2489014" y="5639741"/>
            <a:ext cx="85725" cy="87313"/>
          </a:xfrm>
          <a:prstGeom prst="ellipse">
            <a:avLst/>
          </a:prstGeom>
          <a:noFill/>
          <a:ln w="36513" cap="flat">
            <a:solidFill>
              <a:srgbClr val="F7B235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6" name="Line 314"/>
          <p:cNvSpPr>
            <a:spLocks noChangeShapeType="1"/>
          </p:cNvSpPr>
          <p:nvPr/>
        </p:nvSpPr>
        <p:spPr bwMode="auto">
          <a:xfrm>
            <a:off x="3379601" y="5682603"/>
            <a:ext cx="238125" cy="0"/>
          </a:xfrm>
          <a:prstGeom prst="line">
            <a:avLst/>
          </a:prstGeom>
          <a:noFill/>
          <a:ln w="36513" cap="rnd">
            <a:solidFill>
              <a:srgbClr val="5B9BD5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7" name="Oval 315"/>
          <p:cNvSpPr>
            <a:spLocks noChangeArrowheads="1"/>
          </p:cNvSpPr>
          <p:nvPr/>
        </p:nvSpPr>
        <p:spPr bwMode="auto">
          <a:xfrm>
            <a:off x="3455801" y="5639741"/>
            <a:ext cx="87313" cy="873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8" name="Oval 316"/>
          <p:cNvSpPr>
            <a:spLocks noChangeArrowheads="1"/>
          </p:cNvSpPr>
          <p:nvPr/>
        </p:nvSpPr>
        <p:spPr bwMode="auto">
          <a:xfrm>
            <a:off x="3455801" y="5639741"/>
            <a:ext cx="87313" cy="87313"/>
          </a:xfrm>
          <a:prstGeom prst="ellipse">
            <a:avLst/>
          </a:prstGeom>
          <a:noFill/>
          <a:ln w="36513" cap="flat">
            <a:solidFill>
              <a:srgbClr val="5B9BD5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9" name="Line 317"/>
          <p:cNvSpPr>
            <a:spLocks noChangeShapeType="1"/>
          </p:cNvSpPr>
          <p:nvPr/>
        </p:nvSpPr>
        <p:spPr bwMode="auto">
          <a:xfrm>
            <a:off x="6570476" y="5682603"/>
            <a:ext cx="238125" cy="0"/>
          </a:xfrm>
          <a:prstGeom prst="line">
            <a:avLst/>
          </a:prstGeom>
          <a:noFill/>
          <a:ln w="36513" cap="rnd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80" name="Oval 318"/>
          <p:cNvSpPr>
            <a:spLocks noChangeArrowheads="1"/>
          </p:cNvSpPr>
          <p:nvPr/>
        </p:nvSpPr>
        <p:spPr bwMode="auto">
          <a:xfrm>
            <a:off x="6648264" y="5639741"/>
            <a:ext cx="85725" cy="873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81" name="Oval 319"/>
          <p:cNvSpPr>
            <a:spLocks noChangeArrowheads="1"/>
          </p:cNvSpPr>
          <p:nvPr/>
        </p:nvSpPr>
        <p:spPr bwMode="auto">
          <a:xfrm>
            <a:off x="6648264" y="5639741"/>
            <a:ext cx="85725" cy="87313"/>
          </a:xfrm>
          <a:prstGeom prst="ellipse">
            <a:avLst/>
          </a:prstGeom>
          <a:noFill/>
          <a:ln w="36513" cap="flat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82" name="Line 320"/>
          <p:cNvSpPr>
            <a:spLocks noChangeShapeType="1"/>
          </p:cNvSpPr>
          <p:nvPr/>
        </p:nvSpPr>
        <p:spPr bwMode="auto">
          <a:xfrm>
            <a:off x="9069201" y="5682603"/>
            <a:ext cx="234950" cy="0"/>
          </a:xfrm>
          <a:prstGeom prst="line">
            <a:avLst/>
          </a:prstGeom>
          <a:noFill/>
          <a:ln w="36513" cap="rnd">
            <a:solidFill>
              <a:srgbClr val="92D05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2044819" y="1116425"/>
            <a:ext cx="7847061" cy="4287129"/>
            <a:chOff x="1448574" y="1190625"/>
            <a:chExt cx="8505052" cy="4646613"/>
          </a:xfrm>
        </p:grpSpPr>
        <p:sp>
          <p:nvSpPr>
            <p:cNvPr id="1096" name="Freeform 199"/>
            <p:cNvSpPr>
              <a:spLocks noEditPoints="1"/>
            </p:cNvSpPr>
            <p:nvPr/>
          </p:nvSpPr>
          <p:spPr bwMode="auto">
            <a:xfrm>
              <a:off x="2208213" y="1304925"/>
              <a:ext cx="7745413" cy="3690938"/>
            </a:xfrm>
            <a:custGeom>
              <a:avLst/>
              <a:gdLst>
                <a:gd name="T0" fmla="*/ 0 w 4879"/>
                <a:gd name="T1" fmla="*/ 2325 h 2325"/>
                <a:gd name="T2" fmla="*/ 4879 w 4879"/>
                <a:gd name="T3" fmla="*/ 2325 h 2325"/>
                <a:gd name="T4" fmla="*/ 0 w 4879"/>
                <a:gd name="T5" fmla="*/ 2035 h 2325"/>
                <a:gd name="T6" fmla="*/ 4879 w 4879"/>
                <a:gd name="T7" fmla="*/ 2035 h 2325"/>
                <a:gd name="T8" fmla="*/ 0 w 4879"/>
                <a:gd name="T9" fmla="*/ 1743 h 2325"/>
                <a:gd name="T10" fmla="*/ 4879 w 4879"/>
                <a:gd name="T11" fmla="*/ 1743 h 2325"/>
                <a:gd name="T12" fmla="*/ 0 w 4879"/>
                <a:gd name="T13" fmla="*/ 1455 h 2325"/>
                <a:gd name="T14" fmla="*/ 4879 w 4879"/>
                <a:gd name="T15" fmla="*/ 1455 h 2325"/>
                <a:gd name="T16" fmla="*/ 0 w 4879"/>
                <a:gd name="T17" fmla="*/ 1163 h 2325"/>
                <a:gd name="T18" fmla="*/ 4879 w 4879"/>
                <a:gd name="T19" fmla="*/ 1163 h 2325"/>
                <a:gd name="T20" fmla="*/ 0 w 4879"/>
                <a:gd name="T21" fmla="*/ 873 h 2325"/>
                <a:gd name="T22" fmla="*/ 4879 w 4879"/>
                <a:gd name="T23" fmla="*/ 873 h 2325"/>
                <a:gd name="T24" fmla="*/ 0 w 4879"/>
                <a:gd name="T25" fmla="*/ 582 h 2325"/>
                <a:gd name="T26" fmla="*/ 4879 w 4879"/>
                <a:gd name="T27" fmla="*/ 582 h 2325"/>
                <a:gd name="T28" fmla="*/ 0 w 4879"/>
                <a:gd name="T29" fmla="*/ 292 h 2325"/>
                <a:gd name="T30" fmla="*/ 4879 w 4879"/>
                <a:gd name="T31" fmla="*/ 292 h 2325"/>
                <a:gd name="T32" fmla="*/ 0 w 4879"/>
                <a:gd name="T33" fmla="*/ 0 h 2325"/>
                <a:gd name="T34" fmla="*/ 4879 w 4879"/>
                <a:gd name="T35" fmla="*/ 0 h 2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879" h="2325">
                  <a:moveTo>
                    <a:pt x="0" y="2325"/>
                  </a:moveTo>
                  <a:lnTo>
                    <a:pt x="4879" y="2325"/>
                  </a:lnTo>
                  <a:moveTo>
                    <a:pt x="0" y="2035"/>
                  </a:moveTo>
                  <a:lnTo>
                    <a:pt x="4879" y="2035"/>
                  </a:lnTo>
                  <a:moveTo>
                    <a:pt x="0" y="1743"/>
                  </a:moveTo>
                  <a:lnTo>
                    <a:pt x="4879" y="1743"/>
                  </a:lnTo>
                  <a:moveTo>
                    <a:pt x="0" y="1455"/>
                  </a:moveTo>
                  <a:lnTo>
                    <a:pt x="4879" y="1455"/>
                  </a:lnTo>
                  <a:moveTo>
                    <a:pt x="0" y="1163"/>
                  </a:moveTo>
                  <a:lnTo>
                    <a:pt x="4879" y="1163"/>
                  </a:lnTo>
                  <a:moveTo>
                    <a:pt x="0" y="873"/>
                  </a:moveTo>
                  <a:lnTo>
                    <a:pt x="4879" y="873"/>
                  </a:lnTo>
                  <a:moveTo>
                    <a:pt x="0" y="582"/>
                  </a:moveTo>
                  <a:lnTo>
                    <a:pt x="4879" y="582"/>
                  </a:lnTo>
                  <a:moveTo>
                    <a:pt x="0" y="292"/>
                  </a:moveTo>
                  <a:lnTo>
                    <a:pt x="4879" y="292"/>
                  </a:lnTo>
                  <a:moveTo>
                    <a:pt x="0" y="0"/>
                  </a:moveTo>
                  <a:lnTo>
                    <a:pt x="4879" y="0"/>
                  </a:lnTo>
                </a:path>
              </a:pathLst>
            </a:custGeom>
            <a:noFill/>
            <a:ln w="6350" cap="flat">
              <a:solidFill>
                <a:srgbClr val="8989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97" name="Line 200"/>
            <p:cNvSpPr>
              <a:spLocks noChangeShapeType="1"/>
            </p:cNvSpPr>
            <p:nvPr/>
          </p:nvSpPr>
          <p:spPr bwMode="auto">
            <a:xfrm flipV="1">
              <a:off x="2208213" y="1304925"/>
              <a:ext cx="0" cy="4151313"/>
            </a:xfrm>
            <a:prstGeom prst="line">
              <a:avLst/>
            </a:prstGeom>
            <a:noFill/>
            <a:ln w="6350" cap="flat">
              <a:solidFill>
                <a:srgbClr val="8989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98" name="Freeform 201"/>
            <p:cNvSpPr>
              <a:spLocks noEditPoints="1"/>
            </p:cNvSpPr>
            <p:nvPr/>
          </p:nvSpPr>
          <p:spPr bwMode="auto">
            <a:xfrm>
              <a:off x="2155825" y="1304925"/>
              <a:ext cx="52388" cy="4151313"/>
            </a:xfrm>
            <a:custGeom>
              <a:avLst/>
              <a:gdLst>
                <a:gd name="T0" fmla="*/ 0 w 33"/>
                <a:gd name="T1" fmla="*/ 2615 h 2615"/>
                <a:gd name="T2" fmla="*/ 33 w 33"/>
                <a:gd name="T3" fmla="*/ 2615 h 2615"/>
                <a:gd name="T4" fmla="*/ 0 w 33"/>
                <a:gd name="T5" fmla="*/ 2325 h 2615"/>
                <a:gd name="T6" fmla="*/ 33 w 33"/>
                <a:gd name="T7" fmla="*/ 2325 h 2615"/>
                <a:gd name="T8" fmla="*/ 0 w 33"/>
                <a:gd name="T9" fmla="*/ 2035 h 2615"/>
                <a:gd name="T10" fmla="*/ 33 w 33"/>
                <a:gd name="T11" fmla="*/ 2035 h 2615"/>
                <a:gd name="T12" fmla="*/ 0 w 33"/>
                <a:gd name="T13" fmla="*/ 1743 h 2615"/>
                <a:gd name="T14" fmla="*/ 33 w 33"/>
                <a:gd name="T15" fmla="*/ 1743 h 2615"/>
                <a:gd name="T16" fmla="*/ 0 w 33"/>
                <a:gd name="T17" fmla="*/ 1455 h 2615"/>
                <a:gd name="T18" fmla="*/ 33 w 33"/>
                <a:gd name="T19" fmla="*/ 1455 h 2615"/>
                <a:gd name="T20" fmla="*/ 0 w 33"/>
                <a:gd name="T21" fmla="*/ 1163 h 2615"/>
                <a:gd name="T22" fmla="*/ 33 w 33"/>
                <a:gd name="T23" fmla="*/ 1163 h 2615"/>
                <a:gd name="T24" fmla="*/ 0 w 33"/>
                <a:gd name="T25" fmla="*/ 873 h 2615"/>
                <a:gd name="T26" fmla="*/ 33 w 33"/>
                <a:gd name="T27" fmla="*/ 873 h 2615"/>
                <a:gd name="T28" fmla="*/ 0 w 33"/>
                <a:gd name="T29" fmla="*/ 582 h 2615"/>
                <a:gd name="T30" fmla="*/ 33 w 33"/>
                <a:gd name="T31" fmla="*/ 582 h 2615"/>
                <a:gd name="T32" fmla="*/ 0 w 33"/>
                <a:gd name="T33" fmla="*/ 292 h 2615"/>
                <a:gd name="T34" fmla="*/ 33 w 33"/>
                <a:gd name="T35" fmla="*/ 292 h 2615"/>
                <a:gd name="T36" fmla="*/ 0 w 33"/>
                <a:gd name="T37" fmla="*/ 0 h 2615"/>
                <a:gd name="T38" fmla="*/ 33 w 33"/>
                <a:gd name="T39" fmla="*/ 0 h 2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2615">
                  <a:moveTo>
                    <a:pt x="0" y="2615"/>
                  </a:moveTo>
                  <a:lnTo>
                    <a:pt x="33" y="2615"/>
                  </a:lnTo>
                  <a:moveTo>
                    <a:pt x="0" y="2325"/>
                  </a:moveTo>
                  <a:lnTo>
                    <a:pt x="33" y="2325"/>
                  </a:lnTo>
                  <a:moveTo>
                    <a:pt x="0" y="2035"/>
                  </a:moveTo>
                  <a:lnTo>
                    <a:pt x="33" y="2035"/>
                  </a:lnTo>
                  <a:moveTo>
                    <a:pt x="0" y="1743"/>
                  </a:moveTo>
                  <a:lnTo>
                    <a:pt x="33" y="1743"/>
                  </a:lnTo>
                  <a:moveTo>
                    <a:pt x="0" y="1455"/>
                  </a:moveTo>
                  <a:lnTo>
                    <a:pt x="33" y="1455"/>
                  </a:lnTo>
                  <a:moveTo>
                    <a:pt x="0" y="1163"/>
                  </a:moveTo>
                  <a:lnTo>
                    <a:pt x="33" y="1163"/>
                  </a:lnTo>
                  <a:moveTo>
                    <a:pt x="0" y="873"/>
                  </a:moveTo>
                  <a:lnTo>
                    <a:pt x="33" y="873"/>
                  </a:lnTo>
                  <a:moveTo>
                    <a:pt x="0" y="582"/>
                  </a:moveTo>
                  <a:lnTo>
                    <a:pt x="33" y="582"/>
                  </a:lnTo>
                  <a:moveTo>
                    <a:pt x="0" y="292"/>
                  </a:moveTo>
                  <a:lnTo>
                    <a:pt x="33" y="292"/>
                  </a:lnTo>
                  <a:moveTo>
                    <a:pt x="0" y="0"/>
                  </a:moveTo>
                  <a:lnTo>
                    <a:pt x="33" y="0"/>
                  </a:lnTo>
                </a:path>
              </a:pathLst>
            </a:custGeom>
            <a:noFill/>
            <a:ln w="6350" cap="flat">
              <a:solidFill>
                <a:srgbClr val="8989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99" name="Line 202"/>
            <p:cNvSpPr>
              <a:spLocks noChangeShapeType="1"/>
            </p:cNvSpPr>
            <p:nvPr/>
          </p:nvSpPr>
          <p:spPr bwMode="auto">
            <a:xfrm>
              <a:off x="2208213" y="5456238"/>
              <a:ext cx="7745413" cy="0"/>
            </a:xfrm>
            <a:prstGeom prst="line">
              <a:avLst/>
            </a:prstGeom>
            <a:noFill/>
            <a:ln w="6350" cap="flat">
              <a:solidFill>
                <a:srgbClr val="8989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0" name="Freeform 203"/>
            <p:cNvSpPr>
              <a:spLocks noEditPoints="1"/>
            </p:cNvSpPr>
            <p:nvPr/>
          </p:nvSpPr>
          <p:spPr bwMode="auto">
            <a:xfrm>
              <a:off x="2208213" y="5456238"/>
              <a:ext cx="7745413" cy="55563"/>
            </a:xfrm>
            <a:custGeom>
              <a:avLst/>
              <a:gdLst>
                <a:gd name="T0" fmla="*/ 0 w 4879"/>
                <a:gd name="T1" fmla="*/ 0 h 35"/>
                <a:gd name="T2" fmla="*/ 0 w 4879"/>
                <a:gd name="T3" fmla="*/ 35 h 35"/>
                <a:gd name="T4" fmla="*/ 976 w 4879"/>
                <a:gd name="T5" fmla="*/ 0 h 35"/>
                <a:gd name="T6" fmla="*/ 976 w 4879"/>
                <a:gd name="T7" fmla="*/ 35 h 35"/>
                <a:gd name="T8" fmla="*/ 1952 w 4879"/>
                <a:gd name="T9" fmla="*/ 0 h 35"/>
                <a:gd name="T10" fmla="*/ 1952 w 4879"/>
                <a:gd name="T11" fmla="*/ 35 h 35"/>
                <a:gd name="T12" fmla="*/ 2928 w 4879"/>
                <a:gd name="T13" fmla="*/ 0 h 35"/>
                <a:gd name="T14" fmla="*/ 2928 w 4879"/>
                <a:gd name="T15" fmla="*/ 35 h 35"/>
                <a:gd name="T16" fmla="*/ 3903 w 4879"/>
                <a:gd name="T17" fmla="*/ 0 h 35"/>
                <a:gd name="T18" fmla="*/ 3903 w 4879"/>
                <a:gd name="T19" fmla="*/ 35 h 35"/>
                <a:gd name="T20" fmla="*/ 4879 w 4879"/>
                <a:gd name="T21" fmla="*/ 0 h 35"/>
                <a:gd name="T22" fmla="*/ 4879 w 4879"/>
                <a:gd name="T23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79" h="35">
                  <a:moveTo>
                    <a:pt x="0" y="0"/>
                  </a:moveTo>
                  <a:lnTo>
                    <a:pt x="0" y="35"/>
                  </a:lnTo>
                  <a:moveTo>
                    <a:pt x="976" y="0"/>
                  </a:moveTo>
                  <a:lnTo>
                    <a:pt x="976" y="35"/>
                  </a:lnTo>
                  <a:moveTo>
                    <a:pt x="1952" y="0"/>
                  </a:moveTo>
                  <a:lnTo>
                    <a:pt x="1952" y="35"/>
                  </a:lnTo>
                  <a:moveTo>
                    <a:pt x="2928" y="0"/>
                  </a:moveTo>
                  <a:lnTo>
                    <a:pt x="2928" y="35"/>
                  </a:lnTo>
                  <a:moveTo>
                    <a:pt x="3903" y="0"/>
                  </a:moveTo>
                  <a:lnTo>
                    <a:pt x="3903" y="35"/>
                  </a:lnTo>
                  <a:moveTo>
                    <a:pt x="4879" y="0"/>
                  </a:moveTo>
                  <a:lnTo>
                    <a:pt x="4879" y="35"/>
                  </a:lnTo>
                </a:path>
              </a:pathLst>
            </a:custGeom>
            <a:noFill/>
            <a:ln w="6350" cap="flat">
              <a:solidFill>
                <a:srgbClr val="8989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1" name="Freeform 204"/>
            <p:cNvSpPr>
              <a:spLocks/>
            </p:cNvSpPr>
            <p:nvPr/>
          </p:nvSpPr>
          <p:spPr bwMode="auto">
            <a:xfrm>
              <a:off x="2984500" y="1738313"/>
              <a:ext cx="6208713" cy="534988"/>
            </a:xfrm>
            <a:custGeom>
              <a:avLst/>
              <a:gdLst>
                <a:gd name="T0" fmla="*/ 0 w 3911"/>
                <a:gd name="T1" fmla="*/ 337 h 337"/>
                <a:gd name="T2" fmla="*/ 974 w 3911"/>
                <a:gd name="T3" fmla="*/ 31 h 337"/>
                <a:gd name="T4" fmla="*/ 1950 w 3911"/>
                <a:gd name="T5" fmla="*/ 64 h 337"/>
                <a:gd name="T6" fmla="*/ 2925 w 3911"/>
                <a:gd name="T7" fmla="*/ 78 h 337"/>
                <a:gd name="T8" fmla="*/ 3911 w 3911"/>
                <a:gd name="T9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1" h="337">
                  <a:moveTo>
                    <a:pt x="0" y="337"/>
                  </a:moveTo>
                  <a:lnTo>
                    <a:pt x="974" y="31"/>
                  </a:lnTo>
                  <a:lnTo>
                    <a:pt x="1950" y="64"/>
                  </a:lnTo>
                  <a:lnTo>
                    <a:pt x="2925" y="78"/>
                  </a:lnTo>
                  <a:lnTo>
                    <a:pt x="3911" y="0"/>
                  </a:lnTo>
                </a:path>
              </a:pathLst>
            </a:custGeom>
            <a:noFill/>
            <a:ln w="36513" cap="rnd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2" name="Oval 205"/>
            <p:cNvSpPr>
              <a:spLocks noChangeArrowheads="1"/>
            </p:cNvSpPr>
            <p:nvPr/>
          </p:nvSpPr>
          <p:spPr bwMode="auto">
            <a:xfrm>
              <a:off x="2763540" y="2064789"/>
              <a:ext cx="422871" cy="4217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3" name="Oval 206"/>
            <p:cNvSpPr>
              <a:spLocks noChangeArrowheads="1"/>
            </p:cNvSpPr>
            <p:nvPr/>
          </p:nvSpPr>
          <p:spPr bwMode="auto">
            <a:xfrm>
              <a:off x="2763540" y="2064789"/>
              <a:ext cx="422871" cy="421786"/>
            </a:xfrm>
            <a:prstGeom prst="ellipse">
              <a:avLst/>
            </a:prstGeom>
            <a:noFill/>
            <a:ln w="36513" cap="flat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4" name="Oval 207"/>
            <p:cNvSpPr>
              <a:spLocks noChangeArrowheads="1"/>
            </p:cNvSpPr>
            <p:nvPr/>
          </p:nvSpPr>
          <p:spPr bwMode="auto">
            <a:xfrm>
              <a:off x="4348163" y="1592263"/>
              <a:ext cx="371475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5" name="Oval 208"/>
            <p:cNvSpPr>
              <a:spLocks noChangeArrowheads="1"/>
            </p:cNvSpPr>
            <p:nvPr/>
          </p:nvSpPr>
          <p:spPr bwMode="auto">
            <a:xfrm>
              <a:off x="4348163" y="1592263"/>
              <a:ext cx="371475" cy="371475"/>
            </a:xfrm>
            <a:prstGeom prst="ellipse">
              <a:avLst/>
            </a:prstGeom>
            <a:noFill/>
            <a:ln w="36513" cap="flat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6" name="Oval 209"/>
            <p:cNvSpPr>
              <a:spLocks noChangeArrowheads="1"/>
            </p:cNvSpPr>
            <p:nvPr/>
          </p:nvSpPr>
          <p:spPr bwMode="auto">
            <a:xfrm>
              <a:off x="5894388" y="1654175"/>
              <a:ext cx="369888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7" name="Oval 210"/>
            <p:cNvSpPr>
              <a:spLocks noChangeArrowheads="1"/>
            </p:cNvSpPr>
            <p:nvPr/>
          </p:nvSpPr>
          <p:spPr bwMode="auto">
            <a:xfrm>
              <a:off x="5894388" y="1654175"/>
              <a:ext cx="369888" cy="371475"/>
            </a:xfrm>
            <a:prstGeom prst="ellipse">
              <a:avLst/>
            </a:prstGeom>
            <a:noFill/>
            <a:ln w="36513" cap="flat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8" name="Oval 211"/>
            <p:cNvSpPr>
              <a:spLocks noChangeArrowheads="1"/>
            </p:cNvSpPr>
            <p:nvPr/>
          </p:nvSpPr>
          <p:spPr bwMode="auto">
            <a:xfrm>
              <a:off x="7443788" y="1676400"/>
              <a:ext cx="369888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09" name="Oval 212"/>
            <p:cNvSpPr>
              <a:spLocks noChangeArrowheads="1"/>
            </p:cNvSpPr>
            <p:nvPr/>
          </p:nvSpPr>
          <p:spPr bwMode="auto">
            <a:xfrm>
              <a:off x="7443788" y="1676400"/>
              <a:ext cx="369888" cy="371475"/>
            </a:xfrm>
            <a:prstGeom prst="ellipse">
              <a:avLst/>
            </a:prstGeom>
            <a:noFill/>
            <a:ln w="36513" cap="flat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0" name="Oval 213"/>
            <p:cNvSpPr>
              <a:spLocks noChangeArrowheads="1"/>
            </p:cNvSpPr>
            <p:nvPr/>
          </p:nvSpPr>
          <p:spPr bwMode="auto">
            <a:xfrm>
              <a:off x="8944758" y="1493033"/>
              <a:ext cx="465158" cy="4651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1" name="Oval 214"/>
            <p:cNvSpPr>
              <a:spLocks noChangeArrowheads="1"/>
            </p:cNvSpPr>
            <p:nvPr/>
          </p:nvSpPr>
          <p:spPr bwMode="auto">
            <a:xfrm>
              <a:off x="8944758" y="1493033"/>
              <a:ext cx="465158" cy="465158"/>
            </a:xfrm>
            <a:prstGeom prst="ellipse">
              <a:avLst/>
            </a:prstGeom>
            <a:noFill/>
            <a:ln w="36513" cap="flat">
              <a:solidFill>
                <a:srgbClr val="F7B23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2" name="Freeform 215"/>
            <p:cNvSpPr>
              <a:spLocks/>
            </p:cNvSpPr>
            <p:nvPr/>
          </p:nvSpPr>
          <p:spPr bwMode="auto">
            <a:xfrm>
              <a:off x="2984500" y="3178175"/>
              <a:ext cx="6196013" cy="93663"/>
            </a:xfrm>
            <a:custGeom>
              <a:avLst/>
              <a:gdLst>
                <a:gd name="T0" fmla="*/ 0 w 3903"/>
                <a:gd name="T1" fmla="*/ 53 h 59"/>
                <a:gd name="T2" fmla="*/ 976 w 3903"/>
                <a:gd name="T3" fmla="*/ 0 h 59"/>
                <a:gd name="T4" fmla="*/ 1950 w 3903"/>
                <a:gd name="T5" fmla="*/ 12 h 59"/>
                <a:gd name="T6" fmla="*/ 2925 w 3903"/>
                <a:gd name="T7" fmla="*/ 59 h 59"/>
                <a:gd name="T8" fmla="*/ 3903 w 3903"/>
                <a:gd name="T9" fmla="*/ 2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3" h="59">
                  <a:moveTo>
                    <a:pt x="0" y="53"/>
                  </a:moveTo>
                  <a:lnTo>
                    <a:pt x="976" y="0"/>
                  </a:lnTo>
                  <a:lnTo>
                    <a:pt x="1950" y="12"/>
                  </a:lnTo>
                  <a:lnTo>
                    <a:pt x="2925" y="59"/>
                  </a:lnTo>
                  <a:lnTo>
                    <a:pt x="3903" y="28"/>
                  </a:lnTo>
                </a:path>
              </a:pathLst>
            </a:custGeom>
            <a:noFill/>
            <a:ln w="36513" cap="rnd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3" name="Oval 216"/>
            <p:cNvSpPr>
              <a:spLocks noChangeArrowheads="1"/>
            </p:cNvSpPr>
            <p:nvPr/>
          </p:nvSpPr>
          <p:spPr bwMode="auto">
            <a:xfrm>
              <a:off x="2798763" y="3076575"/>
              <a:ext cx="371475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4" name="Oval 217"/>
            <p:cNvSpPr>
              <a:spLocks noChangeArrowheads="1"/>
            </p:cNvSpPr>
            <p:nvPr/>
          </p:nvSpPr>
          <p:spPr bwMode="auto">
            <a:xfrm>
              <a:off x="2798763" y="3076575"/>
              <a:ext cx="371475" cy="371475"/>
            </a:xfrm>
            <a:prstGeom prst="ellipse">
              <a:avLst/>
            </a:prstGeom>
            <a:noFill/>
            <a:ln w="36513" cap="flat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5" name="Oval 218"/>
            <p:cNvSpPr>
              <a:spLocks noChangeArrowheads="1"/>
            </p:cNvSpPr>
            <p:nvPr/>
          </p:nvSpPr>
          <p:spPr bwMode="auto">
            <a:xfrm>
              <a:off x="4348163" y="2981325"/>
              <a:ext cx="371475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6" name="Oval 219"/>
            <p:cNvSpPr>
              <a:spLocks noChangeArrowheads="1"/>
            </p:cNvSpPr>
            <p:nvPr/>
          </p:nvSpPr>
          <p:spPr bwMode="auto">
            <a:xfrm>
              <a:off x="4348163" y="2981325"/>
              <a:ext cx="371475" cy="369888"/>
            </a:xfrm>
            <a:prstGeom prst="ellipse">
              <a:avLst/>
            </a:prstGeom>
            <a:noFill/>
            <a:ln w="36513" cap="flat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7" name="Oval 220"/>
            <p:cNvSpPr>
              <a:spLocks noChangeArrowheads="1"/>
            </p:cNvSpPr>
            <p:nvPr/>
          </p:nvSpPr>
          <p:spPr bwMode="auto">
            <a:xfrm>
              <a:off x="5894388" y="3011488"/>
              <a:ext cx="369888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8" name="Oval 221"/>
            <p:cNvSpPr>
              <a:spLocks noChangeArrowheads="1"/>
            </p:cNvSpPr>
            <p:nvPr/>
          </p:nvSpPr>
          <p:spPr bwMode="auto">
            <a:xfrm>
              <a:off x="5894388" y="3011488"/>
              <a:ext cx="369888" cy="371475"/>
            </a:xfrm>
            <a:prstGeom prst="ellipse">
              <a:avLst/>
            </a:prstGeom>
            <a:noFill/>
            <a:ln w="36513" cap="flat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19" name="Oval 222"/>
            <p:cNvSpPr>
              <a:spLocks noChangeArrowheads="1"/>
            </p:cNvSpPr>
            <p:nvPr/>
          </p:nvSpPr>
          <p:spPr bwMode="auto">
            <a:xfrm>
              <a:off x="7443788" y="3086100"/>
              <a:ext cx="369888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0" name="Oval 223"/>
            <p:cNvSpPr>
              <a:spLocks noChangeArrowheads="1"/>
            </p:cNvSpPr>
            <p:nvPr/>
          </p:nvSpPr>
          <p:spPr bwMode="auto">
            <a:xfrm>
              <a:off x="7443788" y="3086100"/>
              <a:ext cx="369888" cy="371475"/>
            </a:xfrm>
            <a:prstGeom prst="ellipse">
              <a:avLst/>
            </a:prstGeom>
            <a:noFill/>
            <a:ln w="36513" cap="flat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1" name="Oval 224"/>
            <p:cNvSpPr>
              <a:spLocks noChangeArrowheads="1"/>
            </p:cNvSpPr>
            <p:nvPr/>
          </p:nvSpPr>
          <p:spPr bwMode="auto">
            <a:xfrm>
              <a:off x="8991600" y="3036888"/>
              <a:ext cx="371475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2" name="Oval 225"/>
            <p:cNvSpPr>
              <a:spLocks noChangeArrowheads="1"/>
            </p:cNvSpPr>
            <p:nvPr/>
          </p:nvSpPr>
          <p:spPr bwMode="auto">
            <a:xfrm>
              <a:off x="8991600" y="3036888"/>
              <a:ext cx="371475" cy="369888"/>
            </a:xfrm>
            <a:prstGeom prst="ellipse">
              <a:avLst/>
            </a:prstGeom>
            <a:noFill/>
            <a:ln w="36513" cap="flat">
              <a:solidFill>
                <a:srgbClr val="5B9BD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3" name="Freeform 226"/>
            <p:cNvSpPr>
              <a:spLocks/>
            </p:cNvSpPr>
            <p:nvPr/>
          </p:nvSpPr>
          <p:spPr bwMode="auto">
            <a:xfrm>
              <a:off x="2984500" y="4600575"/>
              <a:ext cx="6192838" cy="92075"/>
            </a:xfrm>
            <a:custGeom>
              <a:avLst/>
              <a:gdLst>
                <a:gd name="T0" fmla="*/ 0 w 3901"/>
                <a:gd name="T1" fmla="*/ 58 h 58"/>
                <a:gd name="T2" fmla="*/ 976 w 3901"/>
                <a:gd name="T3" fmla="*/ 51 h 58"/>
                <a:gd name="T4" fmla="*/ 1950 w 3901"/>
                <a:gd name="T5" fmla="*/ 23 h 58"/>
                <a:gd name="T6" fmla="*/ 2925 w 3901"/>
                <a:gd name="T7" fmla="*/ 18 h 58"/>
                <a:gd name="T8" fmla="*/ 3901 w 3901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1" h="58">
                  <a:moveTo>
                    <a:pt x="0" y="58"/>
                  </a:moveTo>
                  <a:lnTo>
                    <a:pt x="976" y="51"/>
                  </a:lnTo>
                  <a:lnTo>
                    <a:pt x="1950" y="23"/>
                  </a:lnTo>
                  <a:lnTo>
                    <a:pt x="2925" y="18"/>
                  </a:lnTo>
                  <a:lnTo>
                    <a:pt x="3901" y="0"/>
                  </a:lnTo>
                </a:path>
              </a:pathLst>
            </a:custGeom>
            <a:noFill/>
            <a:ln w="36513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4" name="Oval 227"/>
            <p:cNvSpPr>
              <a:spLocks noChangeArrowheads="1"/>
            </p:cNvSpPr>
            <p:nvPr/>
          </p:nvSpPr>
          <p:spPr bwMode="auto">
            <a:xfrm>
              <a:off x="2792286" y="4501723"/>
              <a:ext cx="384428" cy="38344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5" name="Oval 228"/>
            <p:cNvSpPr>
              <a:spLocks noChangeArrowheads="1"/>
            </p:cNvSpPr>
            <p:nvPr/>
          </p:nvSpPr>
          <p:spPr bwMode="auto">
            <a:xfrm>
              <a:off x="2792286" y="4501723"/>
              <a:ext cx="384428" cy="383442"/>
            </a:xfrm>
            <a:prstGeom prst="ellipse">
              <a:avLst/>
            </a:prstGeom>
            <a:noFill/>
            <a:ln w="36513" cap="flat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6" name="Oval 229"/>
            <p:cNvSpPr>
              <a:spLocks noChangeArrowheads="1"/>
            </p:cNvSpPr>
            <p:nvPr/>
          </p:nvSpPr>
          <p:spPr bwMode="auto">
            <a:xfrm>
              <a:off x="4348163" y="4495800"/>
              <a:ext cx="371475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7" name="Oval 230"/>
            <p:cNvSpPr>
              <a:spLocks noChangeArrowheads="1"/>
            </p:cNvSpPr>
            <p:nvPr/>
          </p:nvSpPr>
          <p:spPr bwMode="auto">
            <a:xfrm>
              <a:off x="4348163" y="4495800"/>
              <a:ext cx="371475" cy="369888"/>
            </a:xfrm>
            <a:prstGeom prst="ellipse">
              <a:avLst/>
            </a:prstGeom>
            <a:noFill/>
            <a:ln w="36513" cap="flat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8" name="Oval 231"/>
            <p:cNvSpPr>
              <a:spLocks noChangeArrowheads="1"/>
            </p:cNvSpPr>
            <p:nvPr/>
          </p:nvSpPr>
          <p:spPr bwMode="auto">
            <a:xfrm>
              <a:off x="5894388" y="4452938"/>
              <a:ext cx="369888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29" name="Oval 232"/>
            <p:cNvSpPr>
              <a:spLocks noChangeArrowheads="1"/>
            </p:cNvSpPr>
            <p:nvPr/>
          </p:nvSpPr>
          <p:spPr bwMode="auto">
            <a:xfrm>
              <a:off x="5894388" y="4452938"/>
              <a:ext cx="369888" cy="369888"/>
            </a:xfrm>
            <a:prstGeom prst="ellipse">
              <a:avLst/>
            </a:prstGeom>
            <a:noFill/>
            <a:ln w="36513" cap="flat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0" name="Oval 233"/>
            <p:cNvSpPr>
              <a:spLocks noChangeArrowheads="1"/>
            </p:cNvSpPr>
            <p:nvPr/>
          </p:nvSpPr>
          <p:spPr bwMode="auto">
            <a:xfrm>
              <a:off x="7443788" y="4443413"/>
              <a:ext cx="369888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1" name="Oval 234"/>
            <p:cNvSpPr>
              <a:spLocks noChangeArrowheads="1"/>
            </p:cNvSpPr>
            <p:nvPr/>
          </p:nvSpPr>
          <p:spPr bwMode="auto">
            <a:xfrm>
              <a:off x="7443788" y="4443413"/>
              <a:ext cx="369888" cy="369888"/>
            </a:xfrm>
            <a:prstGeom prst="ellipse">
              <a:avLst/>
            </a:prstGeom>
            <a:noFill/>
            <a:ln w="36513" cap="flat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2" name="Oval 235"/>
            <p:cNvSpPr>
              <a:spLocks noChangeArrowheads="1"/>
            </p:cNvSpPr>
            <p:nvPr/>
          </p:nvSpPr>
          <p:spPr bwMode="auto">
            <a:xfrm>
              <a:off x="8985123" y="4382723"/>
              <a:ext cx="384428" cy="38442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3" name="Oval 236"/>
            <p:cNvSpPr>
              <a:spLocks noChangeArrowheads="1"/>
            </p:cNvSpPr>
            <p:nvPr/>
          </p:nvSpPr>
          <p:spPr bwMode="auto">
            <a:xfrm>
              <a:off x="8985123" y="4382723"/>
              <a:ext cx="384428" cy="384428"/>
            </a:xfrm>
            <a:prstGeom prst="ellipse">
              <a:avLst/>
            </a:prstGeom>
            <a:noFill/>
            <a:ln w="36513" cap="flat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4" name="Freeform 237"/>
            <p:cNvSpPr>
              <a:spLocks/>
            </p:cNvSpPr>
            <p:nvPr/>
          </p:nvSpPr>
          <p:spPr bwMode="auto">
            <a:xfrm>
              <a:off x="2984500" y="4860925"/>
              <a:ext cx="6192838" cy="376238"/>
            </a:xfrm>
            <a:custGeom>
              <a:avLst/>
              <a:gdLst>
                <a:gd name="T0" fmla="*/ 0 w 3901"/>
                <a:gd name="T1" fmla="*/ 237 h 237"/>
                <a:gd name="T2" fmla="*/ 982 w 3901"/>
                <a:gd name="T3" fmla="*/ 74 h 237"/>
                <a:gd name="T4" fmla="*/ 1950 w 3901"/>
                <a:gd name="T5" fmla="*/ 39 h 237"/>
                <a:gd name="T6" fmla="*/ 2925 w 3901"/>
                <a:gd name="T7" fmla="*/ 9 h 237"/>
                <a:gd name="T8" fmla="*/ 3901 w 3901"/>
                <a:gd name="T9" fmla="*/ 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1" h="237">
                  <a:moveTo>
                    <a:pt x="0" y="237"/>
                  </a:moveTo>
                  <a:lnTo>
                    <a:pt x="982" y="74"/>
                  </a:lnTo>
                  <a:lnTo>
                    <a:pt x="1950" y="39"/>
                  </a:lnTo>
                  <a:lnTo>
                    <a:pt x="2925" y="9"/>
                  </a:lnTo>
                  <a:lnTo>
                    <a:pt x="3901" y="0"/>
                  </a:lnTo>
                </a:path>
              </a:pathLst>
            </a:custGeom>
            <a:noFill/>
            <a:ln w="36513" cap="rnd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5" name="Oval 238"/>
            <p:cNvSpPr>
              <a:spLocks noChangeArrowheads="1"/>
            </p:cNvSpPr>
            <p:nvPr/>
          </p:nvSpPr>
          <p:spPr bwMode="auto">
            <a:xfrm>
              <a:off x="2798763" y="5051425"/>
              <a:ext cx="371475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6" name="Oval 239"/>
            <p:cNvSpPr>
              <a:spLocks noChangeArrowheads="1"/>
            </p:cNvSpPr>
            <p:nvPr/>
          </p:nvSpPr>
          <p:spPr bwMode="auto">
            <a:xfrm>
              <a:off x="2798763" y="5051425"/>
              <a:ext cx="371475" cy="371475"/>
            </a:xfrm>
            <a:prstGeom prst="ellipse">
              <a:avLst/>
            </a:prstGeom>
            <a:noFill/>
            <a:ln w="36513" cap="flat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7" name="Oval 240"/>
            <p:cNvSpPr>
              <a:spLocks noChangeArrowheads="1"/>
            </p:cNvSpPr>
            <p:nvPr/>
          </p:nvSpPr>
          <p:spPr bwMode="auto">
            <a:xfrm>
              <a:off x="4348163" y="4786313"/>
              <a:ext cx="371475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8" name="Oval 241"/>
            <p:cNvSpPr>
              <a:spLocks noChangeArrowheads="1"/>
            </p:cNvSpPr>
            <p:nvPr/>
          </p:nvSpPr>
          <p:spPr bwMode="auto">
            <a:xfrm>
              <a:off x="4348163" y="4786313"/>
              <a:ext cx="371475" cy="371475"/>
            </a:xfrm>
            <a:prstGeom prst="ellipse">
              <a:avLst/>
            </a:prstGeom>
            <a:noFill/>
            <a:ln w="36513" cap="flat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39" name="Oval 242"/>
            <p:cNvSpPr>
              <a:spLocks noChangeArrowheads="1"/>
            </p:cNvSpPr>
            <p:nvPr/>
          </p:nvSpPr>
          <p:spPr bwMode="auto">
            <a:xfrm>
              <a:off x="5894388" y="4737100"/>
              <a:ext cx="369888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0" name="Oval 243"/>
            <p:cNvSpPr>
              <a:spLocks noChangeArrowheads="1"/>
            </p:cNvSpPr>
            <p:nvPr/>
          </p:nvSpPr>
          <p:spPr bwMode="auto">
            <a:xfrm>
              <a:off x="5894388" y="4737100"/>
              <a:ext cx="369888" cy="369888"/>
            </a:xfrm>
            <a:prstGeom prst="ellipse">
              <a:avLst/>
            </a:prstGeom>
            <a:noFill/>
            <a:ln w="36513" cap="flat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1" name="Oval 244"/>
            <p:cNvSpPr>
              <a:spLocks noChangeArrowheads="1"/>
            </p:cNvSpPr>
            <p:nvPr/>
          </p:nvSpPr>
          <p:spPr bwMode="auto">
            <a:xfrm>
              <a:off x="7443788" y="4689475"/>
              <a:ext cx="369888" cy="3714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2" name="Oval 245"/>
            <p:cNvSpPr>
              <a:spLocks noChangeArrowheads="1"/>
            </p:cNvSpPr>
            <p:nvPr/>
          </p:nvSpPr>
          <p:spPr bwMode="auto">
            <a:xfrm>
              <a:off x="7443788" y="4689475"/>
              <a:ext cx="369888" cy="371475"/>
            </a:xfrm>
            <a:prstGeom prst="ellipse">
              <a:avLst/>
            </a:prstGeom>
            <a:noFill/>
            <a:ln w="36513" cap="flat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3" name="Oval 246"/>
            <p:cNvSpPr>
              <a:spLocks noChangeArrowheads="1"/>
            </p:cNvSpPr>
            <p:nvPr/>
          </p:nvSpPr>
          <p:spPr bwMode="auto">
            <a:xfrm>
              <a:off x="8991600" y="4675188"/>
              <a:ext cx="371475" cy="3698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4" name="Oval 247"/>
            <p:cNvSpPr>
              <a:spLocks noChangeArrowheads="1"/>
            </p:cNvSpPr>
            <p:nvPr/>
          </p:nvSpPr>
          <p:spPr bwMode="auto">
            <a:xfrm>
              <a:off x="8991600" y="4675188"/>
              <a:ext cx="371475" cy="369888"/>
            </a:xfrm>
            <a:prstGeom prst="ellipse">
              <a:avLst/>
            </a:prstGeom>
            <a:noFill/>
            <a:ln w="36513" cap="flat">
              <a:solidFill>
                <a:srgbClr val="92D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45" name="Rectangle 248"/>
            <p:cNvSpPr>
              <a:spLocks noChangeArrowheads="1"/>
            </p:cNvSpPr>
            <p:nvPr/>
          </p:nvSpPr>
          <p:spPr bwMode="auto">
            <a:xfrm>
              <a:off x="2817813" y="2154238"/>
              <a:ext cx="169918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34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46" name="Rectangle 249"/>
            <p:cNvSpPr>
              <a:spLocks noChangeArrowheads="1"/>
            </p:cNvSpPr>
            <p:nvPr/>
          </p:nvSpPr>
          <p:spPr bwMode="auto">
            <a:xfrm>
              <a:off x="2995613" y="2154238"/>
              <a:ext cx="8496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47" name="Rectangle 250"/>
            <p:cNvSpPr>
              <a:spLocks noChangeArrowheads="1"/>
            </p:cNvSpPr>
            <p:nvPr/>
          </p:nvSpPr>
          <p:spPr bwMode="auto">
            <a:xfrm>
              <a:off x="4403725" y="1670050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39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48" name="Rectangle 251"/>
            <p:cNvSpPr>
              <a:spLocks noChangeArrowheads="1"/>
            </p:cNvSpPr>
            <p:nvPr/>
          </p:nvSpPr>
          <p:spPr bwMode="auto">
            <a:xfrm>
              <a:off x="4564063" y="167005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49" name="Rectangle 252"/>
            <p:cNvSpPr>
              <a:spLocks noChangeArrowheads="1"/>
            </p:cNvSpPr>
            <p:nvPr/>
          </p:nvSpPr>
          <p:spPr bwMode="auto">
            <a:xfrm>
              <a:off x="5943600" y="1731963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39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50" name="Rectangle 253"/>
            <p:cNvSpPr>
              <a:spLocks noChangeArrowheads="1"/>
            </p:cNvSpPr>
            <p:nvPr/>
          </p:nvSpPr>
          <p:spPr bwMode="auto">
            <a:xfrm>
              <a:off x="6107113" y="17319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51" name="Rectangle 254"/>
            <p:cNvSpPr>
              <a:spLocks noChangeArrowheads="1"/>
            </p:cNvSpPr>
            <p:nvPr/>
          </p:nvSpPr>
          <p:spPr bwMode="auto">
            <a:xfrm>
              <a:off x="7489825" y="1741488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38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16" name="Rectangle 255"/>
            <p:cNvSpPr>
              <a:spLocks noChangeArrowheads="1"/>
            </p:cNvSpPr>
            <p:nvPr/>
          </p:nvSpPr>
          <p:spPr bwMode="auto">
            <a:xfrm>
              <a:off x="7653338" y="1741488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17" name="Rectangle 256"/>
            <p:cNvSpPr>
              <a:spLocks noChangeArrowheads="1"/>
            </p:cNvSpPr>
            <p:nvPr/>
          </p:nvSpPr>
          <p:spPr bwMode="auto">
            <a:xfrm>
              <a:off x="9029700" y="1606550"/>
              <a:ext cx="169918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38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18" name="Rectangle 257"/>
            <p:cNvSpPr>
              <a:spLocks noChangeArrowheads="1"/>
            </p:cNvSpPr>
            <p:nvPr/>
          </p:nvSpPr>
          <p:spPr bwMode="auto">
            <a:xfrm>
              <a:off x="9210675" y="1606550"/>
              <a:ext cx="8496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20" name="Rectangle 258"/>
            <p:cNvSpPr>
              <a:spLocks noChangeArrowheads="1"/>
            </p:cNvSpPr>
            <p:nvPr/>
          </p:nvSpPr>
          <p:spPr bwMode="auto">
            <a:xfrm>
              <a:off x="2870200" y="3154363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23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1" name="Rectangle 259"/>
            <p:cNvSpPr>
              <a:spLocks noChangeArrowheads="1"/>
            </p:cNvSpPr>
            <p:nvPr/>
          </p:nvSpPr>
          <p:spPr bwMode="auto">
            <a:xfrm>
              <a:off x="3033713" y="31543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2" name="Rectangle 260"/>
            <p:cNvSpPr>
              <a:spLocks noChangeArrowheads="1"/>
            </p:cNvSpPr>
            <p:nvPr/>
          </p:nvSpPr>
          <p:spPr bwMode="auto">
            <a:xfrm>
              <a:off x="4406900" y="3073400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24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3" name="Rectangle 261"/>
            <p:cNvSpPr>
              <a:spLocks noChangeArrowheads="1"/>
            </p:cNvSpPr>
            <p:nvPr/>
          </p:nvSpPr>
          <p:spPr bwMode="auto">
            <a:xfrm>
              <a:off x="4570413" y="30734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4" name="Rectangle 262"/>
            <p:cNvSpPr>
              <a:spLocks noChangeArrowheads="1"/>
            </p:cNvSpPr>
            <p:nvPr/>
          </p:nvSpPr>
          <p:spPr bwMode="auto">
            <a:xfrm>
              <a:off x="5969000" y="3098800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23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5" name="Rectangle 263"/>
            <p:cNvSpPr>
              <a:spLocks noChangeArrowheads="1"/>
            </p:cNvSpPr>
            <p:nvPr/>
          </p:nvSpPr>
          <p:spPr bwMode="auto">
            <a:xfrm>
              <a:off x="6132513" y="30988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7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6" name="Rectangle 264"/>
            <p:cNvSpPr>
              <a:spLocks noChangeArrowheads="1"/>
            </p:cNvSpPr>
            <p:nvPr/>
          </p:nvSpPr>
          <p:spPr bwMode="auto">
            <a:xfrm>
              <a:off x="7516813" y="3173413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22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7" name="Rectangle 265"/>
            <p:cNvSpPr>
              <a:spLocks noChangeArrowheads="1"/>
            </p:cNvSpPr>
            <p:nvPr/>
          </p:nvSpPr>
          <p:spPr bwMode="auto">
            <a:xfrm>
              <a:off x="7681913" y="317341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8" name="Rectangle 266"/>
            <p:cNvSpPr>
              <a:spLocks noChangeArrowheads="1"/>
            </p:cNvSpPr>
            <p:nvPr/>
          </p:nvSpPr>
          <p:spPr bwMode="auto">
            <a:xfrm>
              <a:off x="9063038" y="3124200"/>
              <a:ext cx="33337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230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29" name="Rectangle 267"/>
            <p:cNvSpPr>
              <a:spLocks noChangeArrowheads="1"/>
            </p:cNvSpPr>
            <p:nvPr/>
          </p:nvSpPr>
          <p:spPr bwMode="auto">
            <a:xfrm>
              <a:off x="2894013" y="45974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8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0" name="Rectangle 268"/>
            <p:cNvSpPr>
              <a:spLocks noChangeArrowheads="1"/>
            </p:cNvSpPr>
            <p:nvPr/>
          </p:nvSpPr>
          <p:spPr bwMode="auto">
            <a:xfrm>
              <a:off x="2974975" y="45974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4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1" name="Rectangle 269"/>
            <p:cNvSpPr>
              <a:spLocks noChangeArrowheads="1"/>
            </p:cNvSpPr>
            <p:nvPr/>
          </p:nvSpPr>
          <p:spPr bwMode="auto">
            <a:xfrm>
              <a:off x="4456113" y="45767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8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2" name="Rectangle 270"/>
            <p:cNvSpPr>
              <a:spLocks noChangeArrowheads="1"/>
            </p:cNvSpPr>
            <p:nvPr/>
          </p:nvSpPr>
          <p:spPr bwMode="auto">
            <a:xfrm>
              <a:off x="4537075" y="45767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9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3" name="Rectangle 271"/>
            <p:cNvSpPr>
              <a:spLocks noChangeArrowheads="1"/>
            </p:cNvSpPr>
            <p:nvPr/>
          </p:nvSpPr>
          <p:spPr bwMode="auto">
            <a:xfrm>
              <a:off x="6005513" y="45339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9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4" name="Rectangle 272"/>
            <p:cNvSpPr>
              <a:spLocks noChangeArrowheads="1"/>
            </p:cNvSpPr>
            <p:nvPr/>
          </p:nvSpPr>
          <p:spPr bwMode="auto">
            <a:xfrm>
              <a:off x="6086475" y="4533900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5" name="Rectangle 273"/>
            <p:cNvSpPr>
              <a:spLocks noChangeArrowheads="1"/>
            </p:cNvSpPr>
            <p:nvPr/>
          </p:nvSpPr>
          <p:spPr bwMode="auto">
            <a:xfrm>
              <a:off x="7532688" y="4478338"/>
              <a:ext cx="8496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9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36" name="Rectangle 274"/>
            <p:cNvSpPr>
              <a:spLocks noChangeArrowheads="1"/>
            </p:cNvSpPr>
            <p:nvPr/>
          </p:nvSpPr>
          <p:spPr bwMode="auto">
            <a:xfrm>
              <a:off x="7618413" y="4478338"/>
              <a:ext cx="8496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37" name="Rectangle 275"/>
            <p:cNvSpPr>
              <a:spLocks noChangeArrowheads="1"/>
            </p:cNvSpPr>
            <p:nvPr/>
          </p:nvSpPr>
          <p:spPr bwMode="auto">
            <a:xfrm>
              <a:off x="9078913" y="4429125"/>
              <a:ext cx="169918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89</a:t>
              </a:r>
              <a:endParaRPr kumimoji="0" lang="ru-RU" altLang="ru-RU" sz="13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38" name="Rectangle 276"/>
            <p:cNvSpPr>
              <a:spLocks noChangeArrowheads="1"/>
            </p:cNvSpPr>
            <p:nvPr/>
          </p:nvSpPr>
          <p:spPr bwMode="auto">
            <a:xfrm>
              <a:off x="2894013" y="5132388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9" name="Rectangle 277"/>
            <p:cNvSpPr>
              <a:spLocks noChangeArrowheads="1"/>
            </p:cNvSpPr>
            <p:nvPr/>
          </p:nvSpPr>
          <p:spPr bwMode="auto">
            <a:xfrm>
              <a:off x="2978150" y="5132388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0" name="Rectangle 278"/>
            <p:cNvSpPr>
              <a:spLocks noChangeArrowheads="1"/>
            </p:cNvSpPr>
            <p:nvPr/>
          </p:nvSpPr>
          <p:spPr bwMode="auto">
            <a:xfrm>
              <a:off x="4456113" y="4860925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1" name="Rectangle 279"/>
            <p:cNvSpPr>
              <a:spLocks noChangeArrowheads="1"/>
            </p:cNvSpPr>
            <p:nvPr/>
          </p:nvSpPr>
          <p:spPr bwMode="auto">
            <a:xfrm>
              <a:off x="4537075" y="4860925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8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2" name="Rectangle 280"/>
            <p:cNvSpPr>
              <a:spLocks noChangeArrowheads="1"/>
            </p:cNvSpPr>
            <p:nvPr/>
          </p:nvSpPr>
          <p:spPr bwMode="auto">
            <a:xfrm>
              <a:off x="5992813" y="48180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3" name="Rectangle 281"/>
            <p:cNvSpPr>
              <a:spLocks noChangeArrowheads="1"/>
            </p:cNvSpPr>
            <p:nvPr/>
          </p:nvSpPr>
          <p:spPr bwMode="auto">
            <a:xfrm>
              <a:off x="6073775" y="481806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4" name="Rectangle 282"/>
            <p:cNvSpPr>
              <a:spLocks noChangeArrowheads="1"/>
            </p:cNvSpPr>
            <p:nvPr/>
          </p:nvSpPr>
          <p:spPr bwMode="auto">
            <a:xfrm>
              <a:off x="7542213" y="477361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5" name="Rectangle 283"/>
            <p:cNvSpPr>
              <a:spLocks noChangeArrowheads="1"/>
            </p:cNvSpPr>
            <p:nvPr/>
          </p:nvSpPr>
          <p:spPr bwMode="auto">
            <a:xfrm>
              <a:off x="7623175" y="4773613"/>
              <a:ext cx="1698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6" name="Rectangle 284"/>
            <p:cNvSpPr>
              <a:spLocks noChangeArrowheads="1"/>
            </p:cNvSpPr>
            <p:nvPr/>
          </p:nvSpPr>
          <p:spPr bwMode="auto">
            <a:xfrm>
              <a:off x="1960563" y="5343525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7" name="Rectangle 285"/>
            <p:cNvSpPr>
              <a:spLocks noChangeArrowheads="1"/>
            </p:cNvSpPr>
            <p:nvPr/>
          </p:nvSpPr>
          <p:spPr bwMode="auto">
            <a:xfrm>
              <a:off x="1871663" y="4881563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8" name="Rectangle 286"/>
            <p:cNvSpPr>
              <a:spLocks noChangeArrowheads="1"/>
            </p:cNvSpPr>
            <p:nvPr/>
          </p:nvSpPr>
          <p:spPr bwMode="auto">
            <a:xfrm>
              <a:off x="1960563" y="4881563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9" name="Rectangle 287"/>
            <p:cNvSpPr>
              <a:spLocks noChangeArrowheads="1"/>
            </p:cNvSpPr>
            <p:nvPr/>
          </p:nvSpPr>
          <p:spPr bwMode="auto">
            <a:xfrm>
              <a:off x="1784350" y="4421188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10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0" name="Rectangle 288"/>
            <p:cNvSpPr>
              <a:spLocks noChangeArrowheads="1"/>
            </p:cNvSpPr>
            <p:nvPr/>
          </p:nvSpPr>
          <p:spPr bwMode="auto">
            <a:xfrm>
              <a:off x="1960563" y="4421188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1" name="Rectangle 289"/>
            <p:cNvSpPr>
              <a:spLocks noChangeArrowheads="1"/>
            </p:cNvSpPr>
            <p:nvPr/>
          </p:nvSpPr>
          <p:spPr bwMode="auto">
            <a:xfrm>
              <a:off x="1784350" y="3957638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15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2" name="Rectangle 290"/>
            <p:cNvSpPr>
              <a:spLocks noChangeArrowheads="1"/>
            </p:cNvSpPr>
            <p:nvPr/>
          </p:nvSpPr>
          <p:spPr bwMode="auto">
            <a:xfrm>
              <a:off x="1960563" y="3957638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3" name="Rectangle 291"/>
            <p:cNvSpPr>
              <a:spLocks noChangeArrowheads="1"/>
            </p:cNvSpPr>
            <p:nvPr/>
          </p:nvSpPr>
          <p:spPr bwMode="auto">
            <a:xfrm>
              <a:off x="1784350" y="3497263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4" name="Rectangle 292"/>
            <p:cNvSpPr>
              <a:spLocks noChangeArrowheads="1"/>
            </p:cNvSpPr>
            <p:nvPr/>
          </p:nvSpPr>
          <p:spPr bwMode="auto">
            <a:xfrm>
              <a:off x="1960563" y="3497263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5" name="Rectangle 293"/>
            <p:cNvSpPr>
              <a:spLocks noChangeArrowheads="1"/>
            </p:cNvSpPr>
            <p:nvPr/>
          </p:nvSpPr>
          <p:spPr bwMode="auto">
            <a:xfrm>
              <a:off x="1784350" y="3036888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6" name="Rectangle 294"/>
            <p:cNvSpPr>
              <a:spLocks noChangeArrowheads="1"/>
            </p:cNvSpPr>
            <p:nvPr/>
          </p:nvSpPr>
          <p:spPr bwMode="auto">
            <a:xfrm>
              <a:off x="1960563" y="3036888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7" name="Rectangle 295"/>
            <p:cNvSpPr>
              <a:spLocks noChangeArrowheads="1"/>
            </p:cNvSpPr>
            <p:nvPr/>
          </p:nvSpPr>
          <p:spPr bwMode="auto">
            <a:xfrm>
              <a:off x="1784350" y="2576513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8" name="Rectangle 296"/>
            <p:cNvSpPr>
              <a:spLocks noChangeArrowheads="1"/>
            </p:cNvSpPr>
            <p:nvPr/>
          </p:nvSpPr>
          <p:spPr bwMode="auto">
            <a:xfrm>
              <a:off x="1960563" y="2576513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59" name="Rectangle 297"/>
            <p:cNvSpPr>
              <a:spLocks noChangeArrowheads="1"/>
            </p:cNvSpPr>
            <p:nvPr/>
          </p:nvSpPr>
          <p:spPr bwMode="auto">
            <a:xfrm>
              <a:off x="1784350" y="2112963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0" name="Rectangle 298"/>
            <p:cNvSpPr>
              <a:spLocks noChangeArrowheads="1"/>
            </p:cNvSpPr>
            <p:nvPr/>
          </p:nvSpPr>
          <p:spPr bwMode="auto">
            <a:xfrm>
              <a:off x="1960563" y="2112963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1" name="Rectangle 299"/>
            <p:cNvSpPr>
              <a:spLocks noChangeArrowheads="1"/>
            </p:cNvSpPr>
            <p:nvPr/>
          </p:nvSpPr>
          <p:spPr bwMode="auto">
            <a:xfrm>
              <a:off x="1784350" y="1652588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40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2" name="Rectangle 300"/>
            <p:cNvSpPr>
              <a:spLocks noChangeArrowheads="1"/>
            </p:cNvSpPr>
            <p:nvPr/>
          </p:nvSpPr>
          <p:spPr bwMode="auto">
            <a:xfrm>
              <a:off x="1960563" y="1652588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3" name="Rectangle 301"/>
            <p:cNvSpPr>
              <a:spLocks noChangeArrowheads="1"/>
            </p:cNvSpPr>
            <p:nvPr/>
          </p:nvSpPr>
          <p:spPr bwMode="auto">
            <a:xfrm>
              <a:off x="2808288" y="5568950"/>
              <a:ext cx="365125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4" name="Rectangle 302"/>
            <p:cNvSpPr>
              <a:spLocks noChangeArrowheads="1"/>
            </p:cNvSpPr>
            <p:nvPr/>
          </p:nvSpPr>
          <p:spPr bwMode="auto">
            <a:xfrm>
              <a:off x="3070225" y="5568950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3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5" name="Rectangle 303"/>
            <p:cNvSpPr>
              <a:spLocks noChangeArrowheads="1"/>
            </p:cNvSpPr>
            <p:nvPr/>
          </p:nvSpPr>
          <p:spPr bwMode="auto">
            <a:xfrm>
              <a:off x="4357688" y="5568950"/>
              <a:ext cx="365125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6" name="Rectangle 304"/>
            <p:cNvSpPr>
              <a:spLocks noChangeArrowheads="1"/>
            </p:cNvSpPr>
            <p:nvPr/>
          </p:nvSpPr>
          <p:spPr bwMode="auto">
            <a:xfrm>
              <a:off x="4619625" y="5568950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4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7" name="Rectangle 305"/>
            <p:cNvSpPr>
              <a:spLocks noChangeArrowheads="1"/>
            </p:cNvSpPr>
            <p:nvPr/>
          </p:nvSpPr>
          <p:spPr bwMode="auto">
            <a:xfrm>
              <a:off x="5907088" y="5568950"/>
              <a:ext cx="365125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8" name="Rectangle 306"/>
            <p:cNvSpPr>
              <a:spLocks noChangeArrowheads="1"/>
            </p:cNvSpPr>
            <p:nvPr/>
          </p:nvSpPr>
          <p:spPr bwMode="auto">
            <a:xfrm>
              <a:off x="6169025" y="5568950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9" name="Rectangle 307"/>
            <p:cNvSpPr>
              <a:spLocks noChangeArrowheads="1"/>
            </p:cNvSpPr>
            <p:nvPr/>
          </p:nvSpPr>
          <p:spPr bwMode="auto">
            <a:xfrm>
              <a:off x="7451725" y="5568950"/>
              <a:ext cx="365125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0" name="Rectangle 308"/>
            <p:cNvSpPr>
              <a:spLocks noChangeArrowheads="1"/>
            </p:cNvSpPr>
            <p:nvPr/>
          </p:nvSpPr>
          <p:spPr bwMode="auto">
            <a:xfrm>
              <a:off x="7715250" y="5568950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1" name="Rectangle 309"/>
            <p:cNvSpPr>
              <a:spLocks noChangeArrowheads="1"/>
            </p:cNvSpPr>
            <p:nvPr/>
          </p:nvSpPr>
          <p:spPr bwMode="auto">
            <a:xfrm>
              <a:off x="9001125" y="5568950"/>
              <a:ext cx="365125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201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2" name="Rectangle 310"/>
            <p:cNvSpPr>
              <a:spLocks noChangeArrowheads="1"/>
            </p:cNvSpPr>
            <p:nvPr/>
          </p:nvSpPr>
          <p:spPr bwMode="auto">
            <a:xfrm>
              <a:off x="9264650" y="5568950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7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83" name="Rectangle 321"/>
            <p:cNvSpPr>
              <a:spLocks noChangeArrowheads="1"/>
            </p:cNvSpPr>
            <p:nvPr/>
          </p:nvSpPr>
          <p:spPr bwMode="auto">
            <a:xfrm rot="16200000">
              <a:off x="881656" y="3308092"/>
              <a:ext cx="1318502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lvl="0"/>
              <a:r>
                <a:rPr lang="ru-RU" altLang="ru-RU" sz="1200" dirty="0">
                  <a:solidFill>
                    <a:srgbClr val="000000"/>
                  </a:solidFill>
                  <a:latin typeface="Calibri" pitchFamily="34" charset="0"/>
                </a:rPr>
                <a:t>Количество, единиц</a:t>
              </a:r>
              <a:endParaRPr kumimoji="0" lang="ru-RU" alt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291" name="Rectangle 329"/>
            <p:cNvSpPr>
              <a:spLocks noChangeArrowheads="1"/>
            </p:cNvSpPr>
            <p:nvPr/>
          </p:nvSpPr>
          <p:spPr bwMode="auto">
            <a:xfrm>
              <a:off x="1784350" y="1190625"/>
              <a:ext cx="274638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45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92" name="Rectangle 330"/>
            <p:cNvSpPr>
              <a:spLocks noChangeArrowheads="1"/>
            </p:cNvSpPr>
            <p:nvPr/>
          </p:nvSpPr>
          <p:spPr bwMode="auto">
            <a:xfrm>
              <a:off x="1960563" y="1190625"/>
              <a:ext cx="182563" cy="268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0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93" name="Rectangle 331"/>
            <p:cNvSpPr>
              <a:spLocks noChangeArrowheads="1"/>
            </p:cNvSpPr>
            <p:nvPr/>
          </p:nvSpPr>
          <p:spPr bwMode="auto">
            <a:xfrm>
              <a:off x="9085263" y="4759325"/>
              <a:ext cx="25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67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34" name="Прямоугольник 333"/>
          <p:cNvSpPr/>
          <p:nvPr/>
        </p:nvSpPr>
        <p:spPr>
          <a:xfrm>
            <a:off x="2604665" y="5521020"/>
            <a:ext cx="5436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/>
              <a:t>Всего</a:t>
            </a:r>
          </a:p>
        </p:txBody>
      </p:sp>
      <p:sp>
        <p:nvSpPr>
          <p:cNvPr id="335" name="Прямоугольник 334"/>
          <p:cNvSpPr/>
          <p:nvPr/>
        </p:nvSpPr>
        <p:spPr>
          <a:xfrm>
            <a:off x="3592088" y="5528327"/>
            <a:ext cx="30922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Научно-исследовательские институты</a:t>
            </a:r>
          </a:p>
        </p:txBody>
      </p:sp>
      <p:sp>
        <p:nvSpPr>
          <p:cNvPr id="336" name="Прямоугольник 335"/>
          <p:cNvSpPr/>
          <p:nvPr/>
        </p:nvSpPr>
        <p:spPr>
          <a:xfrm>
            <a:off x="6773116" y="5539135"/>
            <a:ext cx="22768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Высшие учебные заведения</a:t>
            </a:r>
          </a:p>
        </p:txBody>
      </p:sp>
      <p:sp>
        <p:nvSpPr>
          <p:cNvPr id="337" name="Прямоугольник 336"/>
          <p:cNvSpPr/>
          <p:nvPr/>
        </p:nvSpPr>
        <p:spPr>
          <a:xfrm>
            <a:off x="9280540" y="5537220"/>
            <a:ext cx="6751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/>
              <a:t>Прочие</a:t>
            </a:r>
          </a:p>
        </p:txBody>
      </p:sp>
      <p:sp>
        <p:nvSpPr>
          <p:cNvPr id="338" name="Овал 337"/>
          <p:cNvSpPr/>
          <p:nvPr/>
        </p:nvSpPr>
        <p:spPr>
          <a:xfrm>
            <a:off x="11208568" y="6381453"/>
            <a:ext cx="328398" cy="31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9" name="Номер слайда 266"/>
          <p:cNvSpPr>
            <a:spLocks noGrp="1"/>
          </p:cNvSpPr>
          <p:nvPr>
            <p:ph type="sldNum" sz="quarter" idx="12"/>
          </p:nvPr>
        </p:nvSpPr>
        <p:spPr>
          <a:xfrm>
            <a:off x="8760153" y="6360710"/>
            <a:ext cx="2743200" cy="365125"/>
          </a:xfrm>
        </p:spPr>
        <p:txBody>
          <a:bodyPr/>
          <a:lstStyle/>
          <a:p>
            <a:fld id="{E8A0BAAD-4934-4D21-8137-D7CDAE8C6C91}" type="slidenum">
              <a:rPr lang="ru-RU" smtClean="0">
                <a:solidFill>
                  <a:schemeClr val="bg1"/>
                </a:solidFill>
              </a:rPr>
              <a:t>2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46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3587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1" name="Параллелограмм 20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556408" y="181739"/>
            <a:ext cx="3247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НАУЧНЫЕ КАДРЫ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84637" y="5369145"/>
            <a:ext cx="38507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Источник: данные Комитета по статистике МНЭ РК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1578537" y="1698053"/>
            <a:ext cx="9405685" cy="3213084"/>
            <a:chOff x="143935" y="1470453"/>
            <a:chExt cx="11686115" cy="4218761"/>
          </a:xfrm>
        </p:grpSpPr>
        <p:graphicFrame>
          <p:nvGraphicFramePr>
            <p:cNvPr id="6" name="Диаграмма 5"/>
            <p:cNvGraphicFramePr/>
            <p:nvPr>
              <p:extLst/>
            </p:nvPr>
          </p:nvGraphicFramePr>
          <p:xfrm>
            <a:off x="143935" y="1868776"/>
            <a:ext cx="5698066" cy="382043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8" name="Схема 7"/>
            <p:cNvGraphicFramePr/>
            <p:nvPr>
              <p:extLst>
                <p:ext uri="{D42A27DB-BD31-4B8C-83A1-F6EECF244321}">
                  <p14:modId xmlns:p14="http://schemas.microsoft.com/office/powerpoint/2010/main" val="2710866325"/>
                </p:ext>
              </p:extLst>
            </p:nvPr>
          </p:nvGraphicFramePr>
          <p:xfrm>
            <a:off x="6663846" y="1470453"/>
            <a:ext cx="4322871" cy="399012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9" name="TextBox 8"/>
            <p:cNvSpPr txBox="1"/>
            <p:nvPr/>
          </p:nvSpPr>
          <p:spPr>
            <a:xfrm>
              <a:off x="6365716" y="1499444"/>
              <a:ext cx="5464334" cy="4445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Участие докторов </a:t>
              </a:r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PhD</a:t>
              </a:r>
              <a:r>
                <a:rPr lang="ru-RU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 в НИОКР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8004133" y="4383092"/>
              <a:ext cx="363253" cy="5551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9519781" y="3825685"/>
              <a:ext cx="350729" cy="111481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6663846" y="4938196"/>
              <a:ext cx="422127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7804931" y="4972240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/>
                <a:t>2013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314316" y="4972240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/>
                <a:t>2017</a:t>
              </a: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396896" y="1499444"/>
              <a:ext cx="34429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/>
                <a:t>Общая численность – 22 081 чел.</a:t>
              </a:r>
            </a:p>
          </p:txBody>
        </p:sp>
      </p:grpSp>
      <p:sp>
        <p:nvSpPr>
          <p:cNvPr id="17" name="Овал 16"/>
          <p:cNvSpPr/>
          <p:nvPr/>
        </p:nvSpPr>
        <p:spPr>
          <a:xfrm>
            <a:off x="11208568" y="6381453"/>
            <a:ext cx="328398" cy="31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Номер слайда 266"/>
          <p:cNvSpPr>
            <a:spLocks noGrp="1"/>
          </p:cNvSpPr>
          <p:nvPr>
            <p:ph type="sldNum" sz="quarter" idx="12"/>
          </p:nvPr>
        </p:nvSpPr>
        <p:spPr>
          <a:xfrm>
            <a:off x="8760153" y="6360710"/>
            <a:ext cx="2743200" cy="365125"/>
          </a:xfrm>
        </p:spPr>
        <p:txBody>
          <a:bodyPr/>
          <a:lstStyle/>
          <a:p>
            <a:fld id="{E8A0BAAD-4934-4D21-8137-D7CDAE8C6C91}" type="slidenum">
              <a:rPr lang="ru-RU" smtClean="0">
                <a:solidFill>
                  <a:schemeClr val="bg1"/>
                </a:solidFill>
              </a:rPr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5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8050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55" name="Параллелограмм 54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57" name="Овал 56"/>
          <p:cNvSpPr/>
          <p:nvPr/>
        </p:nvSpPr>
        <p:spPr>
          <a:xfrm>
            <a:off x="11699858" y="6408290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279" name="Прямоугольник 278"/>
          <p:cNvSpPr/>
          <p:nvPr/>
        </p:nvSpPr>
        <p:spPr>
          <a:xfrm>
            <a:off x="477126" y="144374"/>
            <a:ext cx="76687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ЗАТРАТЫ НА НИОКР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601526"/>
              </p:ext>
            </p:extLst>
          </p:nvPr>
        </p:nvGraphicFramePr>
        <p:xfrm>
          <a:off x="1379027" y="1236600"/>
          <a:ext cx="9337635" cy="4711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97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76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76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76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76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14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65578">
                <a:tc>
                  <a:txBody>
                    <a:bodyPr/>
                    <a:lstStyle/>
                    <a:p>
                      <a:pPr marL="144000" algn="l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ПОКАЗАТЕЛИ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2015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43056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ТЕНДЕНЦИЯ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171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ts val="1575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Внутренние затраты на НИОКР. млн. тенге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61 672,7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66 347,6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69 302,9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66 600,1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68 884,2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985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Доля затрат на НИОКР в ВВП: %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0.17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0,16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0,17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0,14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0,13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578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ts val="1575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Внутренние затраты на НИОКР на одного работника, млн. тенге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2,6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2,57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2,8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2,9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3,1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079">
                <a:tc gridSpan="7"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Внутренние затраты по видам исследований, млн. тенге :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578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Фундаментальные исследования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18 197,0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15 260,7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15 838,8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13 809,2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10 785,9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3117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Прикладные исследования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33 369,4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38 394,8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36 959,0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35 841,1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40 909,6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97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7329">
                <a:tc>
                  <a:txBody>
                    <a:bodyPr/>
                    <a:lstStyle/>
                    <a:p>
                      <a:pPr marL="144000" indent="0" algn="l" defTabSz="1043056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Опытно-конструкторские работы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10 106,3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12 692,2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16 505,1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16 949,8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1043056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charset="0"/>
                        <a:buNone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17 188,7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97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45" name="Группа 44"/>
          <p:cNvGrpSpPr/>
          <p:nvPr/>
        </p:nvGrpSpPr>
        <p:grpSpPr>
          <a:xfrm>
            <a:off x="9016700" y="1896607"/>
            <a:ext cx="1126993" cy="441585"/>
            <a:chOff x="8797185" y="2958933"/>
            <a:chExt cx="1242562" cy="563898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825309" y="2984501"/>
              <a:ext cx="1195388" cy="512763"/>
            </a:xfrm>
            <a:custGeom>
              <a:avLst/>
              <a:gdLst>
                <a:gd name="T0" fmla="*/ 0 w 753"/>
                <a:gd name="T1" fmla="*/ 323 h 323"/>
                <a:gd name="T2" fmla="*/ 192 w 753"/>
                <a:gd name="T3" fmla="*/ 126 h 323"/>
                <a:gd name="T4" fmla="*/ 378 w 753"/>
                <a:gd name="T5" fmla="*/ 0 h 323"/>
                <a:gd name="T6" fmla="*/ 560 w 753"/>
                <a:gd name="T7" fmla="*/ 111 h 323"/>
                <a:gd name="T8" fmla="*/ 753 w 753"/>
                <a:gd name="T9" fmla="*/ 1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3" h="323">
                  <a:moveTo>
                    <a:pt x="0" y="323"/>
                  </a:moveTo>
                  <a:lnTo>
                    <a:pt x="192" y="126"/>
                  </a:lnTo>
                  <a:lnTo>
                    <a:pt x="378" y="0"/>
                  </a:lnTo>
                  <a:lnTo>
                    <a:pt x="560" y="111"/>
                  </a:lnTo>
                  <a:lnTo>
                    <a:pt x="753" y="12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0" name="Oval 6"/>
            <p:cNvSpPr>
              <a:spLocks noChangeArrowheads="1"/>
            </p:cNvSpPr>
            <p:nvPr/>
          </p:nvSpPr>
          <p:spPr bwMode="auto">
            <a:xfrm>
              <a:off x="8797185" y="3471696"/>
              <a:ext cx="56249" cy="51135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1" name="Oval 7"/>
            <p:cNvSpPr>
              <a:spLocks noChangeArrowheads="1"/>
            </p:cNvSpPr>
            <p:nvPr/>
          </p:nvSpPr>
          <p:spPr bwMode="auto">
            <a:xfrm>
              <a:off x="9111059" y="3168651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2" name="Oval 8"/>
            <p:cNvSpPr>
              <a:spLocks noChangeArrowheads="1"/>
            </p:cNvSpPr>
            <p:nvPr/>
          </p:nvSpPr>
          <p:spPr bwMode="auto">
            <a:xfrm>
              <a:off x="9396776" y="2958933"/>
              <a:ext cx="58804" cy="51135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9696847" y="3144838"/>
              <a:ext cx="34925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4" name="Oval 10"/>
            <p:cNvSpPr>
              <a:spLocks noChangeArrowheads="1"/>
            </p:cNvSpPr>
            <p:nvPr/>
          </p:nvSpPr>
          <p:spPr bwMode="auto">
            <a:xfrm>
              <a:off x="10003234" y="2987676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9051498" y="2489377"/>
            <a:ext cx="1130766" cy="402512"/>
            <a:chOff x="8807847" y="3571876"/>
            <a:chExt cx="1246722" cy="566168"/>
          </a:xfrm>
        </p:grpSpPr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826897" y="3586163"/>
              <a:ext cx="1201738" cy="528638"/>
            </a:xfrm>
            <a:custGeom>
              <a:avLst/>
              <a:gdLst>
                <a:gd name="T0" fmla="*/ 0 w 757"/>
                <a:gd name="T1" fmla="*/ 0 h 333"/>
                <a:gd name="T2" fmla="*/ 189 w 757"/>
                <a:gd name="T3" fmla="*/ 78 h 333"/>
                <a:gd name="T4" fmla="*/ 376 w 757"/>
                <a:gd name="T5" fmla="*/ 2 h 333"/>
                <a:gd name="T6" fmla="*/ 564 w 757"/>
                <a:gd name="T7" fmla="*/ 247 h 333"/>
                <a:gd name="T8" fmla="*/ 757 w 757"/>
                <a:gd name="T9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7" h="333">
                  <a:moveTo>
                    <a:pt x="0" y="0"/>
                  </a:moveTo>
                  <a:lnTo>
                    <a:pt x="189" y="78"/>
                  </a:lnTo>
                  <a:lnTo>
                    <a:pt x="376" y="2"/>
                  </a:lnTo>
                  <a:lnTo>
                    <a:pt x="564" y="247"/>
                  </a:lnTo>
                  <a:lnTo>
                    <a:pt x="757" y="333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6" name="Oval 12"/>
            <p:cNvSpPr>
              <a:spLocks noChangeArrowheads="1"/>
            </p:cNvSpPr>
            <p:nvPr/>
          </p:nvSpPr>
          <p:spPr bwMode="auto">
            <a:xfrm>
              <a:off x="8807847" y="3571876"/>
              <a:ext cx="36513" cy="30163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9107884" y="3695701"/>
              <a:ext cx="36513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8" name="Oval 14"/>
            <p:cNvSpPr>
              <a:spLocks noChangeArrowheads="1"/>
            </p:cNvSpPr>
            <p:nvPr/>
          </p:nvSpPr>
          <p:spPr bwMode="auto">
            <a:xfrm>
              <a:off x="9406334" y="3575051"/>
              <a:ext cx="34925" cy="30163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19" name="Oval 15"/>
            <p:cNvSpPr>
              <a:spLocks noChangeArrowheads="1"/>
            </p:cNvSpPr>
            <p:nvPr/>
          </p:nvSpPr>
          <p:spPr bwMode="auto">
            <a:xfrm>
              <a:off x="9703197" y="3962401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auto">
            <a:xfrm>
              <a:off x="10001111" y="4091558"/>
              <a:ext cx="53458" cy="46486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9218156" y="2955093"/>
            <a:ext cx="1134193" cy="495340"/>
            <a:chOff x="8803084" y="4173371"/>
            <a:chExt cx="1250500" cy="582330"/>
          </a:xfrm>
        </p:grpSpPr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8820547" y="4198938"/>
              <a:ext cx="1206500" cy="528638"/>
            </a:xfrm>
            <a:custGeom>
              <a:avLst/>
              <a:gdLst>
                <a:gd name="T0" fmla="*/ 0 w 760"/>
                <a:gd name="T1" fmla="*/ 311 h 333"/>
                <a:gd name="T2" fmla="*/ 196 w 760"/>
                <a:gd name="T3" fmla="*/ 333 h 333"/>
                <a:gd name="T4" fmla="*/ 383 w 760"/>
                <a:gd name="T5" fmla="*/ 187 h 333"/>
                <a:gd name="T6" fmla="*/ 568 w 760"/>
                <a:gd name="T7" fmla="*/ 123 h 333"/>
                <a:gd name="T8" fmla="*/ 760 w 760"/>
                <a:gd name="T9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0" h="333">
                  <a:moveTo>
                    <a:pt x="0" y="311"/>
                  </a:moveTo>
                  <a:lnTo>
                    <a:pt x="196" y="333"/>
                  </a:lnTo>
                  <a:lnTo>
                    <a:pt x="383" y="187"/>
                  </a:lnTo>
                  <a:lnTo>
                    <a:pt x="568" y="123"/>
                  </a:lnTo>
                  <a:lnTo>
                    <a:pt x="760" y="0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9997335" y="4173371"/>
              <a:ext cx="56249" cy="51135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auto">
            <a:xfrm>
              <a:off x="9703197" y="4378326"/>
              <a:ext cx="36513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auto">
            <a:xfrm>
              <a:off x="9411097" y="4479926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5" name="Oval 21"/>
            <p:cNvSpPr>
              <a:spLocks noChangeArrowheads="1"/>
            </p:cNvSpPr>
            <p:nvPr/>
          </p:nvSpPr>
          <p:spPr bwMode="auto">
            <a:xfrm>
              <a:off x="9100759" y="4699452"/>
              <a:ext cx="61874" cy="56249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6" name="Oval 22"/>
            <p:cNvSpPr>
              <a:spLocks noChangeArrowheads="1"/>
            </p:cNvSpPr>
            <p:nvPr/>
          </p:nvSpPr>
          <p:spPr bwMode="auto">
            <a:xfrm>
              <a:off x="8803084" y="4676776"/>
              <a:ext cx="36513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8988698" y="4036339"/>
            <a:ext cx="1134223" cy="528167"/>
            <a:chOff x="8803051" y="5001077"/>
            <a:chExt cx="1250533" cy="582329"/>
          </a:xfrm>
        </p:grpSpPr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8831659" y="5029201"/>
              <a:ext cx="1195388" cy="528638"/>
            </a:xfrm>
            <a:custGeom>
              <a:avLst/>
              <a:gdLst>
                <a:gd name="T0" fmla="*/ 0 w 753"/>
                <a:gd name="T1" fmla="*/ 0 h 333"/>
                <a:gd name="T2" fmla="*/ 187 w 753"/>
                <a:gd name="T3" fmla="*/ 128 h 333"/>
                <a:gd name="T4" fmla="*/ 372 w 753"/>
                <a:gd name="T5" fmla="*/ 98 h 333"/>
                <a:gd name="T6" fmla="*/ 554 w 753"/>
                <a:gd name="T7" fmla="*/ 194 h 333"/>
                <a:gd name="T8" fmla="*/ 753 w 753"/>
                <a:gd name="T9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3" h="333">
                  <a:moveTo>
                    <a:pt x="0" y="0"/>
                  </a:moveTo>
                  <a:lnTo>
                    <a:pt x="187" y="128"/>
                  </a:lnTo>
                  <a:lnTo>
                    <a:pt x="372" y="98"/>
                  </a:lnTo>
                  <a:lnTo>
                    <a:pt x="554" y="194"/>
                  </a:lnTo>
                  <a:lnTo>
                    <a:pt x="753" y="333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8" name="Oval 24"/>
            <p:cNvSpPr>
              <a:spLocks noChangeArrowheads="1"/>
            </p:cNvSpPr>
            <p:nvPr/>
          </p:nvSpPr>
          <p:spPr bwMode="auto">
            <a:xfrm>
              <a:off x="8803051" y="5001077"/>
              <a:ext cx="58804" cy="56249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29" name="Oval 25"/>
            <p:cNvSpPr>
              <a:spLocks noChangeArrowheads="1"/>
            </p:cNvSpPr>
            <p:nvPr/>
          </p:nvSpPr>
          <p:spPr bwMode="auto">
            <a:xfrm>
              <a:off x="9111059" y="5216526"/>
              <a:ext cx="34925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0" name="Oval 26"/>
            <p:cNvSpPr>
              <a:spLocks noChangeArrowheads="1"/>
            </p:cNvSpPr>
            <p:nvPr/>
          </p:nvSpPr>
          <p:spPr bwMode="auto">
            <a:xfrm>
              <a:off x="9403159" y="5168901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1" name="Oval 27"/>
            <p:cNvSpPr>
              <a:spLocks noChangeArrowheads="1"/>
            </p:cNvSpPr>
            <p:nvPr/>
          </p:nvSpPr>
          <p:spPr bwMode="auto">
            <a:xfrm>
              <a:off x="9693672" y="5322888"/>
              <a:ext cx="34925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2" name="Oval 28"/>
            <p:cNvSpPr>
              <a:spLocks noChangeArrowheads="1"/>
            </p:cNvSpPr>
            <p:nvPr/>
          </p:nvSpPr>
          <p:spPr bwMode="auto">
            <a:xfrm>
              <a:off x="9997335" y="5532271"/>
              <a:ext cx="56249" cy="51135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grpSp>
        <p:nvGrpSpPr>
          <p:cNvPr id="50" name="Группа 49"/>
          <p:cNvGrpSpPr/>
          <p:nvPr/>
        </p:nvGrpSpPr>
        <p:grpSpPr>
          <a:xfrm>
            <a:off x="9119550" y="4567254"/>
            <a:ext cx="1132024" cy="626956"/>
            <a:chOff x="8804873" y="5612876"/>
            <a:chExt cx="1248109" cy="566693"/>
          </a:xfrm>
        </p:grpSpPr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8830072" y="5640388"/>
              <a:ext cx="1196975" cy="515938"/>
            </a:xfrm>
            <a:custGeom>
              <a:avLst/>
              <a:gdLst>
                <a:gd name="T0" fmla="*/ 0 w 754"/>
                <a:gd name="T1" fmla="*/ 325 h 325"/>
                <a:gd name="T2" fmla="*/ 190 w 754"/>
                <a:gd name="T3" fmla="*/ 107 h 325"/>
                <a:gd name="T4" fmla="*/ 373 w 754"/>
                <a:gd name="T5" fmla="*/ 171 h 325"/>
                <a:gd name="T6" fmla="*/ 558 w 754"/>
                <a:gd name="T7" fmla="*/ 217 h 325"/>
                <a:gd name="T8" fmla="*/ 754 w 754"/>
                <a:gd name="T9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4" h="325">
                  <a:moveTo>
                    <a:pt x="0" y="325"/>
                  </a:moveTo>
                  <a:lnTo>
                    <a:pt x="190" y="107"/>
                  </a:lnTo>
                  <a:lnTo>
                    <a:pt x="373" y="171"/>
                  </a:lnTo>
                  <a:lnTo>
                    <a:pt x="558" y="217"/>
                  </a:lnTo>
                  <a:lnTo>
                    <a:pt x="754" y="0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4" name="Oval 30"/>
            <p:cNvSpPr>
              <a:spLocks noChangeArrowheads="1"/>
            </p:cNvSpPr>
            <p:nvPr/>
          </p:nvSpPr>
          <p:spPr bwMode="auto">
            <a:xfrm>
              <a:off x="9999524" y="5612876"/>
              <a:ext cx="53458" cy="53436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5" name="Oval 31"/>
            <p:cNvSpPr>
              <a:spLocks noChangeArrowheads="1"/>
            </p:cNvSpPr>
            <p:nvPr/>
          </p:nvSpPr>
          <p:spPr bwMode="auto">
            <a:xfrm>
              <a:off x="9698434" y="5969001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6" name="Oval 32"/>
            <p:cNvSpPr>
              <a:spLocks noChangeArrowheads="1"/>
            </p:cNvSpPr>
            <p:nvPr/>
          </p:nvSpPr>
          <p:spPr bwMode="auto">
            <a:xfrm>
              <a:off x="9403159" y="5895976"/>
              <a:ext cx="36513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7" name="Oval 33"/>
            <p:cNvSpPr>
              <a:spLocks noChangeArrowheads="1"/>
            </p:cNvSpPr>
            <p:nvPr/>
          </p:nvSpPr>
          <p:spPr bwMode="auto">
            <a:xfrm>
              <a:off x="9114234" y="5795963"/>
              <a:ext cx="34925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38" name="Oval 34"/>
            <p:cNvSpPr>
              <a:spLocks noChangeArrowheads="1"/>
            </p:cNvSpPr>
            <p:nvPr/>
          </p:nvSpPr>
          <p:spPr bwMode="auto">
            <a:xfrm>
              <a:off x="8804873" y="6133083"/>
              <a:ext cx="48810" cy="46486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9087282" y="5308968"/>
            <a:ext cx="1131903" cy="526040"/>
            <a:chOff x="8806092" y="6218217"/>
            <a:chExt cx="1247975" cy="579983"/>
          </a:xfrm>
        </p:grpSpPr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8830072" y="6246813"/>
              <a:ext cx="1193800" cy="523875"/>
            </a:xfrm>
            <a:custGeom>
              <a:avLst/>
              <a:gdLst>
                <a:gd name="T0" fmla="*/ 0 w 752"/>
                <a:gd name="T1" fmla="*/ 330 h 330"/>
                <a:gd name="T2" fmla="*/ 188 w 752"/>
                <a:gd name="T3" fmla="*/ 206 h 330"/>
                <a:gd name="T4" fmla="*/ 374 w 752"/>
                <a:gd name="T5" fmla="*/ 27 h 330"/>
                <a:gd name="T6" fmla="*/ 559 w 752"/>
                <a:gd name="T7" fmla="*/ 10 h 330"/>
                <a:gd name="T8" fmla="*/ 752 w 752"/>
                <a:gd name="T9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2" h="330">
                  <a:moveTo>
                    <a:pt x="0" y="330"/>
                  </a:moveTo>
                  <a:lnTo>
                    <a:pt x="188" y="206"/>
                  </a:lnTo>
                  <a:lnTo>
                    <a:pt x="374" y="27"/>
                  </a:lnTo>
                  <a:lnTo>
                    <a:pt x="559" y="10"/>
                  </a:lnTo>
                  <a:lnTo>
                    <a:pt x="752" y="0"/>
                  </a:lnTo>
                </a:path>
              </a:pathLst>
            </a:custGeom>
            <a:noFill/>
            <a:ln w="11113" cap="flat">
              <a:solidFill>
                <a:srgbClr val="3691B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40" name="Oval 36"/>
            <p:cNvSpPr>
              <a:spLocks noChangeArrowheads="1"/>
            </p:cNvSpPr>
            <p:nvPr/>
          </p:nvSpPr>
          <p:spPr bwMode="auto">
            <a:xfrm>
              <a:off x="8806092" y="6744764"/>
              <a:ext cx="51135" cy="53436"/>
            </a:xfrm>
            <a:prstGeom prst="ellipse">
              <a:avLst/>
            </a:prstGeom>
            <a:solidFill>
              <a:srgbClr val="B93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41" name="Oval 37"/>
            <p:cNvSpPr>
              <a:spLocks noChangeArrowheads="1"/>
            </p:cNvSpPr>
            <p:nvPr/>
          </p:nvSpPr>
          <p:spPr bwMode="auto">
            <a:xfrm>
              <a:off x="9109472" y="6557963"/>
              <a:ext cx="34925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42" name="Oval 38"/>
            <p:cNvSpPr>
              <a:spLocks noChangeArrowheads="1"/>
            </p:cNvSpPr>
            <p:nvPr/>
          </p:nvSpPr>
          <p:spPr bwMode="auto">
            <a:xfrm>
              <a:off x="9406334" y="6273801"/>
              <a:ext cx="34925" cy="31750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43" name="Oval 39"/>
            <p:cNvSpPr>
              <a:spLocks noChangeArrowheads="1"/>
            </p:cNvSpPr>
            <p:nvPr/>
          </p:nvSpPr>
          <p:spPr bwMode="auto">
            <a:xfrm>
              <a:off x="9700022" y="6246813"/>
              <a:ext cx="34925" cy="30163"/>
            </a:xfrm>
            <a:prstGeom prst="ellipse">
              <a:avLst/>
            </a:prstGeom>
            <a:solidFill>
              <a:srgbClr val="3691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  <p:sp>
          <p:nvSpPr>
            <p:cNvPr id="44" name="Oval 40"/>
            <p:cNvSpPr>
              <a:spLocks noChangeArrowheads="1"/>
            </p:cNvSpPr>
            <p:nvPr/>
          </p:nvSpPr>
          <p:spPr bwMode="auto">
            <a:xfrm>
              <a:off x="9995263" y="6218217"/>
              <a:ext cx="58804" cy="58780"/>
            </a:xfrm>
            <a:prstGeom prst="ellipse">
              <a:avLst/>
            </a:prstGeom>
            <a:solidFill>
              <a:srgbClr val="6CD3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2935" tIns="41468" rIns="82935" bIns="41468" numCol="1" anchor="t" anchorCtr="0" compatLnSpc="1">
              <a:prstTxWarp prst="textNoShape">
                <a:avLst/>
              </a:prstTxWarp>
            </a:bodyPr>
            <a:lstStyle/>
            <a:p>
              <a:endParaRPr lang="ru-RU" sz="1633"/>
            </a:p>
          </p:txBody>
        </p:sp>
      </p:grpSp>
      <p:sp>
        <p:nvSpPr>
          <p:cNvPr id="53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223787" y="6356350"/>
            <a:ext cx="2743200" cy="365125"/>
          </a:xfrm>
        </p:spPr>
        <p:txBody>
          <a:bodyPr/>
          <a:lstStyle/>
          <a:p>
            <a:fld id="{E8A0BAAD-4934-4D21-8137-D7CDAE8C6C91}" type="slidenum">
              <a:rPr lang="ru-RU" smtClean="0">
                <a:solidFill>
                  <a:schemeClr val="bg1"/>
                </a:solidFill>
              </a:rPr>
              <a:t>4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8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1325239" y="6131291"/>
            <a:ext cx="38507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Источник: данные Комитета по статистике МНЭ РК</a:t>
            </a:r>
          </a:p>
        </p:txBody>
      </p:sp>
    </p:spTree>
    <p:extLst>
      <p:ext uri="{BB962C8B-B14F-4D97-AF65-F5344CB8AC3E}">
        <p14:creationId xmlns:p14="http://schemas.microsoft.com/office/powerpoint/2010/main" val="1575033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6523747" y="5414263"/>
            <a:ext cx="59119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aa-ET"/>
            </a:defPPr>
          </a:lstStyle>
          <a:p>
            <a:pPr algn="just"/>
            <a:r>
              <a:rPr lang="ru-RU" sz="1200" i="1" dirty="0"/>
              <a:t>Администраторы программ: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i="1" dirty="0"/>
              <a:t>Министерство образования и науки 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i="1" dirty="0"/>
              <a:t>Министерство сельского хозяйства 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i="1" dirty="0"/>
              <a:t>Министерство по инвестициям и развитию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i="1" dirty="0"/>
              <a:t>Министерство национальной экономики, труда и социальной защиты</a:t>
            </a:r>
          </a:p>
          <a:p>
            <a:pPr marL="171450" indent="-171450" algn="just">
              <a:buFont typeface="Wingdings" panose="05000000000000000000" pitchFamily="2" charset="2"/>
              <a:buChar char="ü"/>
            </a:pPr>
            <a:r>
              <a:rPr lang="ru-RU" sz="1200" i="1" dirty="0"/>
              <a:t>Министерство энергетики</a:t>
            </a:r>
            <a:endParaRPr lang="ru-RU" sz="1200" i="1" dirty="0">
              <a:hlinkClick r:id="rId2"/>
            </a:endParaRPr>
          </a:p>
          <a:p>
            <a:pPr algn="just"/>
            <a:endParaRPr lang="ru-RU" sz="1200" i="1" dirty="0"/>
          </a:p>
        </p:txBody>
      </p:sp>
      <p:sp>
        <p:nvSpPr>
          <p:cNvPr id="29" name="Овал 28"/>
          <p:cNvSpPr/>
          <p:nvPr/>
        </p:nvSpPr>
        <p:spPr>
          <a:xfrm>
            <a:off x="11768892" y="6480267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grpSp>
        <p:nvGrpSpPr>
          <p:cNvPr id="4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6" name="Параллелограмм 5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477126" y="144374"/>
            <a:ext cx="76687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НАУЧНО-ТЕХНИЧЕСКИЕ ПРОГРАММЫ</a:t>
            </a:r>
          </a:p>
        </p:txBody>
      </p:sp>
      <p:pic>
        <p:nvPicPr>
          <p:cNvPr id="9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Группа 25"/>
          <p:cNvGrpSpPr/>
          <p:nvPr/>
        </p:nvGrpSpPr>
        <p:grpSpPr>
          <a:xfrm>
            <a:off x="98472" y="-313878"/>
            <a:ext cx="12093528" cy="5324029"/>
            <a:chOff x="-110442" y="913793"/>
            <a:chExt cx="12093528" cy="5324029"/>
          </a:xfrm>
        </p:grpSpPr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81786" l="10556" r="93444"/>
                      </a14:imgEffect>
                      <a14:imgEffect>
                        <a14:artisticPhotocopy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560550" y="4876555"/>
              <a:ext cx="2422536" cy="984994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81786" l="10556" r="93444"/>
                      </a14:imgEffect>
                      <a14:imgEffect>
                        <a14:artisticChalkSketch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85" y="4938108"/>
              <a:ext cx="2451039" cy="996585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62054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639086" y="913793"/>
              <a:ext cx="8827805" cy="5324029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5024927" y="2290274"/>
              <a:ext cx="27802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aa-ET"/>
              </a:defPPr>
            </a:lstStyle>
            <a:p>
              <a:r>
                <a:rPr lang="ru-RU" dirty="0"/>
                <a:t>778 ПРОГРАММ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08896" y="4447705"/>
              <a:ext cx="11126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463 </a:t>
              </a:r>
              <a:endParaRPr lang="en-US" sz="1200" dirty="0"/>
            </a:p>
            <a:p>
              <a:pPr algn="ctr"/>
              <a:r>
                <a:rPr lang="ru-RU" sz="1200" dirty="0"/>
                <a:t>отраслевые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23139" y="4439030"/>
              <a:ext cx="16436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233 фундаментальные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493261" y="4439031"/>
              <a:ext cx="17072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33 </a:t>
              </a:r>
              <a:endParaRPr lang="en-US" sz="1200" dirty="0"/>
            </a:p>
            <a:p>
              <a:pPr algn="ctr"/>
              <a:r>
                <a:rPr lang="ru-RU" sz="1200" dirty="0"/>
                <a:t>межотраслевые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237796" y="4430357"/>
              <a:ext cx="8959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22 целевые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270826" y="4430357"/>
              <a:ext cx="10590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13 поисковые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484833" y="4447705"/>
              <a:ext cx="133359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4 </a:t>
              </a:r>
            </a:p>
            <a:p>
              <a:pPr algn="ctr"/>
              <a:r>
                <a:rPr lang="ru-RU" sz="1200" dirty="0"/>
                <a:t>региональные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374340" y="4430357"/>
              <a:ext cx="159234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2 </a:t>
              </a:r>
            </a:p>
            <a:p>
              <a:pPr algn="ctr"/>
              <a:r>
                <a:rPr lang="ru-RU" sz="1200" dirty="0"/>
                <a:t>государственные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-110442" y="4439032"/>
              <a:ext cx="185983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/>
                <a:t>2</a:t>
              </a:r>
            </a:p>
            <a:p>
              <a:pPr algn="ctr"/>
              <a:r>
                <a:rPr lang="ru-RU" sz="1200" dirty="0"/>
                <a:t> межгосударственные</a:t>
              </a:r>
            </a:p>
          </p:txBody>
        </p:sp>
      </p:grpSp>
      <p:sp>
        <p:nvSpPr>
          <p:cNvPr id="28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303480" y="6428327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58600" y="6333889"/>
            <a:ext cx="20152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Источник: данные НЦ ГНТЭ</a:t>
            </a:r>
          </a:p>
        </p:txBody>
      </p:sp>
    </p:spTree>
    <p:extLst>
      <p:ext uri="{BB962C8B-B14F-4D97-AF65-F5344CB8AC3E}">
        <p14:creationId xmlns:p14="http://schemas.microsoft.com/office/powerpoint/2010/main" val="1682884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55" name="Параллелограмм 54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81557E0-36D3-481A-9E10-9CC0A03C6023}"/>
              </a:ext>
            </a:extLst>
          </p:cNvPr>
          <p:cNvSpPr/>
          <p:nvPr/>
        </p:nvSpPr>
        <p:spPr>
          <a:xfrm>
            <a:off x="332827" y="160875"/>
            <a:ext cx="44935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ПУБЛИКАЦИИ КАЗАХСТАНСКИХ УЧЕНЫХ</a:t>
            </a:r>
            <a:endParaRPr lang="aa-ET" sz="2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" name="AutoShape 12">
            <a:extLst>
              <a:ext uri="{FF2B5EF4-FFF2-40B4-BE49-F238E27FC236}">
                <a16:creationId xmlns:a16="http://schemas.microsoft.com/office/drawing/2014/main" id="{586A5BF8-6AE3-4F1B-8C49-415B44A5C3EF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386178" y="2023531"/>
            <a:ext cx="7118350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a-ET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5FE6B09D-7732-4DF9-99D8-9EC4B5372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3" y="4869021"/>
            <a:ext cx="4859472" cy="413572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1049225" y="1546047"/>
            <a:ext cx="9825604" cy="4021903"/>
            <a:chOff x="422186" y="1079472"/>
            <a:chExt cx="11005795" cy="4504989"/>
          </a:xfrm>
        </p:grpSpPr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B8A173C8-49FC-4BCF-AB5C-0F3FAD78E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0659" y="2173497"/>
              <a:ext cx="3566571" cy="2917423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3E5F91A-652A-47F7-B72C-839897799710}"/>
                </a:ext>
              </a:extLst>
            </p:cNvPr>
            <p:cNvSpPr txBox="1"/>
            <p:nvPr/>
          </p:nvSpPr>
          <p:spPr>
            <a:xfrm>
              <a:off x="8439204" y="1079472"/>
              <a:ext cx="1685552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 Scopus</a:t>
              </a:r>
              <a:endParaRPr lang="aa-ET" sz="24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D97FE69-69FC-476A-9F25-7F9F93EE0E6A}"/>
                </a:ext>
              </a:extLst>
            </p:cNvPr>
            <p:cNvSpPr txBox="1"/>
            <p:nvPr/>
          </p:nvSpPr>
          <p:spPr>
            <a:xfrm>
              <a:off x="2243113" y="1183589"/>
              <a:ext cx="2925970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 Web of Science</a:t>
              </a:r>
              <a:endParaRPr lang="aa-ET" sz="2400" dirty="0"/>
            </a:p>
          </p:txBody>
        </p:sp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9CD8CA22-74A1-416C-BFDF-890720D402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86441" y="3661226"/>
              <a:ext cx="2879132" cy="245032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59DEE80-F5E0-418C-A928-0BB599D55E57}"/>
                </a:ext>
              </a:extLst>
            </p:cNvPr>
            <p:cNvSpPr txBox="1"/>
            <p:nvPr/>
          </p:nvSpPr>
          <p:spPr>
            <a:xfrm>
              <a:off x="2210951" y="1763845"/>
              <a:ext cx="1217952" cy="6550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</a:t>
              </a:r>
              <a:r>
                <a:rPr lang="en-US" sz="3200" dirty="0"/>
                <a:t>6</a:t>
              </a:r>
              <a:r>
                <a:rPr lang="ru-RU" sz="2000" dirty="0"/>
                <a:t>раз</a:t>
              </a:r>
              <a:endParaRPr lang="aa-ET" sz="2000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A7A4C3B9-75EA-4F24-9B61-73D2BD73E2AB}"/>
                </a:ext>
              </a:extLst>
            </p:cNvPr>
            <p:cNvSpPr txBox="1"/>
            <p:nvPr/>
          </p:nvSpPr>
          <p:spPr>
            <a:xfrm>
              <a:off x="2054050" y="1719404"/>
              <a:ext cx="644730" cy="448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Х</a:t>
              </a:r>
              <a:endParaRPr lang="aa-ET" sz="2000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597654D-633B-40C6-8C0F-6DBB647E1BDE}"/>
                </a:ext>
              </a:extLst>
            </p:cNvPr>
            <p:cNvSpPr txBox="1"/>
            <p:nvPr/>
          </p:nvSpPr>
          <p:spPr>
            <a:xfrm>
              <a:off x="564270" y="4185803"/>
              <a:ext cx="829427" cy="930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 428</a:t>
              </a:r>
              <a:endParaRPr lang="aa-ET" sz="2400" dirty="0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5FB1CAA-5654-403F-9D88-70D2065650D0}"/>
                </a:ext>
              </a:extLst>
            </p:cNvPr>
            <p:cNvSpPr txBox="1"/>
            <p:nvPr/>
          </p:nvSpPr>
          <p:spPr>
            <a:xfrm>
              <a:off x="4295116" y="2616435"/>
              <a:ext cx="1080714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 2731</a:t>
              </a:r>
              <a:endParaRPr lang="aa-ET" sz="2400" dirty="0"/>
            </a:p>
          </p:txBody>
        </p:sp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4BF4B278-4F52-453A-8420-08B8DA1FE2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7656" y="1843266"/>
              <a:ext cx="3566571" cy="3181659"/>
            </a:xfrm>
            <a:prstGeom prst="rect">
              <a:avLst/>
            </a:prstGeom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B6D7B998-E049-4BC9-8602-3304ECAE36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7233438" y="3595231"/>
              <a:ext cx="2879132" cy="245032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1ECF833-C7F1-4799-BFE9-F60275BC81C4}"/>
                </a:ext>
              </a:extLst>
            </p:cNvPr>
            <p:cNvSpPr txBox="1"/>
            <p:nvPr/>
          </p:nvSpPr>
          <p:spPr>
            <a:xfrm>
              <a:off x="8186544" y="1711442"/>
              <a:ext cx="1217952" cy="6550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</a:t>
              </a:r>
              <a:r>
                <a:rPr lang="en-US" sz="3200" dirty="0"/>
                <a:t>6</a:t>
              </a:r>
              <a:r>
                <a:rPr lang="ru-RU" sz="2000" dirty="0"/>
                <a:t>раз</a:t>
              </a:r>
              <a:endParaRPr lang="aa-ET" sz="2000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AF477E1F-1380-4CFE-AAF3-0676C2916501}"/>
                </a:ext>
              </a:extLst>
            </p:cNvPr>
            <p:cNvSpPr txBox="1"/>
            <p:nvPr/>
          </p:nvSpPr>
          <p:spPr>
            <a:xfrm>
              <a:off x="7974570" y="1740767"/>
              <a:ext cx="644730" cy="448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Х</a:t>
              </a:r>
              <a:endParaRPr lang="aa-ET" sz="2000" dirty="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A737AB5-8FC8-4A77-9220-2A76FBCB109F}"/>
                </a:ext>
              </a:extLst>
            </p:cNvPr>
            <p:cNvSpPr txBox="1"/>
            <p:nvPr/>
          </p:nvSpPr>
          <p:spPr>
            <a:xfrm>
              <a:off x="6494826" y="4004408"/>
              <a:ext cx="829427" cy="930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 575</a:t>
              </a:r>
              <a:endParaRPr lang="aa-ET" sz="2400" dirty="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15FF0397-84A7-432D-888A-C64766A51E2A}"/>
                </a:ext>
              </a:extLst>
            </p:cNvPr>
            <p:cNvSpPr txBox="1"/>
            <p:nvPr/>
          </p:nvSpPr>
          <p:spPr>
            <a:xfrm>
              <a:off x="10347267" y="2300067"/>
              <a:ext cx="10807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>
                  <a:solidFill>
                    <a:srgbClr val="719DA9"/>
                  </a:solidFill>
                </a:rPr>
                <a:t>  </a:t>
              </a:r>
              <a:endParaRPr lang="aa-ET" sz="2400" dirty="0">
                <a:solidFill>
                  <a:srgbClr val="719DA9"/>
                </a:solidFill>
              </a:endParaRPr>
            </a:p>
          </p:txBody>
        </p:sp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BFF06475-D2DD-42F5-BE6B-9C40E78F8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6604" y="4715922"/>
              <a:ext cx="4859472" cy="413572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91D9685-4B57-41F2-8EB7-5D2DC4798BDA}"/>
                </a:ext>
              </a:extLst>
            </p:cNvPr>
            <p:cNvSpPr txBox="1"/>
            <p:nvPr/>
          </p:nvSpPr>
          <p:spPr>
            <a:xfrm>
              <a:off x="422186" y="5136292"/>
              <a:ext cx="1080714" cy="448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2011</a:t>
              </a:r>
              <a:endParaRPr lang="aa-ET" sz="2000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6951B95-C4AF-4A72-9E00-95F2F6E3D7EA}"/>
                </a:ext>
              </a:extLst>
            </p:cNvPr>
            <p:cNvSpPr txBox="1"/>
            <p:nvPr/>
          </p:nvSpPr>
          <p:spPr>
            <a:xfrm>
              <a:off x="6843189" y="5063224"/>
              <a:ext cx="1080714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 </a:t>
              </a:r>
              <a:r>
                <a:rPr lang="ru-RU" sz="2000" dirty="0"/>
                <a:t>2011</a:t>
              </a:r>
              <a:endParaRPr lang="aa-ET" sz="2000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823F17D-77EA-416B-B364-E2B826B19753}"/>
                </a:ext>
              </a:extLst>
            </p:cNvPr>
            <p:cNvSpPr txBox="1"/>
            <p:nvPr/>
          </p:nvSpPr>
          <p:spPr>
            <a:xfrm>
              <a:off x="4184998" y="5136292"/>
              <a:ext cx="1080714" cy="448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/>
                <a:t>  2017</a:t>
              </a:r>
              <a:endParaRPr lang="aa-ET" sz="2000" dirty="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1E4AA05-9709-4FDA-9331-8558166B0AD7}"/>
                </a:ext>
              </a:extLst>
            </p:cNvPr>
            <p:cNvSpPr txBox="1"/>
            <p:nvPr/>
          </p:nvSpPr>
          <p:spPr>
            <a:xfrm>
              <a:off x="10248254" y="5063223"/>
              <a:ext cx="1080714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 </a:t>
              </a:r>
              <a:r>
                <a:rPr lang="ru-RU" sz="2000" dirty="0"/>
                <a:t>2017</a:t>
              </a:r>
              <a:endParaRPr lang="aa-ET" sz="2000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2AAE2556-8224-4067-8018-AD6A242E3845}"/>
                </a:ext>
              </a:extLst>
            </p:cNvPr>
            <p:cNvSpPr txBox="1"/>
            <p:nvPr/>
          </p:nvSpPr>
          <p:spPr>
            <a:xfrm>
              <a:off x="10371518" y="2200937"/>
              <a:ext cx="1056463" cy="517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/>
                <a:t> 3470</a:t>
              </a:r>
              <a:endParaRPr lang="aa-ET" sz="2400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2C7816FB-EA00-4220-92AC-884955950F33}"/>
              </a:ext>
            </a:extLst>
          </p:cNvPr>
          <p:cNvSpPr txBox="1"/>
          <p:nvPr/>
        </p:nvSpPr>
        <p:spPr>
          <a:xfrm>
            <a:off x="7258728" y="5850764"/>
            <a:ext cx="4306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/>
              <a:t>Более 300 казахстанских вузов и НИИ имеют доступ к информационным ресурсам компании </a:t>
            </a:r>
            <a:r>
              <a:rPr lang="en-US" sz="1200" i="1" dirty="0"/>
              <a:t>Clarivate Analytics, Elsevier, Springer</a:t>
            </a:r>
            <a:endParaRPr lang="ru-RU" sz="1200" i="1" dirty="0"/>
          </a:p>
        </p:txBody>
      </p:sp>
      <p:pic>
        <p:nvPicPr>
          <p:cNvPr id="58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Овал 58"/>
          <p:cNvSpPr/>
          <p:nvPr/>
        </p:nvSpPr>
        <p:spPr>
          <a:xfrm>
            <a:off x="11650554" y="6436336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60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185142" y="6384396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5622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0" name="Параллелограмм 19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4" name="Заголовок 1"/>
          <p:cNvSpPr txBox="1">
            <a:spLocks/>
          </p:cNvSpPr>
          <p:nvPr/>
        </p:nvSpPr>
        <p:spPr>
          <a:xfrm>
            <a:off x="333286" y="92286"/>
            <a:ext cx="11776105" cy="652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>
                <a:solidFill>
                  <a:schemeClr val="bg1"/>
                </a:solidFill>
              </a:rPr>
              <a:t>НОРМАЛИЗОВАННАЯ СРЕДНЯЯ ЦИТИРУЕМОСТЬ </a:t>
            </a:r>
          </a:p>
          <a:p>
            <a:r>
              <a:rPr lang="ru-RU" sz="2000" dirty="0">
                <a:solidFill>
                  <a:schemeClr val="bg1"/>
                </a:solidFill>
              </a:rPr>
              <a:t>ПУБЛИКАЦИЙ КАЗАХСТАНА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61539530"/>
              </p:ext>
            </p:extLst>
          </p:nvPr>
        </p:nvGraphicFramePr>
        <p:xfrm>
          <a:off x="3183372" y="1462719"/>
          <a:ext cx="4918041" cy="2778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756060" y="4233797"/>
            <a:ext cx="601249" cy="1481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912568" y="3322165"/>
            <a:ext cx="601249" cy="237994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900847" y="5702110"/>
            <a:ext cx="8317282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756060" y="5864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201</a:t>
            </a:r>
            <a:r>
              <a:rPr lang="en-US" dirty="0"/>
              <a:t>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912568" y="586494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201</a:t>
            </a:r>
            <a:r>
              <a:rPr lang="en-US"/>
              <a:t>7</a:t>
            </a:r>
            <a:endParaRPr lang="ru-RU" dirty="0"/>
          </a:p>
        </p:txBody>
      </p:sp>
      <p:sp>
        <p:nvSpPr>
          <p:cNvPr id="2" name="Овал 1"/>
          <p:cNvSpPr/>
          <p:nvPr/>
        </p:nvSpPr>
        <p:spPr>
          <a:xfrm>
            <a:off x="9586879" y="1685979"/>
            <a:ext cx="384479" cy="38447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548235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398885" y="1032928"/>
            <a:ext cx="760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600" spc="-2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1,0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21192" y="1462719"/>
            <a:ext cx="117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СРЕДНИЙ </a:t>
            </a: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МИРОВОЙ </a:t>
            </a: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838200" y="6258617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  <a:tabLst>
                <a:tab pos="180340" algn="l"/>
                <a:tab pos="540385" algn="l"/>
              </a:tabLst>
            </a:pPr>
            <a:r>
              <a:rPr lang="ru-RU" sz="1200" i="1" dirty="0">
                <a:effectLst/>
                <a:ea typeface="Times New Roman" panose="02020603050405020304" pitchFamily="18" charset="0"/>
              </a:rPr>
              <a:t>Источник: </a:t>
            </a:r>
            <a:r>
              <a:rPr lang="en-US" sz="1200" i="1" dirty="0" err="1">
                <a:effectLst/>
                <a:ea typeface="Times New Roman" panose="02020603050405020304" pitchFamily="18" charset="0"/>
              </a:rPr>
              <a:t>InCites</a:t>
            </a:r>
            <a:r>
              <a:rPr lang="ru-RU" sz="1200" i="1" dirty="0">
                <a:effectLst/>
                <a:ea typeface="Times New Roman" panose="02020603050405020304" pitchFamily="18" charset="0"/>
              </a:rPr>
              <a:t> (</a:t>
            </a:r>
            <a:r>
              <a:rPr lang="en-US" sz="1200" i="1" dirty="0" err="1">
                <a:effectLst/>
                <a:ea typeface="Times New Roman" panose="02020603050405020304" pitchFamily="18" charset="0"/>
              </a:rPr>
              <a:t>Clarivate</a:t>
            </a:r>
            <a:r>
              <a:rPr lang="en-US" sz="1200" i="1" dirty="0">
                <a:effectLst/>
                <a:ea typeface="Times New Roman" panose="02020603050405020304" pitchFamily="18" charset="0"/>
              </a:rPr>
              <a:t> Analytics</a:t>
            </a:r>
            <a:r>
              <a:rPr lang="ru-RU" sz="1200" i="1" dirty="0">
                <a:effectLst/>
                <a:ea typeface="Times New Roman" panose="02020603050405020304" pitchFamily="18" charset="0"/>
              </a:rPr>
              <a:t>)</a:t>
            </a:r>
            <a:endParaRPr lang="ru-RU" sz="1200" dirty="0">
              <a:effectLst/>
              <a:ea typeface="MS Mincho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1687315" y="6366881"/>
            <a:ext cx="328398" cy="31610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Номер слайда 266"/>
          <p:cNvSpPr>
            <a:spLocks noGrp="1"/>
          </p:cNvSpPr>
          <p:nvPr>
            <p:ph type="sldNum" sz="quarter" idx="12"/>
          </p:nvPr>
        </p:nvSpPr>
        <p:spPr>
          <a:xfrm>
            <a:off x="9240239" y="6342371"/>
            <a:ext cx="2743200" cy="365125"/>
          </a:xfrm>
        </p:spPr>
        <p:txBody>
          <a:bodyPr/>
          <a:lstStyle/>
          <a:p>
            <a:fld id="{E8A0BAAD-4934-4D21-8137-D7CDAE8C6C91}" type="slidenum">
              <a:rPr lang="ru-RU" smtClean="0">
                <a:solidFill>
                  <a:schemeClr val="bg1"/>
                </a:solidFill>
              </a:rPr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3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1956575" y="1853442"/>
            <a:ext cx="7405789" cy="0"/>
          </a:xfrm>
          <a:prstGeom prst="line">
            <a:avLst/>
          </a:prstGeom>
          <a:ln w="38100">
            <a:solidFill>
              <a:srgbClr val="EE8E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0792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Скругленный прямоугольник 115"/>
          <p:cNvSpPr/>
          <p:nvPr/>
        </p:nvSpPr>
        <p:spPr>
          <a:xfrm>
            <a:off x="782133" y="978946"/>
            <a:ext cx="10800963" cy="5195943"/>
          </a:xfrm>
          <a:custGeom>
            <a:avLst/>
            <a:gdLst>
              <a:gd name="connsiteX0" fmla="*/ 0 w 10639313"/>
              <a:gd name="connsiteY0" fmla="*/ 836829 h 5020871"/>
              <a:gd name="connsiteX1" fmla="*/ 836829 w 10639313"/>
              <a:gd name="connsiteY1" fmla="*/ 0 h 5020871"/>
              <a:gd name="connsiteX2" fmla="*/ 9802484 w 10639313"/>
              <a:gd name="connsiteY2" fmla="*/ 0 h 5020871"/>
              <a:gd name="connsiteX3" fmla="*/ 10639313 w 10639313"/>
              <a:gd name="connsiteY3" fmla="*/ 836829 h 5020871"/>
              <a:gd name="connsiteX4" fmla="*/ 10639313 w 10639313"/>
              <a:gd name="connsiteY4" fmla="*/ 4184042 h 5020871"/>
              <a:gd name="connsiteX5" fmla="*/ 9802484 w 10639313"/>
              <a:gd name="connsiteY5" fmla="*/ 5020871 h 5020871"/>
              <a:gd name="connsiteX6" fmla="*/ 836829 w 10639313"/>
              <a:gd name="connsiteY6" fmla="*/ 5020871 h 5020871"/>
              <a:gd name="connsiteX7" fmla="*/ 0 w 10639313"/>
              <a:gd name="connsiteY7" fmla="*/ 4184042 h 5020871"/>
              <a:gd name="connsiteX8" fmla="*/ 0 w 10639313"/>
              <a:gd name="connsiteY8" fmla="*/ 836829 h 5020871"/>
              <a:gd name="connsiteX0" fmla="*/ 110752 w 10750065"/>
              <a:gd name="connsiteY0" fmla="*/ 847586 h 5031628"/>
              <a:gd name="connsiteX1" fmla="*/ 248334 w 10750065"/>
              <a:gd name="connsiteY1" fmla="*/ 0 h 5031628"/>
              <a:gd name="connsiteX2" fmla="*/ 9913236 w 10750065"/>
              <a:gd name="connsiteY2" fmla="*/ 10757 h 5031628"/>
              <a:gd name="connsiteX3" fmla="*/ 10750065 w 10750065"/>
              <a:gd name="connsiteY3" fmla="*/ 847586 h 5031628"/>
              <a:gd name="connsiteX4" fmla="*/ 10750065 w 10750065"/>
              <a:gd name="connsiteY4" fmla="*/ 4194799 h 5031628"/>
              <a:gd name="connsiteX5" fmla="*/ 9913236 w 10750065"/>
              <a:gd name="connsiteY5" fmla="*/ 5031628 h 5031628"/>
              <a:gd name="connsiteX6" fmla="*/ 947581 w 10750065"/>
              <a:gd name="connsiteY6" fmla="*/ 5031628 h 5031628"/>
              <a:gd name="connsiteX7" fmla="*/ 110752 w 10750065"/>
              <a:gd name="connsiteY7" fmla="*/ 4194799 h 5031628"/>
              <a:gd name="connsiteX8" fmla="*/ 110752 w 10750065"/>
              <a:gd name="connsiteY8" fmla="*/ 847586 h 5031628"/>
              <a:gd name="connsiteX0" fmla="*/ 110752 w 10750065"/>
              <a:gd name="connsiteY0" fmla="*/ 847586 h 5031628"/>
              <a:gd name="connsiteX1" fmla="*/ 248334 w 10750065"/>
              <a:gd name="connsiteY1" fmla="*/ 0 h 5031628"/>
              <a:gd name="connsiteX2" fmla="*/ 9913236 w 10750065"/>
              <a:gd name="connsiteY2" fmla="*/ 10757 h 5031628"/>
              <a:gd name="connsiteX3" fmla="*/ 10750065 w 10750065"/>
              <a:gd name="connsiteY3" fmla="*/ 847586 h 5031628"/>
              <a:gd name="connsiteX4" fmla="*/ 10750065 w 10750065"/>
              <a:gd name="connsiteY4" fmla="*/ 4194799 h 5031628"/>
              <a:gd name="connsiteX5" fmla="*/ 9913236 w 10750065"/>
              <a:gd name="connsiteY5" fmla="*/ 5031628 h 5031628"/>
              <a:gd name="connsiteX6" fmla="*/ 323638 w 10750065"/>
              <a:gd name="connsiteY6" fmla="*/ 5031628 h 5031628"/>
              <a:gd name="connsiteX7" fmla="*/ 110752 w 10750065"/>
              <a:gd name="connsiteY7" fmla="*/ 4194799 h 5031628"/>
              <a:gd name="connsiteX8" fmla="*/ 110752 w 10750065"/>
              <a:gd name="connsiteY8" fmla="*/ 847586 h 5031628"/>
              <a:gd name="connsiteX0" fmla="*/ 110752 w 10800963"/>
              <a:gd name="connsiteY0" fmla="*/ 847586 h 5031628"/>
              <a:gd name="connsiteX1" fmla="*/ 248334 w 10800963"/>
              <a:gd name="connsiteY1" fmla="*/ 0 h 5031628"/>
              <a:gd name="connsiteX2" fmla="*/ 9913236 w 10800963"/>
              <a:gd name="connsiteY2" fmla="*/ 10757 h 5031628"/>
              <a:gd name="connsiteX3" fmla="*/ 10750065 w 10800963"/>
              <a:gd name="connsiteY3" fmla="*/ 847586 h 5031628"/>
              <a:gd name="connsiteX4" fmla="*/ 10750065 w 10800963"/>
              <a:gd name="connsiteY4" fmla="*/ 4194799 h 5031628"/>
              <a:gd name="connsiteX5" fmla="*/ 10504907 w 10800963"/>
              <a:gd name="connsiteY5" fmla="*/ 5031628 h 5031628"/>
              <a:gd name="connsiteX6" fmla="*/ 323638 w 10800963"/>
              <a:gd name="connsiteY6" fmla="*/ 5031628 h 5031628"/>
              <a:gd name="connsiteX7" fmla="*/ 110752 w 10800963"/>
              <a:gd name="connsiteY7" fmla="*/ 4194799 h 5031628"/>
              <a:gd name="connsiteX8" fmla="*/ 110752 w 10800963"/>
              <a:gd name="connsiteY8" fmla="*/ 847586 h 5031628"/>
              <a:gd name="connsiteX0" fmla="*/ 110752 w 10800963"/>
              <a:gd name="connsiteY0" fmla="*/ 847586 h 5031628"/>
              <a:gd name="connsiteX1" fmla="*/ 248334 w 10800963"/>
              <a:gd name="connsiteY1" fmla="*/ 0 h 5031628"/>
              <a:gd name="connsiteX2" fmla="*/ 10483391 w 10800963"/>
              <a:gd name="connsiteY2" fmla="*/ 43030 h 5031628"/>
              <a:gd name="connsiteX3" fmla="*/ 10750065 w 10800963"/>
              <a:gd name="connsiteY3" fmla="*/ 847586 h 5031628"/>
              <a:gd name="connsiteX4" fmla="*/ 10750065 w 10800963"/>
              <a:gd name="connsiteY4" fmla="*/ 4194799 h 5031628"/>
              <a:gd name="connsiteX5" fmla="*/ 10504907 w 10800963"/>
              <a:gd name="connsiteY5" fmla="*/ 5031628 h 5031628"/>
              <a:gd name="connsiteX6" fmla="*/ 323638 w 10800963"/>
              <a:gd name="connsiteY6" fmla="*/ 5031628 h 5031628"/>
              <a:gd name="connsiteX7" fmla="*/ 110752 w 10800963"/>
              <a:gd name="connsiteY7" fmla="*/ 4194799 h 5031628"/>
              <a:gd name="connsiteX8" fmla="*/ 110752 w 10800963"/>
              <a:gd name="connsiteY8" fmla="*/ 847586 h 5031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963" h="5031628">
                <a:moveTo>
                  <a:pt x="110752" y="847586"/>
                </a:moveTo>
                <a:cubicBezTo>
                  <a:pt x="110752" y="385418"/>
                  <a:pt x="-213834" y="0"/>
                  <a:pt x="248334" y="0"/>
                </a:cubicBezTo>
                <a:lnTo>
                  <a:pt x="10483391" y="43030"/>
                </a:lnTo>
                <a:cubicBezTo>
                  <a:pt x="10945559" y="43030"/>
                  <a:pt x="10750065" y="385418"/>
                  <a:pt x="10750065" y="847586"/>
                </a:cubicBezTo>
                <a:lnTo>
                  <a:pt x="10750065" y="4194799"/>
                </a:lnTo>
                <a:cubicBezTo>
                  <a:pt x="10750065" y="4656967"/>
                  <a:pt x="10967075" y="5031628"/>
                  <a:pt x="10504907" y="5031628"/>
                </a:cubicBezTo>
                <a:lnTo>
                  <a:pt x="323638" y="5031628"/>
                </a:lnTo>
                <a:cubicBezTo>
                  <a:pt x="-138530" y="5031628"/>
                  <a:pt x="110752" y="4656967"/>
                  <a:pt x="110752" y="4194799"/>
                </a:cubicBezTo>
                <a:lnTo>
                  <a:pt x="110752" y="847586"/>
                </a:lnTo>
                <a:close/>
              </a:path>
            </a:pathLst>
          </a:custGeom>
          <a:solidFill>
            <a:srgbClr val="CBD3D7">
              <a:alpha val="10000"/>
            </a:srgbClr>
          </a:solidFill>
          <a:ln>
            <a:solidFill>
              <a:srgbClr val="CBD3D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8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109" name="Прямоугольник 108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10" name="Параллелограмм 109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111" name="Прямоугольник 110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807D59F-EC5B-4ACB-A73A-E608399EC67F}"/>
              </a:ext>
            </a:extLst>
          </p:cNvPr>
          <p:cNvSpPr txBox="1"/>
          <p:nvPr/>
        </p:nvSpPr>
        <p:spPr>
          <a:xfrm>
            <a:off x="303233" y="38892"/>
            <a:ext cx="102387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11 КАЗАХСТАНСКИХ ЖУРНАЛОВ, ВОШЕДШИХ </a:t>
            </a:r>
          </a:p>
          <a:p>
            <a:r>
              <a:rPr lang="ru-RU" sz="2000" dirty="0">
                <a:solidFill>
                  <a:schemeClr val="bg1"/>
                </a:solidFill>
              </a:rPr>
              <a:t>В </a:t>
            </a:r>
            <a:r>
              <a:rPr lang="en-US" sz="2000" dirty="0">
                <a:solidFill>
                  <a:schemeClr val="bg1"/>
                </a:solidFill>
              </a:rPr>
              <a:t>WEB OF SCIENCE </a:t>
            </a:r>
            <a:r>
              <a:rPr lang="ru-RU" sz="2000" dirty="0">
                <a:solidFill>
                  <a:schemeClr val="bg1"/>
                </a:solidFill>
              </a:rPr>
              <a:t>(</a:t>
            </a:r>
            <a:r>
              <a:rPr lang="en-US" sz="2000" dirty="0">
                <a:solidFill>
                  <a:schemeClr val="bg1"/>
                </a:solidFill>
              </a:rPr>
              <a:t>EMERGING SOURCES CITATION INDEX</a:t>
            </a:r>
            <a:r>
              <a:rPr lang="ru-RU" sz="2000" dirty="0">
                <a:solidFill>
                  <a:schemeClr val="bg1"/>
                </a:solidFill>
              </a:rPr>
              <a:t>) </a:t>
            </a:r>
            <a:r>
              <a:rPr lang="kk-KZ" sz="2000" dirty="0">
                <a:solidFill>
                  <a:schemeClr val="bg1"/>
                </a:solidFill>
              </a:rPr>
              <a:t>И </a:t>
            </a:r>
            <a:r>
              <a:rPr lang="en-US" sz="2000" dirty="0">
                <a:solidFill>
                  <a:schemeClr val="bg1"/>
                </a:solidFill>
              </a:rPr>
              <a:t>SCOPUS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31DFE16-D914-4523-8B9E-778613DDC69C}"/>
              </a:ext>
            </a:extLst>
          </p:cNvPr>
          <p:cNvSpPr txBox="1"/>
          <p:nvPr/>
        </p:nvSpPr>
        <p:spPr>
          <a:xfrm>
            <a:off x="6779541" y="5183429"/>
            <a:ext cx="54584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Институт проблем горения </a:t>
            </a:r>
          </a:p>
        </p:txBody>
      </p:sp>
      <p:grpSp>
        <p:nvGrpSpPr>
          <p:cNvPr id="107" name="Группа 106"/>
          <p:cNvGrpSpPr/>
          <p:nvPr/>
        </p:nvGrpSpPr>
        <p:grpSpPr>
          <a:xfrm>
            <a:off x="993993" y="1164776"/>
            <a:ext cx="10204014" cy="4797141"/>
            <a:chOff x="836840" y="1271089"/>
            <a:chExt cx="10873757" cy="5112003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7CB9498-847C-41E5-8ED6-10619CEAE95D}"/>
                </a:ext>
              </a:extLst>
            </p:cNvPr>
            <p:cNvSpPr txBox="1"/>
            <p:nvPr/>
          </p:nvSpPr>
          <p:spPr>
            <a:xfrm>
              <a:off x="920256" y="1441467"/>
              <a:ext cx="575789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BULLETIN OF THE KARAGANDA UNIVERSITY MATHEMATICS</a:t>
              </a:r>
              <a:endParaRPr lang="ru-RU" sz="11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C4D8257-ED81-47BF-BC94-E4D00EB28DF1}"/>
                </a:ext>
              </a:extLst>
            </p:cNvPr>
            <p:cNvSpPr txBox="1"/>
            <p:nvPr/>
          </p:nvSpPr>
          <p:spPr>
            <a:xfrm>
              <a:off x="6980834" y="1847501"/>
              <a:ext cx="4355017" cy="491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ru-RU" sz="1200" dirty="0"/>
                <a:t>Карагандинский государственный университет имени академика Е.А. </a:t>
              </a:r>
              <a:r>
                <a:rPr lang="ru-RU" sz="1200" dirty="0" err="1"/>
                <a:t>Букетова</a:t>
              </a:r>
              <a:endParaRPr lang="aa-ET" sz="1200" dirty="0"/>
            </a:p>
          </p:txBody>
        </p:sp>
        <p:cxnSp>
          <p:nvCxnSpPr>
            <p:cNvPr id="4" name="Прямая соединительная линия 3">
              <a:extLst>
                <a:ext uri="{FF2B5EF4-FFF2-40B4-BE49-F238E27FC236}">
                  <a16:creationId xmlns:a16="http://schemas.microsoft.com/office/drawing/2014/main" id="{0C8706CB-1E2F-48BF-8E2F-0D15B4C1E591}"/>
                </a:ext>
              </a:extLst>
            </p:cNvPr>
            <p:cNvCxnSpPr/>
            <p:nvPr/>
          </p:nvCxnSpPr>
          <p:spPr>
            <a:xfrm>
              <a:off x="836840" y="1271092"/>
              <a:ext cx="0" cy="5112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>
              <a:extLst>
                <a:ext uri="{FF2B5EF4-FFF2-40B4-BE49-F238E27FC236}">
                  <a16:creationId xmlns:a16="http://schemas.microsoft.com/office/drawing/2014/main" id="{6D6A7081-8C7E-4ED8-9E43-AB3B3DB6FCA7}"/>
                </a:ext>
              </a:extLst>
            </p:cNvPr>
            <p:cNvCxnSpPr/>
            <p:nvPr/>
          </p:nvCxnSpPr>
          <p:spPr>
            <a:xfrm>
              <a:off x="947054" y="1807020"/>
              <a:ext cx="586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B4645D22-8C22-4053-943B-1B5898BD0F12}"/>
                </a:ext>
              </a:extLst>
            </p:cNvPr>
            <p:cNvCxnSpPr/>
            <p:nvPr/>
          </p:nvCxnSpPr>
          <p:spPr>
            <a:xfrm>
              <a:off x="11710597" y="1271089"/>
              <a:ext cx="0" cy="5112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CE0AD5C5-F511-4639-9714-7F0CF180C32D}"/>
                </a:ext>
              </a:extLst>
            </p:cNvPr>
            <p:cNvCxnSpPr/>
            <p:nvPr/>
          </p:nvCxnSpPr>
          <p:spPr>
            <a:xfrm>
              <a:off x="956100" y="2236909"/>
              <a:ext cx="586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4A400CF-4B95-4198-869A-8D016D6541A7}"/>
                </a:ext>
              </a:extLst>
            </p:cNvPr>
            <p:cNvSpPr txBox="1"/>
            <p:nvPr/>
          </p:nvSpPr>
          <p:spPr>
            <a:xfrm>
              <a:off x="7011624" y="3524431"/>
              <a:ext cx="3744520" cy="491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/>
                <a:t>Национальная академия наук Республики Казахстан </a:t>
              </a:r>
              <a:endParaRPr lang="aa-ET" sz="1200" dirty="0"/>
            </a:p>
          </p:txBody>
        </p:sp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7394A013-2978-45A7-97C6-72DB25949386}"/>
                </a:ext>
              </a:extLst>
            </p:cNvPr>
            <p:cNvCxnSpPr/>
            <p:nvPr/>
          </p:nvCxnSpPr>
          <p:spPr>
            <a:xfrm>
              <a:off x="6811056" y="1844251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163E89E9-256B-47E5-A5DF-BC206F078D16}"/>
                </a:ext>
              </a:extLst>
            </p:cNvPr>
            <p:cNvCxnSpPr/>
            <p:nvPr/>
          </p:nvCxnSpPr>
          <p:spPr>
            <a:xfrm>
              <a:off x="6811056" y="2302225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>
              <a:extLst>
                <a:ext uri="{FF2B5EF4-FFF2-40B4-BE49-F238E27FC236}">
                  <a16:creationId xmlns:a16="http://schemas.microsoft.com/office/drawing/2014/main" id="{61311238-EAC2-4FDB-9A95-0E23D6CFE1DF}"/>
                </a:ext>
              </a:extLst>
            </p:cNvPr>
            <p:cNvCxnSpPr/>
            <p:nvPr/>
          </p:nvCxnSpPr>
          <p:spPr>
            <a:xfrm>
              <a:off x="6811056" y="2809672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>
              <a:extLst>
                <a:ext uri="{FF2B5EF4-FFF2-40B4-BE49-F238E27FC236}">
                  <a16:creationId xmlns:a16="http://schemas.microsoft.com/office/drawing/2014/main" id="{19C401CD-9342-41EC-B447-42567D37982E}"/>
                </a:ext>
              </a:extLst>
            </p:cNvPr>
            <p:cNvCxnSpPr/>
            <p:nvPr/>
          </p:nvCxnSpPr>
          <p:spPr>
            <a:xfrm>
              <a:off x="6821942" y="3292049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>
              <a:extLst>
                <a:ext uri="{FF2B5EF4-FFF2-40B4-BE49-F238E27FC236}">
                  <a16:creationId xmlns:a16="http://schemas.microsoft.com/office/drawing/2014/main" id="{BF10EF4C-D98A-4163-875F-CC197F6F4AF4}"/>
                </a:ext>
              </a:extLst>
            </p:cNvPr>
            <p:cNvCxnSpPr/>
            <p:nvPr/>
          </p:nvCxnSpPr>
          <p:spPr>
            <a:xfrm>
              <a:off x="6821942" y="3738364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>
              <a:extLst>
                <a:ext uri="{FF2B5EF4-FFF2-40B4-BE49-F238E27FC236}">
                  <a16:creationId xmlns:a16="http://schemas.microsoft.com/office/drawing/2014/main" id="{C2FE32F1-CC41-470E-A44A-79FCD2ADE9F6}"/>
                </a:ext>
              </a:extLst>
            </p:cNvPr>
            <p:cNvCxnSpPr/>
            <p:nvPr/>
          </p:nvCxnSpPr>
          <p:spPr>
            <a:xfrm>
              <a:off x="6821942" y="4194791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>
              <a:extLst>
                <a:ext uri="{FF2B5EF4-FFF2-40B4-BE49-F238E27FC236}">
                  <a16:creationId xmlns:a16="http://schemas.microsoft.com/office/drawing/2014/main" id="{5F6A9A9F-8771-4BCD-B2CB-EC19900E8DDA}"/>
                </a:ext>
              </a:extLst>
            </p:cNvPr>
            <p:cNvCxnSpPr/>
            <p:nvPr/>
          </p:nvCxnSpPr>
          <p:spPr>
            <a:xfrm>
              <a:off x="6821942" y="4652763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id="{A8945579-A1CF-457C-AEE5-4F7682711B2C}"/>
                </a:ext>
              </a:extLst>
            </p:cNvPr>
            <p:cNvCxnSpPr/>
            <p:nvPr/>
          </p:nvCxnSpPr>
          <p:spPr>
            <a:xfrm>
              <a:off x="884820" y="2738157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300B95F8-F67F-4B49-8B90-150549FD39AC}"/>
                </a:ext>
              </a:extLst>
            </p:cNvPr>
            <p:cNvCxnSpPr>
              <a:cxnSpLocks/>
            </p:cNvCxnSpPr>
            <p:nvPr/>
          </p:nvCxnSpPr>
          <p:spPr>
            <a:xfrm>
              <a:off x="895702" y="3227514"/>
              <a:ext cx="59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>
              <a:extLst>
                <a:ext uri="{FF2B5EF4-FFF2-40B4-BE49-F238E27FC236}">
                  <a16:creationId xmlns:a16="http://schemas.microsoft.com/office/drawing/2014/main" id="{72C01EA3-0F15-4C84-BF16-E8A63C2A5F99}"/>
                </a:ext>
              </a:extLst>
            </p:cNvPr>
            <p:cNvCxnSpPr/>
            <p:nvPr/>
          </p:nvCxnSpPr>
          <p:spPr>
            <a:xfrm>
              <a:off x="884820" y="3706000"/>
              <a:ext cx="59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252DD96-B36D-405C-80CC-D417B0B83336}"/>
                </a:ext>
              </a:extLst>
            </p:cNvPr>
            <p:cNvSpPr txBox="1"/>
            <p:nvPr/>
          </p:nvSpPr>
          <p:spPr>
            <a:xfrm>
              <a:off x="936969" y="3241637"/>
              <a:ext cx="55405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NEWS OF THE NATIONAL ACADEMY OF SCIENCES OF THE REPUBLIC OF KAZAKHSTAN SERIES CHEMISTRY AND TECHNOLOGY</a:t>
              </a:r>
              <a:endParaRPr lang="ru-RU" sz="1100" dirty="0"/>
            </a:p>
          </p:txBody>
        </p:sp>
        <p:cxnSp>
          <p:nvCxnSpPr>
            <p:cNvPr id="38" name="Прямая соединительная линия 37">
              <a:extLst>
                <a:ext uri="{FF2B5EF4-FFF2-40B4-BE49-F238E27FC236}">
                  <a16:creationId xmlns:a16="http://schemas.microsoft.com/office/drawing/2014/main" id="{1CF01ECF-39F8-486E-BD98-4493FEA8BFD8}"/>
                </a:ext>
              </a:extLst>
            </p:cNvPr>
            <p:cNvCxnSpPr/>
            <p:nvPr/>
          </p:nvCxnSpPr>
          <p:spPr>
            <a:xfrm>
              <a:off x="992176" y="4633734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13B8CE4-0B69-42A2-95C8-52791847A5B5}"/>
                </a:ext>
              </a:extLst>
            </p:cNvPr>
            <p:cNvSpPr txBox="1"/>
            <p:nvPr/>
          </p:nvSpPr>
          <p:spPr>
            <a:xfrm>
              <a:off x="950655" y="3688203"/>
              <a:ext cx="545850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NEWS OF THE NATIONAL ACADEMY OF SCIENCES OF THE REPUBLIC OF KAZAKHSTAN SERIES OF GEOLOGY AND TECHNICAL SCIENCES</a:t>
              </a:r>
              <a:endParaRPr lang="ru-RU" sz="1100" dirty="0"/>
            </a:p>
          </p:txBody>
        </p:sp>
        <p:cxnSp>
          <p:nvCxnSpPr>
            <p:cNvPr id="40" name="Прямая соединительная линия 39">
              <a:extLst>
                <a:ext uri="{FF2B5EF4-FFF2-40B4-BE49-F238E27FC236}">
                  <a16:creationId xmlns:a16="http://schemas.microsoft.com/office/drawing/2014/main" id="{23619C94-DEF1-4C5A-933B-400437978BD7}"/>
                </a:ext>
              </a:extLst>
            </p:cNvPr>
            <p:cNvCxnSpPr/>
            <p:nvPr/>
          </p:nvCxnSpPr>
          <p:spPr>
            <a:xfrm>
              <a:off x="920256" y="4194791"/>
              <a:ext cx="59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4C1CE779-4043-455A-B7D7-BEFC928A876D}"/>
                </a:ext>
              </a:extLst>
            </p:cNvPr>
            <p:cNvSpPr txBox="1"/>
            <p:nvPr/>
          </p:nvSpPr>
          <p:spPr>
            <a:xfrm>
              <a:off x="992176" y="5565131"/>
              <a:ext cx="5458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/>
                <a:t>EURASIAN CHEMICO TECHNOLOGICAL JOURNAL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3D54C8D7-51DD-4818-AA40-BD285B454527}"/>
                </a:ext>
              </a:extLst>
            </p:cNvPr>
            <p:cNvSpPr txBox="1"/>
            <p:nvPr/>
          </p:nvSpPr>
          <p:spPr>
            <a:xfrm>
              <a:off x="956915" y="4671675"/>
              <a:ext cx="554052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EURASIAN JOURNAL OF MATHEMATICAL AND COMPUTER APPLICATIONS</a:t>
              </a:r>
              <a:endParaRPr lang="ru-RU" sz="1100" dirty="0"/>
            </a:p>
          </p:txBody>
        </p:sp>
        <p:cxnSp>
          <p:nvCxnSpPr>
            <p:cNvPr id="43" name="Прямая соединительная линия 42">
              <a:extLst>
                <a:ext uri="{FF2B5EF4-FFF2-40B4-BE49-F238E27FC236}">
                  <a16:creationId xmlns:a16="http://schemas.microsoft.com/office/drawing/2014/main" id="{82FA10A7-D649-493A-98DE-4EEC4D64522B}"/>
                </a:ext>
              </a:extLst>
            </p:cNvPr>
            <p:cNvCxnSpPr/>
            <p:nvPr/>
          </p:nvCxnSpPr>
          <p:spPr>
            <a:xfrm>
              <a:off x="906584" y="5055535"/>
              <a:ext cx="59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9718DBFD-251F-4C51-878E-8A9A2FD5609A}"/>
                </a:ext>
              </a:extLst>
            </p:cNvPr>
            <p:cNvSpPr txBox="1"/>
            <p:nvPr/>
          </p:nvSpPr>
          <p:spPr>
            <a:xfrm>
              <a:off x="962359" y="5148841"/>
              <a:ext cx="552963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/>
                <a:t>EURASIAN MATHEMATICAL JOURNAL</a:t>
              </a:r>
            </a:p>
          </p:txBody>
        </p:sp>
        <p:cxnSp>
          <p:nvCxnSpPr>
            <p:cNvPr id="45" name="Прямая соединительная линия 44">
              <a:extLst>
                <a:ext uri="{FF2B5EF4-FFF2-40B4-BE49-F238E27FC236}">
                  <a16:creationId xmlns:a16="http://schemas.microsoft.com/office/drawing/2014/main" id="{F2B76CD8-8BF2-4C69-BFDA-5E89E1645542}"/>
                </a:ext>
              </a:extLst>
            </p:cNvPr>
            <p:cNvCxnSpPr/>
            <p:nvPr/>
          </p:nvCxnSpPr>
          <p:spPr>
            <a:xfrm>
              <a:off x="906584" y="5491635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>
              <a:extLst>
                <a:ext uri="{FF2B5EF4-FFF2-40B4-BE49-F238E27FC236}">
                  <a16:creationId xmlns:a16="http://schemas.microsoft.com/office/drawing/2014/main" id="{2273EC1F-9138-4414-983F-643F29FB9678}"/>
                </a:ext>
              </a:extLst>
            </p:cNvPr>
            <p:cNvCxnSpPr/>
            <p:nvPr/>
          </p:nvCxnSpPr>
          <p:spPr>
            <a:xfrm>
              <a:off x="6821941" y="5099076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>
              <a:extLst>
                <a:ext uri="{FF2B5EF4-FFF2-40B4-BE49-F238E27FC236}">
                  <a16:creationId xmlns:a16="http://schemas.microsoft.com/office/drawing/2014/main" id="{57A2A3F9-2C3E-4FD0-B93A-4B4A3760CE6B}"/>
                </a:ext>
              </a:extLst>
            </p:cNvPr>
            <p:cNvCxnSpPr/>
            <p:nvPr/>
          </p:nvCxnSpPr>
          <p:spPr>
            <a:xfrm>
              <a:off x="906581" y="5927064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>
              <a:extLst>
                <a:ext uri="{FF2B5EF4-FFF2-40B4-BE49-F238E27FC236}">
                  <a16:creationId xmlns:a16="http://schemas.microsoft.com/office/drawing/2014/main" id="{8955B73A-9DA6-4971-B481-A216606DDEBB}"/>
                </a:ext>
              </a:extLst>
            </p:cNvPr>
            <p:cNvCxnSpPr/>
            <p:nvPr/>
          </p:nvCxnSpPr>
          <p:spPr>
            <a:xfrm>
              <a:off x="6821938" y="5534510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E6E5107A-45C9-4871-9A5F-CBC7FD5B434B}"/>
                </a:ext>
              </a:extLst>
            </p:cNvPr>
            <p:cNvCxnSpPr/>
            <p:nvPr/>
          </p:nvCxnSpPr>
          <p:spPr>
            <a:xfrm>
              <a:off x="966971" y="6362499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58F00195-3CF2-4D78-9876-A3A356F33A46}"/>
                </a:ext>
              </a:extLst>
            </p:cNvPr>
            <p:cNvCxnSpPr/>
            <p:nvPr/>
          </p:nvCxnSpPr>
          <p:spPr>
            <a:xfrm>
              <a:off x="6821935" y="5969943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9772258-62F0-4E82-BFE1-CB4F228570A9}"/>
                </a:ext>
              </a:extLst>
            </p:cNvPr>
            <p:cNvSpPr txBox="1"/>
            <p:nvPr/>
          </p:nvSpPr>
          <p:spPr>
            <a:xfrm>
              <a:off x="861181" y="4197303"/>
              <a:ext cx="54584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100" dirty="0"/>
                <a:t>   </a:t>
              </a:r>
              <a:r>
                <a:rPr lang="en-US" sz="1100" dirty="0"/>
                <a:t>NEWS OF THE NATIONAL ACADEMY OF SCIENCES OF THE REPUBLIC OF </a:t>
              </a:r>
              <a:r>
                <a:rPr lang="ru-RU" sz="1100" dirty="0"/>
                <a:t>    </a:t>
              </a:r>
              <a:r>
                <a:rPr lang="en-US" sz="1100" dirty="0"/>
                <a:t>KAZAKHSTAN SERIES PHYSICO MATHEMATICAL</a:t>
              </a:r>
              <a:endParaRPr lang="ru-RU" sz="1100" dirty="0"/>
            </a:p>
          </p:txBody>
        </p:sp>
        <p:cxnSp>
          <p:nvCxnSpPr>
            <p:cNvPr id="53" name="Прямая соединительная линия 52">
              <a:extLst>
                <a:ext uri="{FF2B5EF4-FFF2-40B4-BE49-F238E27FC236}">
                  <a16:creationId xmlns:a16="http://schemas.microsoft.com/office/drawing/2014/main" id="{F19C817A-2558-46FF-AD99-67D74D5725E8}"/>
                </a:ext>
              </a:extLst>
            </p:cNvPr>
            <p:cNvCxnSpPr/>
            <p:nvPr/>
          </p:nvCxnSpPr>
          <p:spPr>
            <a:xfrm>
              <a:off x="925282" y="1328043"/>
              <a:ext cx="10656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>
              <a:extLst>
                <a:ext uri="{FF2B5EF4-FFF2-40B4-BE49-F238E27FC236}">
                  <a16:creationId xmlns:a16="http://schemas.microsoft.com/office/drawing/2014/main" id="{726F43E5-6812-4398-92F3-1B554F35AB9B}"/>
                </a:ext>
              </a:extLst>
            </p:cNvPr>
            <p:cNvCxnSpPr/>
            <p:nvPr/>
          </p:nvCxnSpPr>
          <p:spPr>
            <a:xfrm>
              <a:off x="6811056" y="1419708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>
              <a:extLst>
                <a:ext uri="{FF2B5EF4-FFF2-40B4-BE49-F238E27FC236}">
                  <a16:creationId xmlns:a16="http://schemas.microsoft.com/office/drawing/2014/main" id="{E2BA93CA-A999-4966-80E9-7EE6D1B7CC73}"/>
                </a:ext>
              </a:extLst>
            </p:cNvPr>
            <p:cNvCxnSpPr/>
            <p:nvPr/>
          </p:nvCxnSpPr>
          <p:spPr>
            <a:xfrm>
              <a:off x="6440934" y="1866023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>
              <a:extLst>
                <a:ext uri="{FF2B5EF4-FFF2-40B4-BE49-F238E27FC236}">
                  <a16:creationId xmlns:a16="http://schemas.microsoft.com/office/drawing/2014/main" id="{0514B204-5D1A-46ED-84D7-BE9B76643F7D}"/>
                </a:ext>
              </a:extLst>
            </p:cNvPr>
            <p:cNvCxnSpPr/>
            <p:nvPr/>
          </p:nvCxnSpPr>
          <p:spPr>
            <a:xfrm>
              <a:off x="6440934" y="2313107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>
              <a:extLst>
                <a:ext uri="{FF2B5EF4-FFF2-40B4-BE49-F238E27FC236}">
                  <a16:creationId xmlns:a16="http://schemas.microsoft.com/office/drawing/2014/main" id="{EC1E0C4E-6347-49A8-95F5-ECEFB105D7D4}"/>
                </a:ext>
              </a:extLst>
            </p:cNvPr>
            <p:cNvCxnSpPr/>
            <p:nvPr/>
          </p:nvCxnSpPr>
          <p:spPr>
            <a:xfrm>
              <a:off x="6440934" y="2820554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>
              <a:extLst>
                <a:ext uri="{FF2B5EF4-FFF2-40B4-BE49-F238E27FC236}">
                  <a16:creationId xmlns:a16="http://schemas.microsoft.com/office/drawing/2014/main" id="{7D61B5CF-101D-4A6A-849E-DD641CA57010}"/>
                </a:ext>
              </a:extLst>
            </p:cNvPr>
            <p:cNvCxnSpPr/>
            <p:nvPr/>
          </p:nvCxnSpPr>
          <p:spPr>
            <a:xfrm>
              <a:off x="6451820" y="3302931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>
              <a:extLst>
                <a:ext uri="{FF2B5EF4-FFF2-40B4-BE49-F238E27FC236}">
                  <a16:creationId xmlns:a16="http://schemas.microsoft.com/office/drawing/2014/main" id="{8B559AC5-042D-4503-8C70-C54EE213E3CA}"/>
                </a:ext>
              </a:extLst>
            </p:cNvPr>
            <p:cNvCxnSpPr/>
            <p:nvPr/>
          </p:nvCxnSpPr>
          <p:spPr>
            <a:xfrm>
              <a:off x="6451820" y="3749246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>
              <a:extLst>
                <a:ext uri="{FF2B5EF4-FFF2-40B4-BE49-F238E27FC236}">
                  <a16:creationId xmlns:a16="http://schemas.microsoft.com/office/drawing/2014/main" id="{00DEDB3A-A1B1-45DB-84C8-191C47855FF3}"/>
                </a:ext>
              </a:extLst>
            </p:cNvPr>
            <p:cNvCxnSpPr/>
            <p:nvPr/>
          </p:nvCxnSpPr>
          <p:spPr>
            <a:xfrm>
              <a:off x="6451820" y="4205673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49134F9E-06AE-4F57-8AA1-906B23C54DB2}"/>
                </a:ext>
              </a:extLst>
            </p:cNvPr>
            <p:cNvCxnSpPr/>
            <p:nvPr/>
          </p:nvCxnSpPr>
          <p:spPr>
            <a:xfrm>
              <a:off x="6451820" y="4663645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>
              <a:extLst>
                <a:ext uri="{FF2B5EF4-FFF2-40B4-BE49-F238E27FC236}">
                  <a16:creationId xmlns:a16="http://schemas.microsoft.com/office/drawing/2014/main" id="{CD093796-B960-461E-986B-3E04A3C0AD00}"/>
                </a:ext>
              </a:extLst>
            </p:cNvPr>
            <p:cNvCxnSpPr/>
            <p:nvPr/>
          </p:nvCxnSpPr>
          <p:spPr>
            <a:xfrm>
              <a:off x="6451819" y="5109958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>
              <a:extLst>
                <a:ext uri="{FF2B5EF4-FFF2-40B4-BE49-F238E27FC236}">
                  <a16:creationId xmlns:a16="http://schemas.microsoft.com/office/drawing/2014/main" id="{F65A8D8F-BD02-429E-8997-5B232BE34146}"/>
                </a:ext>
              </a:extLst>
            </p:cNvPr>
            <p:cNvCxnSpPr/>
            <p:nvPr/>
          </p:nvCxnSpPr>
          <p:spPr>
            <a:xfrm>
              <a:off x="6451816" y="5545392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>
              <a:extLst>
                <a:ext uri="{FF2B5EF4-FFF2-40B4-BE49-F238E27FC236}">
                  <a16:creationId xmlns:a16="http://schemas.microsoft.com/office/drawing/2014/main" id="{756FCE75-4131-4AF6-BA1B-455056126BD6}"/>
                </a:ext>
              </a:extLst>
            </p:cNvPr>
            <p:cNvCxnSpPr/>
            <p:nvPr/>
          </p:nvCxnSpPr>
          <p:spPr>
            <a:xfrm>
              <a:off x="6451813" y="5980825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300EFC70-788C-438B-8909-75BDDF6D82CE}"/>
                </a:ext>
              </a:extLst>
            </p:cNvPr>
            <p:cNvCxnSpPr/>
            <p:nvPr/>
          </p:nvCxnSpPr>
          <p:spPr>
            <a:xfrm>
              <a:off x="6440934" y="1430590"/>
              <a:ext cx="0" cy="36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FB16A42-1450-4703-910F-29BBE38EC339}"/>
                </a:ext>
              </a:extLst>
            </p:cNvPr>
            <p:cNvSpPr txBox="1"/>
            <p:nvPr/>
          </p:nvSpPr>
          <p:spPr>
            <a:xfrm>
              <a:off x="6999401" y="4808284"/>
              <a:ext cx="4431471" cy="491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/>
                <a:t>Евразийский национальный университет имени Л.Н. Гумилева</a:t>
              </a:r>
              <a:endParaRPr lang="aa-ET" sz="1200" dirty="0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69D6A953-A03B-4966-A7CB-1576389D81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0616" y="1384472"/>
              <a:ext cx="325408" cy="340910"/>
            </a:xfrm>
            <a:prstGeom prst="rect">
              <a:avLst/>
            </a:prstGeom>
          </p:spPr>
        </p:pic>
        <p:pic>
          <p:nvPicPr>
            <p:cNvPr id="72" name="Рисунок 71">
              <a:extLst>
                <a:ext uri="{FF2B5EF4-FFF2-40B4-BE49-F238E27FC236}">
                  <a16:creationId xmlns:a16="http://schemas.microsoft.com/office/drawing/2014/main" id="{EE6F9A6E-5A9D-4CC6-A9C1-A60E2D34B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3640" y="1855735"/>
              <a:ext cx="342928" cy="340910"/>
            </a:xfrm>
            <a:prstGeom prst="rect">
              <a:avLst/>
            </a:prstGeom>
          </p:spPr>
        </p:pic>
        <p:pic>
          <p:nvPicPr>
            <p:cNvPr id="73" name="Рисунок 72">
              <a:extLst>
                <a:ext uri="{FF2B5EF4-FFF2-40B4-BE49-F238E27FC236}">
                  <a16:creationId xmlns:a16="http://schemas.microsoft.com/office/drawing/2014/main" id="{2CB8D8F6-B223-48F2-B782-33EC7B188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2399" y="2387113"/>
              <a:ext cx="360882" cy="340910"/>
            </a:xfrm>
            <a:prstGeom prst="rect">
              <a:avLst/>
            </a:prstGeom>
          </p:spPr>
        </p:pic>
        <p:pic>
          <p:nvPicPr>
            <p:cNvPr id="74" name="Рисунок 73">
              <a:extLst>
                <a:ext uri="{FF2B5EF4-FFF2-40B4-BE49-F238E27FC236}">
                  <a16:creationId xmlns:a16="http://schemas.microsoft.com/office/drawing/2014/main" id="{2E916DFD-E94F-4763-AAA7-C39DA62331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2399" y="2853946"/>
              <a:ext cx="360882" cy="340910"/>
            </a:xfrm>
            <a:prstGeom prst="rect">
              <a:avLst/>
            </a:prstGeom>
          </p:spPr>
        </p:pic>
        <p:pic>
          <p:nvPicPr>
            <p:cNvPr id="75" name="Рисунок 74">
              <a:extLst>
                <a:ext uri="{FF2B5EF4-FFF2-40B4-BE49-F238E27FC236}">
                  <a16:creationId xmlns:a16="http://schemas.microsoft.com/office/drawing/2014/main" id="{F13A7521-ED96-4683-8731-4E29D8874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6196" y="3335148"/>
              <a:ext cx="360882" cy="340910"/>
            </a:xfrm>
            <a:prstGeom prst="rect">
              <a:avLst/>
            </a:prstGeom>
          </p:spPr>
        </p:pic>
        <p:pic>
          <p:nvPicPr>
            <p:cNvPr id="76" name="Рисунок 75">
              <a:extLst>
                <a:ext uri="{FF2B5EF4-FFF2-40B4-BE49-F238E27FC236}">
                  <a16:creationId xmlns:a16="http://schemas.microsoft.com/office/drawing/2014/main" id="{68580EC8-4272-4292-932D-9A676362D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9220" y="3785145"/>
              <a:ext cx="360882" cy="340910"/>
            </a:xfrm>
            <a:prstGeom prst="rect">
              <a:avLst/>
            </a:prstGeom>
          </p:spPr>
        </p:pic>
        <p:pic>
          <p:nvPicPr>
            <p:cNvPr id="77" name="Рисунок 76">
              <a:extLst>
                <a:ext uri="{FF2B5EF4-FFF2-40B4-BE49-F238E27FC236}">
                  <a16:creationId xmlns:a16="http://schemas.microsoft.com/office/drawing/2014/main" id="{20086F0E-C638-459F-813D-AB0CCE199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7979" y="4210193"/>
              <a:ext cx="360882" cy="340910"/>
            </a:xfrm>
            <a:prstGeom prst="rect">
              <a:avLst/>
            </a:prstGeom>
          </p:spPr>
        </p:pic>
        <p:pic>
          <p:nvPicPr>
            <p:cNvPr id="78" name="Рисунок 77">
              <a:extLst>
                <a:ext uri="{FF2B5EF4-FFF2-40B4-BE49-F238E27FC236}">
                  <a16:creationId xmlns:a16="http://schemas.microsoft.com/office/drawing/2014/main" id="{320212CE-0563-4314-8C3C-982256415B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8743" y="4697532"/>
              <a:ext cx="360882" cy="340910"/>
            </a:xfrm>
            <a:prstGeom prst="rect">
              <a:avLst/>
            </a:prstGeom>
          </p:spPr>
        </p:pic>
        <p:pic>
          <p:nvPicPr>
            <p:cNvPr id="79" name="Рисунок 78">
              <a:extLst>
                <a:ext uri="{FF2B5EF4-FFF2-40B4-BE49-F238E27FC236}">
                  <a16:creationId xmlns:a16="http://schemas.microsoft.com/office/drawing/2014/main" id="{B13DEDE0-F0A7-40F5-89B4-1BCDD301B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3148" y="5148303"/>
              <a:ext cx="360882" cy="340910"/>
            </a:xfrm>
            <a:prstGeom prst="rect">
              <a:avLst/>
            </a:prstGeom>
          </p:spPr>
        </p:pic>
        <p:pic>
          <p:nvPicPr>
            <p:cNvPr id="80" name="Рисунок 79">
              <a:extLst>
                <a:ext uri="{FF2B5EF4-FFF2-40B4-BE49-F238E27FC236}">
                  <a16:creationId xmlns:a16="http://schemas.microsoft.com/office/drawing/2014/main" id="{A2BCB18F-BD76-42F0-9100-EDD260C75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2191" y="5582887"/>
              <a:ext cx="360882" cy="340910"/>
            </a:xfrm>
            <a:prstGeom prst="rect">
              <a:avLst/>
            </a:prstGeom>
          </p:spPr>
        </p:pic>
        <p:pic>
          <p:nvPicPr>
            <p:cNvPr id="81" name="Рисунок 80">
              <a:extLst>
                <a:ext uri="{FF2B5EF4-FFF2-40B4-BE49-F238E27FC236}">
                  <a16:creationId xmlns:a16="http://schemas.microsoft.com/office/drawing/2014/main" id="{F5A36262-A937-4FE0-9423-72DFE138C1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2411" y="5999915"/>
              <a:ext cx="360882" cy="340910"/>
            </a:xfrm>
            <a:prstGeom prst="rect">
              <a:avLst/>
            </a:prstGeom>
          </p:spPr>
        </p:pic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7B5D9198-7210-458E-A0FA-C1180BA05250}"/>
                </a:ext>
              </a:extLst>
            </p:cNvPr>
            <p:cNvSpPr txBox="1"/>
            <p:nvPr/>
          </p:nvSpPr>
          <p:spPr>
            <a:xfrm>
              <a:off x="945441" y="1924910"/>
              <a:ext cx="546371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BULLETIN OF THE UNIVERSITY OF KARAGANDA CHEMISTRY</a:t>
              </a:r>
              <a:endParaRPr lang="ru-RU" sz="1100" dirty="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FC39A6D7-EC5B-45A5-A462-1EB7878C2D3B}"/>
                </a:ext>
              </a:extLst>
            </p:cNvPr>
            <p:cNvSpPr txBox="1"/>
            <p:nvPr/>
          </p:nvSpPr>
          <p:spPr>
            <a:xfrm>
              <a:off x="937713" y="2408012"/>
              <a:ext cx="547144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BULLETIN OF THE UNIVERSITY OF KARAGANDA PHYSICS</a:t>
              </a:r>
              <a:endParaRPr lang="ru-RU" sz="1100" dirty="0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6566BC9C-43CB-46CB-B5A9-E92455459D27}"/>
                </a:ext>
              </a:extLst>
            </p:cNvPr>
            <p:cNvSpPr txBox="1"/>
            <p:nvPr/>
          </p:nvSpPr>
          <p:spPr>
            <a:xfrm>
              <a:off x="942105" y="2753671"/>
              <a:ext cx="5556853" cy="278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BULLETIN OF THE NATIONAL ACADEMY OF SCIENCES OF THE REPUBLIC OF KAZAKHSTAN</a:t>
              </a:r>
              <a:endParaRPr lang="ru-RU" sz="1100" dirty="0"/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D7AAD507-0701-4B0A-AAFA-A593DC6C8D0C}"/>
                </a:ext>
              </a:extLst>
            </p:cNvPr>
            <p:cNvSpPr txBox="1"/>
            <p:nvPr/>
          </p:nvSpPr>
          <p:spPr>
            <a:xfrm>
              <a:off x="995924" y="6015048"/>
              <a:ext cx="54585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CENTRAL ASIAN JOURNAL OF GLOBAL HEALTH</a:t>
              </a:r>
              <a:endParaRPr lang="ru-RU" sz="1100" dirty="0"/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222AE99F-FE93-4063-89CB-92826F214A65}"/>
              </a:ext>
            </a:extLst>
          </p:cNvPr>
          <p:cNvSpPr txBox="1"/>
          <p:nvPr/>
        </p:nvSpPr>
        <p:spPr>
          <a:xfrm>
            <a:off x="6759562" y="5604628"/>
            <a:ext cx="54584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Назарбаев Университет </a:t>
            </a:r>
          </a:p>
        </p:txBody>
      </p:sp>
      <p:sp>
        <p:nvSpPr>
          <p:cNvPr id="112" name="Заголовок 1"/>
          <p:cNvSpPr txBox="1">
            <a:spLocks/>
          </p:cNvSpPr>
          <p:nvPr/>
        </p:nvSpPr>
        <p:spPr>
          <a:xfrm>
            <a:off x="333286" y="92286"/>
            <a:ext cx="11776105" cy="652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13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" name="Овал 113"/>
          <p:cNvSpPr/>
          <p:nvPr/>
        </p:nvSpPr>
        <p:spPr>
          <a:xfrm>
            <a:off x="11629045" y="6434091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115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163633" y="6382151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13680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8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188130" y="1370344"/>
            <a:ext cx="11184637" cy="4580545"/>
          </a:xfrm>
          <a:custGeom>
            <a:avLst/>
            <a:gdLst>
              <a:gd name="connsiteX0" fmla="*/ 0 w 11184637"/>
              <a:gd name="connsiteY0" fmla="*/ 0 h 4580545"/>
              <a:gd name="connsiteX1" fmla="*/ 11184637 w 11184637"/>
              <a:gd name="connsiteY1" fmla="*/ 0 h 4580545"/>
              <a:gd name="connsiteX2" fmla="*/ 11184637 w 11184637"/>
              <a:gd name="connsiteY2" fmla="*/ 4580545 h 4580545"/>
              <a:gd name="connsiteX3" fmla="*/ 0 w 11184637"/>
              <a:gd name="connsiteY3" fmla="*/ 4580545 h 4580545"/>
              <a:gd name="connsiteX4" fmla="*/ 0 w 11184637"/>
              <a:gd name="connsiteY4" fmla="*/ 0 h 4580545"/>
              <a:gd name="connsiteX0" fmla="*/ 0 w 11184637"/>
              <a:gd name="connsiteY0" fmla="*/ 0 h 4580545"/>
              <a:gd name="connsiteX1" fmla="*/ 11184637 w 11184637"/>
              <a:gd name="connsiteY1" fmla="*/ 0 h 4580545"/>
              <a:gd name="connsiteX2" fmla="*/ 11184637 w 11184637"/>
              <a:gd name="connsiteY2" fmla="*/ 4580545 h 4580545"/>
              <a:gd name="connsiteX3" fmla="*/ 1602890 w 11184637"/>
              <a:gd name="connsiteY3" fmla="*/ 4580545 h 4580545"/>
              <a:gd name="connsiteX4" fmla="*/ 0 w 11184637"/>
              <a:gd name="connsiteY4" fmla="*/ 0 h 4580545"/>
              <a:gd name="connsiteX0" fmla="*/ 0 w 11184637"/>
              <a:gd name="connsiteY0" fmla="*/ 0 h 4580545"/>
              <a:gd name="connsiteX1" fmla="*/ 11184637 w 11184637"/>
              <a:gd name="connsiteY1" fmla="*/ 0 h 4580545"/>
              <a:gd name="connsiteX2" fmla="*/ 11184637 w 11184637"/>
              <a:gd name="connsiteY2" fmla="*/ 4580545 h 4580545"/>
              <a:gd name="connsiteX3" fmla="*/ 2022438 w 11184637"/>
              <a:gd name="connsiteY3" fmla="*/ 4580545 h 4580545"/>
              <a:gd name="connsiteX4" fmla="*/ 0 w 11184637"/>
              <a:gd name="connsiteY4" fmla="*/ 0 h 4580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84637" h="4580545">
                <a:moveTo>
                  <a:pt x="0" y="0"/>
                </a:moveTo>
                <a:lnTo>
                  <a:pt x="11184637" y="0"/>
                </a:lnTo>
                <a:lnTo>
                  <a:pt x="11184637" y="4580545"/>
                </a:lnTo>
                <a:lnTo>
                  <a:pt x="2022438" y="458054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solidFill>
              <a:srgbClr val="CBD3D7"/>
            </a:solidFill>
          </a:ln>
          <a:scene3d>
            <a:camera prst="orthographicFront"/>
            <a:lightRig rig="threePt" dir="t"/>
          </a:scene3d>
          <a:sp3d>
            <a:bevelT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83"/>
          <p:cNvGrpSpPr>
            <a:grpSpLocks/>
          </p:cNvGrpSpPr>
          <p:nvPr/>
        </p:nvGrpSpPr>
        <p:grpSpPr bwMode="auto">
          <a:xfrm>
            <a:off x="0" y="0"/>
            <a:ext cx="12192000" cy="744538"/>
            <a:chOff x="0" y="-1"/>
            <a:chExt cx="12192000" cy="149190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6" name="Параллелограмм 5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8" name="Заголовок 1"/>
          <p:cNvSpPr txBox="1">
            <a:spLocks/>
          </p:cNvSpPr>
          <p:nvPr/>
        </p:nvSpPr>
        <p:spPr>
          <a:xfrm>
            <a:off x="333286" y="92286"/>
            <a:ext cx="11776105" cy="652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000" dirty="0">
                <a:solidFill>
                  <a:schemeClr val="bg1"/>
                </a:solidFill>
              </a:rPr>
              <a:t>ПАТЕНТЫ </a:t>
            </a:r>
            <a:r>
              <a:rPr lang="en-US" sz="2000" dirty="0">
                <a:solidFill>
                  <a:schemeClr val="bg1"/>
                </a:solidFill>
              </a:rPr>
              <a:t>&amp;</a:t>
            </a:r>
            <a:r>
              <a:rPr lang="ru-RU" sz="2000" dirty="0">
                <a:solidFill>
                  <a:schemeClr val="bg1"/>
                </a:solidFill>
              </a:rPr>
              <a:t> ВНЕДРЕНИЯ</a:t>
            </a:r>
          </a:p>
        </p:txBody>
      </p:sp>
      <p:pic>
        <p:nvPicPr>
          <p:cNvPr id="9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Группа 22"/>
          <p:cNvGrpSpPr/>
          <p:nvPr/>
        </p:nvGrpSpPr>
        <p:grpSpPr>
          <a:xfrm>
            <a:off x="333286" y="1388905"/>
            <a:ext cx="11317268" cy="3349997"/>
            <a:chOff x="188130" y="1423089"/>
            <a:chExt cx="11317268" cy="3349997"/>
          </a:xfrm>
        </p:grpSpPr>
        <p:sp>
          <p:nvSpPr>
            <p:cNvPr id="12" name="TextBox 11"/>
            <p:cNvSpPr txBox="1"/>
            <p:nvPr/>
          </p:nvSpPr>
          <p:spPr>
            <a:xfrm>
              <a:off x="1450324" y="4126755"/>
              <a:ext cx="100550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k-KZ" dirty="0"/>
                <a:t>Патентная заявка на изобретении </a:t>
              </a:r>
              <a:r>
                <a:rPr lang="kk-KZ" i="1" dirty="0"/>
                <a:t>«Антибактериальный агент для лечения инфекционного </a:t>
              </a:r>
            </a:p>
            <a:p>
              <a:r>
                <a:rPr lang="kk-KZ" i="1" dirty="0"/>
                <a:t>  заболеваний бактериального происхождения»</a:t>
              </a:r>
              <a:r>
                <a:rPr lang="kk-KZ" dirty="0"/>
                <a:t> получила охранные документы  4 стран</a:t>
              </a:r>
              <a:endParaRPr lang="ru-RU" dirty="0"/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188130" y="1423089"/>
              <a:ext cx="10280590" cy="2226753"/>
              <a:chOff x="173404" y="1380360"/>
              <a:chExt cx="10280590" cy="2226753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173404" y="1380360"/>
                <a:ext cx="86244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k-KZ" dirty="0"/>
                  <a:t>По результатам Научно-технических программ завершенных в 2017 году получены:</a:t>
                </a:r>
                <a:endParaRPr lang="ru-RU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19423" y="1852787"/>
                <a:ext cx="10034571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k-KZ" dirty="0"/>
                  <a:t>- 222 охранных документа</a:t>
                </a:r>
              </a:p>
              <a:p>
                <a:r>
                  <a:rPr lang="kk-KZ" dirty="0"/>
                  <a:t>  - 86 актов о внедрении разработок</a:t>
                </a:r>
              </a:p>
              <a:p>
                <a:endParaRPr lang="kk-KZ" dirty="0"/>
              </a:p>
              <a:p>
                <a:r>
                  <a:rPr lang="kk-KZ" dirty="0"/>
                  <a:t>      Технические решения получившие охранные документы в области энергетики,</a:t>
                </a:r>
              </a:p>
              <a:p>
                <a:r>
                  <a:rPr lang="kk-KZ" dirty="0"/>
                  <a:t>         металлургии, химических технологий и нефтехимии, биотехнологии, машиностроении,</a:t>
                </a:r>
              </a:p>
              <a:p>
                <a:r>
                  <a:rPr lang="kk-KZ" dirty="0"/>
                  <a:t>           фармацевтике</a:t>
                </a:r>
              </a:p>
            </p:txBody>
          </p:sp>
        </p:grpSp>
      </p:grpSp>
      <p:sp>
        <p:nvSpPr>
          <p:cNvPr id="25" name="Овал 24"/>
          <p:cNvSpPr/>
          <p:nvPr/>
        </p:nvSpPr>
        <p:spPr>
          <a:xfrm>
            <a:off x="11650554" y="6426260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26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185142" y="6374320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765308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83"/>
          <p:cNvGrpSpPr>
            <a:grpSpLocks/>
          </p:cNvGrpSpPr>
          <p:nvPr/>
        </p:nvGrpSpPr>
        <p:grpSpPr bwMode="auto">
          <a:xfrm>
            <a:off x="0" y="-62173"/>
            <a:ext cx="12192000" cy="744538"/>
            <a:chOff x="0" y="-1"/>
            <a:chExt cx="12192000" cy="1491906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2" name="Параллелограмм 21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246" y="-330937"/>
            <a:ext cx="10515600" cy="1325563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НАУКА, ГОСУДАРСТВО, БИЗНЕС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9590"/>
              </p:ext>
            </p:extLst>
          </p:nvPr>
        </p:nvGraphicFramePr>
        <p:xfrm>
          <a:off x="335414" y="1667866"/>
          <a:ext cx="11182509" cy="4443293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604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79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7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0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03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403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14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403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450215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2011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2012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2013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2014 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2015 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</a:rPr>
                        <a:t>2016</a:t>
                      </a:r>
                      <a:endParaRPr lang="ru-RU" sz="1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</a:rPr>
                        <a:t>2017</a:t>
                      </a:r>
                      <a:endParaRPr lang="ru-RU" sz="1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371">
                <a:tc>
                  <a:txBody>
                    <a:bodyPr/>
                    <a:lstStyle/>
                    <a:p>
                      <a:pPr indent="0" algn="l">
                        <a:spcAft>
                          <a:spcPts val="0"/>
                        </a:spcAft>
                      </a:pPr>
                      <a:endParaRPr lang="ru-RU" sz="13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/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5270" marR="65270" marT="0" marB="0" anchor="b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3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>
                          <a:effectLst/>
                        </a:rPr>
                        <a:t>Затраты на инновации, млрд. тенге.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195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325,6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432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434,6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655,4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1528,6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899,7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7834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внутренние НИОКР (текущие затраты (оплата труда и капитальные вложения в здания и оборудование, специально предназначенные для НИОКР))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42,1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33,9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31,3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40,6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32,3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371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внешние НИОКР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…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…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7834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приобретение современных машин, оборудования, программного обеспечения и других капитальных товаров (за исключением затрат на НИОКР)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63,5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233,7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303,7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274,7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333,3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880,6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375,7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285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приобретение внешних знаний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6,6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1,1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79615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проектирование, маркетинговое исследование, обучение и другие соответствующие мероприятия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15,7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9,9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24,9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42,8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42,7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10,1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285">
                <a:tc>
                  <a:txBody>
                    <a:bodyPr/>
                    <a:lstStyle/>
                    <a:p>
                      <a:pPr marL="355600" indent="0" algn="l">
                        <a:spcAft>
                          <a:spcPts val="0"/>
                        </a:spcAft>
                      </a:pPr>
                      <a:r>
                        <a:rPr lang="ru-RU" sz="1300" b="0" dirty="0">
                          <a:effectLst/>
                        </a:rPr>
                        <a:t>на прочие инновационные расходы</a:t>
                      </a:r>
                      <a:endParaRPr lang="ru-RU" sz="13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27,5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77,8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93,3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227,5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560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tc>
                  <a:txBody>
                    <a:bodyPr/>
                    <a:lstStyle/>
                    <a:p>
                      <a:pPr indent="450215" algn="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464,9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270" marR="6527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28246" y="994626"/>
            <a:ext cx="7326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Затраты на технологические инновации в Казахстане</a:t>
            </a:r>
          </a:p>
          <a:p>
            <a:r>
              <a:rPr lang="ru-RU" dirty="0"/>
              <a:t>по типам инноваций</a:t>
            </a:r>
          </a:p>
          <a:p>
            <a:endParaRPr lang="ru-RU" dirty="0"/>
          </a:p>
        </p:txBody>
      </p:sp>
      <p:pic>
        <p:nvPicPr>
          <p:cNvPr id="24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55938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Овал 24"/>
          <p:cNvSpPr/>
          <p:nvPr/>
        </p:nvSpPr>
        <p:spPr>
          <a:xfrm>
            <a:off x="11650554" y="6426260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26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185142" y="6374320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8717" y="6279882"/>
            <a:ext cx="38507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/>
              <a:t>Источник: данные Комитета по статистике МНЭ РК</a:t>
            </a:r>
          </a:p>
        </p:txBody>
      </p:sp>
    </p:spTree>
    <p:extLst>
      <p:ext uri="{BB962C8B-B14F-4D97-AF65-F5344CB8AC3E}">
        <p14:creationId xmlns:p14="http://schemas.microsoft.com/office/powerpoint/2010/main" val="3273624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83"/>
          <p:cNvGrpSpPr>
            <a:grpSpLocks/>
          </p:cNvGrpSpPr>
          <p:nvPr/>
        </p:nvGrpSpPr>
        <p:grpSpPr bwMode="auto">
          <a:xfrm>
            <a:off x="0" y="-21990"/>
            <a:ext cx="12192000" cy="744538"/>
            <a:chOff x="0" y="-1"/>
            <a:chExt cx="12192000" cy="1491906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0" y="-1"/>
              <a:ext cx="12192000" cy="149190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6" name="Параллелограмм 5"/>
            <p:cNvSpPr/>
            <p:nvPr/>
          </p:nvSpPr>
          <p:spPr>
            <a:xfrm rot="10800000" flipV="1">
              <a:off x="7215554" y="-1"/>
              <a:ext cx="4976446" cy="1491906"/>
            </a:xfrm>
            <a:prstGeom prst="parallelogram">
              <a:avLst>
                <a:gd name="adj" fmla="val 4400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10843846" y="-1"/>
              <a:ext cx="1348154" cy="149190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bg1"/>
                </a:solidFill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8246" y="-280712"/>
            <a:ext cx="10515600" cy="1325563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ЗАРУБЕЖНЫЕ ИНВЕСТИЦИИ В НАУКУ</a:t>
            </a:r>
          </a:p>
        </p:txBody>
      </p:sp>
      <p:pic>
        <p:nvPicPr>
          <p:cNvPr id="8" name="Picture 5" descr="C:\Users\Jo\Desktop\Безымянный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767" y="118111"/>
            <a:ext cx="555575" cy="5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" name="Группа 32"/>
          <p:cNvGrpSpPr/>
          <p:nvPr/>
        </p:nvGrpSpPr>
        <p:grpSpPr>
          <a:xfrm>
            <a:off x="1246917" y="1340505"/>
            <a:ext cx="9359153" cy="4937760"/>
            <a:chOff x="655246" y="1295577"/>
            <a:chExt cx="9359153" cy="4937760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655246" y="1295577"/>
              <a:ext cx="9359153" cy="4937760"/>
            </a:xfrm>
            <a:prstGeom prst="rect">
              <a:avLst/>
            </a:prstGeom>
            <a:solidFill>
              <a:srgbClr val="CBD3D7">
                <a:alpha val="21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1183341" y="1412986"/>
              <a:ext cx="8520436" cy="352627"/>
            </a:xfrm>
            <a:prstGeom prst="roundRect">
              <a:avLst/>
            </a:prstGeom>
            <a:solidFill>
              <a:srgbClr val="CCCCEE">
                <a:alpha val="52000"/>
              </a:srgbClr>
            </a:solidFill>
            <a:ln>
              <a:solidFill>
                <a:srgbClr val="CCCCE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1711360" y="5458403"/>
              <a:ext cx="783807" cy="727821"/>
            </a:xfrm>
            <a:prstGeom prst="ellipse">
              <a:avLst/>
            </a:prstGeom>
            <a:solidFill>
              <a:srgbClr val="CBD3D7">
                <a:alpha val="10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4971732" y="3716719"/>
              <a:ext cx="1054249" cy="978946"/>
            </a:xfrm>
            <a:prstGeom prst="ellipse">
              <a:avLst/>
            </a:prstGeom>
            <a:solidFill>
              <a:srgbClr val="CBD3D7">
                <a:alpha val="10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6801930" y="2791478"/>
              <a:ext cx="941293" cy="874058"/>
            </a:xfrm>
            <a:prstGeom prst="ellipse">
              <a:avLst/>
            </a:prstGeom>
            <a:solidFill>
              <a:srgbClr val="CBD3D7">
                <a:alpha val="10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8506136" y="1909141"/>
              <a:ext cx="1054249" cy="978946"/>
            </a:xfrm>
            <a:prstGeom prst="ellipse">
              <a:avLst/>
            </a:prstGeom>
            <a:solidFill>
              <a:srgbClr val="CBD3D7">
                <a:alpha val="10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88458" y="5458403"/>
              <a:ext cx="89109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0,5 млрд.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370944" y="4643595"/>
              <a:ext cx="9466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0,5 млрд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68587" y="3883622"/>
              <a:ext cx="9018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1,3 млрд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933053" y="2888087"/>
              <a:ext cx="98687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1,0 млрд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718077" y="2075448"/>
              <a:ext cx="9018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1,3 млрд </a:t>
              </a:r>
            </a:p>
          </p:txBody>
        </p:sp>
        <p:sp>
          <p:nvSpPr>
            <p:cNvPr id="25" name="Овал 24"/>
            <p:cNvSpPr/>
            <p:nvPr/>
          </p:nvSpPr>
          <p:spPr>
            <a:xfrm>
              <a:off x="3302605" y="4629343"/>
              <a:ext cx="783807" cy="727821"/>
            </a:xfrm>
            <a:prstGeom prst="ellipse">
              <a:avLst/>
            </a:prstGeom>
            <a:solidFill>
              <a:srgbClr val="CBD3D7">
                <a:alpha val="10000"/>
              </a:srgbClr>
            </a:solidFill>
            <a:ln>
              <a:solidFill>
                <a:srgbClr val="CBD3D7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713078" y="1402930"/>
              <a:ext cx="731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2016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408281" y="1396281"/>
              <a:ext cx="731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2013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343691" y="1396281"/>
              <a:ext cx="731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2014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07677" y="1412986"/>
              <a:ext cx="731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2015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762998" y="1396281"/>
              <a:ext cx="731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/>
                <a:t>2017</a:t>
              </a:r>
            </a:p>
          </p:txBody>
        </p:sp>
      </p:grpSp>
      <p:cxnSp>
        <p:nvCxnSpPr>
          <p:cNvPr id="35" name="Прямая соединительная линия 34"/>
          <p:cNvCxnSpPr/>
          <p:nvPr/>
        </p:nvCxnSpPr>
        <p:spPr>
          <a:xfrm>
            <a:off x="3195021" y="1925619"/>
            <a:ext cx="21515" cy="4005862"/>
          </a:xfrm>
          <a:prstGeom prst="line">
            <a:avLst/>
          </a:prstGeom>
          <a:ln>
            <a:solidFill>
              <a:srgbClr val="BAB3E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5100910" y="1925619"/>
            <a:ext cx="21515" cy="4005862"/>
          </a:xfrm>
          <a:prstGeom prst="line">
            <a:avLst/>
          </a:prstGeom>
          <a:ln>
            <a:solidFill>
              <a:srgbClr val="BAB3E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970497" y="1964882"/>
            <a:ext cx="21515" cy="4005862"/>
          </a:xfrm>
          <a:prstGeom prst="line">
            <a:avLst/>
          </a:prstGeom>
          <a:ln>
            <a:solidFill>
              <a:srgbClr val="BAB3E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8829326" y="1964882"/>
            <a:ext cx="21515" cy="4005862"/>
          </a:xfrm>
          <a:prstGeom prst="line">
            <a:avLst/>
          </a:prstGeom>
          <a:ln>
            <a:solidFill>
              <a:srgbClr val="BAB3E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11650554" y="6426260"/>
            <a:ext cx="261243" cy="26124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33"/>
          </a:p>
        </p:txBody>
      </p:sp>
      <p:sp>
        <p:nvSpPr>
          <p:cNvPr id="43" name="Номер слайда 52"/>
          <p:cNvSpPr>
            <a:spLocks noGrp="1"/>
          </p:cNvSpPr>
          <p:nvPr>
            <p:ph type="sldNum" sz="quarter" idx="12"/>
          </p:nvPr>
        </p:nvSpPr>
        <p:spPr>
          <a:xfrm>
            <a:off x="9185142" y="6374320"/>
            <a:ext cx="2743200" cy="36512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346708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694DCA6-217B-4F7F-BC35-49701020008C}"/>
              </a:ext>
            </a:extLst>
          </p:cNvPr>
          <p:cNvSpPr txBox="1"/>
          <p:nvPr/>
        </p:nvSpPr>
        <p:spPr>
          <a:xfrm>
            <a:off x="4890653" y="2404460"/>
            <a:ext cx="34586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город </a:t>
            </a:r>
            <a:r>
              <a:rPr lang="kk-KZ" sz="2000" dirty="0"/>
              <a:t>Алматы, </a:t>
            </a:r>
          </a:p>
          <a:p>
            <a:r>
              <a:rPr lang="kk-KZ" sz="2000" dirty="0"/>
              <a:t>ул. Богенбай батыра 221 </a:t>
            </a:r>
          </a:p>
          <a:p>
            <a:r>
              <a:rPr lang="kk-KZ" sz="2000" dirty="0"/>
              <a:t>тел</a:t>
            </a:r>
            <a:r>
              <a:rPr lang="en-US" sz="2000" dirty="0"/>
              <a:t>:</a:t>
            </a:r>
            <a:r>
              <a:rPr lang="kk-KZ" sz="2000" dirty="0"/>
              <a:t> 8 </a:t>
            </a:r>
            <a:r>
              <a:rPr lang="ru-RU" sz="2000" dirty="0"/>
              <a:t>(727) 378-05-67</a:t>
            </a:r>
          </a:p>
          <a:p>
            <a:r>
              <a:rPr lang="en-US" sz="2000" dirty="0"/>
              <a:t>Website</a:t>
            </a:r>
            <a:r>
              <a:rPr lang="ru-RU" sz="2000" dirty="0"/>
              <a:t>: </a:t>
            </a:r>
            <a:r>
              <a:rPr lang="en-US" sz="2000" dirty="0">
                <a:hlinkClick r:id="rId2"/>
              </a:rPr>
              <a:t>www.ncste.kz</a:t>
            </a:r>
            <a:endParaRPr lang="en-US" sz="2000" dirty="0"/>
          </a:p>
          <a:p>
            <a:r>
              <a:rPr lang="en-US" sz="2000" dirty="0"/>
              <a:t>E-mail: info@ncste.kz</a:t>
            </a:r>
            <a:endParaRPr lang="ru-RU" sz="2000" dirty="0"/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9FD79FC9-8875-43C0-854B-1960362ADB61}"/>
              </a:ext>
            </a:extLst>
          </p:cNvPr>
          <p:cNvCxnSpPr/>
          <p:nvPr/>
        </p:nvCxnSpPr>
        <p:spPr>
          <a:xfrm>
            <a:off x="4960371" y="4024790"/>
            <a:ext cx="277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DD1E94C8-4EFA-439D-BD50-98C776A5A4EE}"/>
              </a:ext>
            </a:extLst>
          </p:cNvPr>
          <p:cNvCxnSpPr/>
          <p:nvPr/>
        </p:nvCxnSpPr>
        <p:spPr>
          <a:xfrm>
            <a:off x="4890653" y="2443744"/>
            <a:ext cx="277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345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806</Words>
  <Application>Microsoft Office PowerPoint</Application>
  <PresentationFormat>Широкоэкранный</PresentationFormat>
  <Paragraphs>314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ОРГАНИЗАЦИИ, ВЫПОЛНЯЮЩИЕ НИОКР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НАУКА, ГОСУДАРСТВО, БИЗНЕС</vt:lpstr>
      <vt:lpstr>ЗАРУБЕЖНЫЕ ИНВЕСТИЦИИ В НАУКУ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Ruslan Kenshinbaev</dc:creator>
  <cp:lastModifiedBy>МАИН АА</cp:lastModifiedBy>
  <cp:revision>132</cp:revision>
  <cp:lastPrinted>2018-12-05T07:58:17Z</cp:lastPrinted>
  <dcterms:created xsi:type="dcterms:W3CDTF">2018-09-26T04:17:55Z</dcterms:created>
  <dcterms:modified xsi:type="dcterms:W3CDTF">2018-12-05T07:58:37Z</dcterms:modified>
</cp:coreProperties>
</file>