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7" r:id="rId2"/>
    <p:sldId id="348" r:id="rId3"/>
    <p:sldId id="315" r:id="rId4"/>
    <p:sldId id="343" r:id="rId5"/>
    <p:sldId id="294" r:id="rId6"/>
    <p:sldId id="345" r:id="rId7"/>
    <p:sldId id="346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9936"/>
    <p:restoredTop sz="94643"/>
  </p:normalViewPr>
  <p:slideViewPr>
    <p:cSldViewPr snapToGrid="0" snapToObjects="1">
      <p:cViewPr varScale="1">
        <p:scale>
          <a:sx n="66" d="100"/>
          <a:sy n="66" d="100"/>
        </p:scale>
        <p:origin x="66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945E93-CEAA-7343-BD82-BF1D2CA36F0A}" type="datetimeFigureOut">
              <a:rPr lang="ru-RU" smtClean="0"/>
              <a:t>15.05.2018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12B467-2167-A64B-B2C2-8F4ACD2EA7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066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Образ слайда 1">
            <a:extLst>
              <a:ext uri="{FF2B5EF4-FFF2-40B4-BE49-F238E27FC236}">
                <a16:creationId xmlns:a16="http://schemas.microsoft.com/office/drawing/2014/main" id="{86E4210C-7DA5-B34C-BC5D-5BD5AAC9E4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4" name="Заметки 2">
            <a:extLst>
              <a:ext uri="{FF2B5EF4-FFF2-40B4-BE49-F238E27FC236}">
                <a16:creationId xmlns:a16="http://schemas.microsoft.com/office/drawing/2014/main" id="{050116DA-DE07-1E4B-9FD5-778A426536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33795" name="Номер слайда 3">
            <a:extLst>
              <a:ext uri="{FF2B5EF4-FFF2-40B4-BE49-F238E27FC236}">
                <a16:creationId xmlns:a16="http://schemas.microsoft.com/office/drawing/2014/main" id="{0DD4DE78-4921-2C4D-9481-66343DB821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EF298C1-CE51-744D-A62A-5E84465794BC}" type="slidenum">
              <a:rPr lang="ru-RU" altLang="ru-RU" smtClean="0"/>
              <a:pPr/>
              <a:t>6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36553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71BABAD-6E3F-3D40-9603-49C0A463C6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72B8D12-0D6F-E24E-B01B-3DFA8006DD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45EAD-42A4-1B47-9C3E-E81FA4983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E2234-CDE2-0146-9598-B8C9278E32EF}" type="datetimeFigureOut">
              <a:rPr lang="ru-RU" smtClean="0"/>
              <a:t>15.05.2018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21D3B7-03EC-DD46-8642-54F852A92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5C4E13A-E059-984F-B8E8-B3841F3B7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98944-384F-184E-8FAC-A62C07FC48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00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EC005D-8263-1445-9EEE-79CC9A3B9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Место для объекта 2">
            <a:extLst>
              <a:ext uri="{FF2B5EF4-FFF2-40B4-BE49-F238E27FC236}">
                <a16:creationId xmlns:a16="http://schemas.microsoft.com/office/drawing/2014/main" id="{582F085B-3FEE-2249-B67C-62F4E678F3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B8C1C97-337B-6940-B0A6-BB6C67BEB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E2234-CDE2-0146-9598-B8C9278E32EF}" type="datetimeFigureOut">
              <a:rPr lang="ru-RU" smtClean="0"/>
              <a:t>15.05.2018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F837CB-625B-0941-A84B-533CCCD8E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A78F95A-4F6D-E04A-B4AD-2736398B6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98944-384F-184E-8FAC-A62C07FC48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785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4A1739-DD60-A14C-AB4F-5942881F7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7649885-C920-A442-B31F-E361BA8C3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F96F362-B870-3C45-90C8-5668BE750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E2234-CDE2-0146-9598-B8C9278E32EF}" type="datetimeFigureOut">
              <a:rPr lang="ru-RU" smtClean="0"/>
              <a:t>15.05.2018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F9D5676-96ED-184E-9500-36FDEED17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3850B9-5609-C24D-829E-A7DFC106D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98944-384F-184E-8FAC-A62C07FC48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0342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5B87BC-6D10-D647-91EF-D4AA765AC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Место для объекта 2">
            <a:extLst>
              <a:ext uri="{FF2B5EF4-FFF2-40B4-BE49-F238E27FC236}">
                <a16:creationId xmlns:a16="http://schemas.microsoft.com/office/drawing/2014/main" id="{D20DD714-DC15-7748-ACDD-9745772662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Место для объекта 3">
            <a:extLst>
              <a:ext uri="{FF2B5EF4-FFF2-40B4-BE49-F238E27FC236}">
                <a16:creationId xmlns:a16="http://schemas.microsoft.com/office/drawing/2014/main" id="{BAEA8AD7-A73D-2249-8675-610577AC3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EFFFEED-8C99-ED47-8EA7-1130D87D1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E2234-CDE2-0146-9598-B8C9278E32EF}" type="datetimeFigureOut">
              <a:rPr lang="ru-RU" smtClean="0"/>
              <a:t>15.05.2018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E73FE64-2FF6-DA48-9CEC-30EA2C4DF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0713F70-49B3-3642-90AC-8A4E9B510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98944-384F-184E-8FAC-A62C07FC48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446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E684A3-9C70-D54F-867F-A8985B82B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5980869-BCCF-7549-9AD3-5532A84866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Место для объекта 3">
            <a:extLst>
              <a:ext uri="{FF2B5EF4-FFF2-40B4-BE49-F238E27FC236}">
                <a16:creationId xmlns:a16="http://schemas.microsoft.com/office/drawing/2014/main" id="{CA4AEFE6-DAF8-B547-A2C3-9A3978FC91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99DFB05-6290-8D4B-B332-7DA2B5A6F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Место для объекта 5">
            <a:extLst>
              <a:ext uri="{FF2B5EF4-FFF2-40B4-BE49-F238E27FC236}">
                <a16:creationId xmlns:a16="http://schemas.microsoft.com/office/drawing/2014/main" id="{22104809-7C0A-7B46-B6C6-FED62F21D9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EFF3819-DE01-D445-A876-C9F3A1241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E2234-CDE2-0146-9598-B8C9278E32EF}" type="datetimeFigureOut">
              <a:rPr lang="ru-RU" smtClean="0"/>
              <a:t>15.05.2018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FC191A9-86D0-8B44-99DD-B1A169618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1B288A9-FB9E-BA41-A806-22A57D1F3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98944-384F-184E-8FAC-A62C07FC48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4497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A5406F-2912-B648-9030-A95A197AC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086B9AE-3290-5C4F-BC49-28AEA86D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E2234-CDE2-0146-9598-B8C9278E32EF}" type="datetimeFigureOut">
              <a:rPr lang="ru-RU" smtClean="0"/>
              <a:t>15.05.2018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E3C486F-2920-4A4B-BD6E-7C299D76B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6040465-9FB4-7943-BF8B-C9596BE1F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98944-384F-184E-8FAC-A62C07FC48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166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4BA7716-51DC-9048-B75E-8DE9DB051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E2234-CDE2-0146-9598-B8C9278E32EF}" type="datetimeFigureOut">
              <a:rPr lang="ru-RU" smtClean="0"/>
              <a:t>15.05.2018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EA828DB-B89D-B246-925D-359B3A95D4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3B2CD0B-2213-F94F-95FE-45FFCCA5C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98944-384F-184E-8FAC-A62C07FC48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6337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64671C-B205-D047-99FF-F07EBC7BB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Место для объекта 2">
            <a:extLst>
              <a:ext uri="{FF2B5EF4-FFF2-40B4-BE49-F238E27FC236}">
                <a16:creationId xmlns:a16="http://schemas.microsoft.com/office/drawing/2014/main" id="{F2F2771D-1EAE-404D-B54B-A89D638D06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B22A9D8-2404-E846-BB8D-C01B39F213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AF11522-5FCF-3640-AE70-5C45E3AC3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E2234-CDE2-0146-9598-B8C9278E32EF}" type="datetimeFigureOut">
              <a:rPr lang="ru-RU" smtClean="0"/>
              <a:t>15.05.2018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B2ACB64-326C-7B4B-803A-E381A8F4A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F848867-08F9-8542-8ED5-12887D54D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98944-384F-184E-8FAC-A62C07FC48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8080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324E9C-5A10-984C-9E40-C2EB84A14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334D142-0F05-F549-9D6D-206BAA8C2B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8931428-DEC1-DC49-ADC1-AF56ECB990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BB3C00F-FA28-814B-94F4-9DD4E2A2D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E2234-CDE2-0146-9598-B8C9278E32EF}" type="datetimeFigureOut">
              <a:rPr lang="ru-RU" smtClean="0"/>
              <a:t>15.05.2018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B53C6C-9CDC-664B-9311-01BFA0FC9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9823D54-2ED8-9A48-B030-570B3D8AB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98944-384F-184E-8FAC-A62C07FC48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378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BC630D-6B66-F34D-9597-05976FE6F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302522A-A5DF-4B48-A2FF-5620B7F4EE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AD88AA9-2ABF-BF43-A561-E2D1A6F3D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E2234-CDE2-0146-9598-B8C9278E32EF}" type="datetimeFigureOut">
              <a:rPr lang="ru-RU" smtClean="0"/>
              <a:t>15.05.2018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367ABB6-348F-A944-9815-878F18DEF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CC9B050-4359-3943-B7A6-BF2C24E23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98944-384F-184E-8FAC-A62C07FC48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4633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4B87260-F5CA-B14F-87DE-601FA6F251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E1AC71A-2298-8442-9758-F23D7C81F4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EAC77E3-EAA3-EA40-8483-0D06522D1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E2234-CDE2-0146-9598-B8C9278E32EF}" type="datetimeFigureOut">
              <a:rPr lang="ru-RU" smtClean="0"/>
              <a:t>15.05.2018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00AD4EB-9B78-D64B-83F4-4DC4F7BAC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92AE3A6-4BF9-5E45-8558-F7E59196C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98944-384F-184E-8FAC-A62C07FC48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323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85B9AE-8842-1F4C-B310-2A580FDA1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29D2C71-E0EC-174E-B148-42A78F73E9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03E6CD-6702-D14B-B124-EA0B6B31C0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E2234-CDE2-0146-9598-B8C9278E32EF}" type="datetimeFigureOut">
              <a:rPr lang="ru-RU" smtClean="0"/>
              <a:t>15.05.2018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CAEEA94-DE21-6C46-AF3E-E6CEF8362C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2EC73F-A284-8046-8803-8FEF2987AB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98944-384F-184E-8FAC-A62C07FC48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854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>
            <a:extLst>
              <a:ext uri="{FF2B5EF4-FFF2-40B4-BE49-F238E27FC236}">
                <a16:creationId xmlns:a16="http://schemas.microsoft.com/office/drawing/2014/main" id="{616B49B0-B08A-9547-9607-D917B75498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5501" y="890589"/>
            <a:ext cx="8143875" cy="535463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ru-RU" sz="2000" b="1" u="sng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altLang="ru-RU" sz="2000" b="1" u="sng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</a:t>
            </a:r>
            <a:endParaRPr lang="en-US" altLang="ru-RU" sz="2000" b="1" u="sng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endParaRPr lang="en-US" altLang="ru-RU" sz="2000" b="1" u="sng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en-US" altLang="ru-RU" sz="48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LIFE</a:t>
            </a:r>
            <a:r>
              <a:rPr lang="ru-RU" altLang="ru-RU" sz="48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ru-RU" sz="48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MANAGEMENT</a:t>
            </a:r>
          </a:p>
          <a:p>
            <a:pPr algn="ctr">
              <a:defRPr/>
            </a:pPr>
            <a:r>
              <a:rPr lang="ru-RU" altLang="ru-RU" sz="24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(МЕНЕДЖМЕНТ ЖИЗНИ)</a:t>
            </a:r>
          </a:p>
          <a:p>
            <a:pPr algn="ctr">
              <a:defRPr/>
            </a:pPr>
            <a:endParaRPr lang="ru-RU" altLang="ru-RU" b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altLang="ru-RU" sz="4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СОЦИАЛЬНЫЕ  ИНФОРМАЦИОННЫЕ ТЕХНОЛОГИИ</a:t>
            </a:r>
          </a:p>
          <a:p>
            <a:pPr algn="ctr">
              <a:defRPr/>
            </a:pPr>
            <a:endParaRPr lang="ru-RU" altLang="ru-RU" b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altLang="ru-RU" sz="2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Инициатор проекта</a:t>
            </a:r>
          </a:p>
          <a:p>
            <a:pPr>
              <a:defRPr/>
            </a:pPr>
            <a:r>
              <a:rPr lang="ru-RU" altLang="ru-RU" sz="2000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ДЖАРБОЛОВ ШЕРИЗАТ ИНТЫМАКОВИЧ академик МАИН, к.т.н.</a:t>
            </a:r>
          </a:p>
          <a:p>
            <a:pPr algn="ctr" eaLnBrk="1" hangingPunct="1">
              <a:defRPr/>
            </a:pPr>
            <a:r>
              <a:rPr lang="ru-RU" altLang="ru-RU">
                <a:ea typeface="Calibri" panose="020F0502020204030204" pitchFamily="34" charset="0"/>
                <a:cs typeface="Times New Roman" panose="02020603050405020304" pitchFamily="18" charset="0"/>
              </a:rPr>
              <a:t>Контакты: 8701 711 64 55</a:t>
            </a:r>
          </a:p>
          <a:p>
            <a:pPr algn="ctr" eaLnBrk="1" hangingPunct="1">
              <a:defRPr/>
            </a:pPr>
            <a:r>
              <a:rPr lang="en-US" altLang="ru-RU">
                <a:ea typeface="Calibri" panose="020F0502020204030204" pitchFamily="34" charset="0"/>
                <a:cs typeface="Times New Roman" panose="02020603050405020304" pitchFamily="18" charset="0"/>
              </a:rPr>
              <a:t>e-mail: sheriz_jarbol@mail.ru</a:t>
            </a:r>
            <a:r>
              <a:rPr lang="ru-RU" altLang="ru-RU"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algn="ctr">
              <a:defRPr/>
            </a:pPr>
            <a:endParaRPr lang="ru-RU" altLang="ru-RU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3784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>
            <a:extLst>
              <a:ext uri="{FF2B5EF4-FFF2-40B4-BE49-F238E27FC236}">
                <a16:creationId xmlns:a16="http://schemas.microsoft.com/office/drawing/2014/main" id="{A40E7459-CAC5-864C-A0E3-CFEBDDE71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9288" y="260350"/>
            <a:ext cx="8229600" cy="2578100"/>
          </a:xfrm>
        </p:spPr>
        <p:txBody>
          <a:bodyPr/>
          <a:lstStyle/>
          <a:p>
            <a:r>
              <a:rPr lang="ru-RU" altLang="ru-RU" sz="4000" b="1"/>
              <a:t>Формирования центр</a:t>
            </a:r>
            <a:r>
              <a:rPr lang="kk-KZ" altLang="ru-RU" sz="4000" b="1"/>
              <a:t>ов</a:t>
            </a:r>
            <a:r>
              <a:rPr lang="ru-RU" altLang="ru-RU" sz="4000" b="1"/>
              <a:t> Знаний по социальным направлениям.</a:t>
            </a:r>
            <a:br>
              <a:rPr lang="ru-RU" altLang="ru-RU" sz="4000"/>
            </a:br>
            <a:endParaRPr lang="ru-RU" altLang="ru-RU" sz="400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AA1939-C8B2-C643-A6E2-43808072C4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989138"/>
            <a:ext cx="8229600" cy="1296035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ru-RU" b="1" u="sng" dirty="0"/>
              <a:t>Миссия проекта </a:t>
            </a:r>
            <a:r>
              <a:rPr lang="ru-RU" sz="2400" b="1" dirty="0"/>
              <a:t>–содействовать успешности достижения целей граждан в общественной и личной  жизни.</a:t>
            </a:r>
            <a:br>
              <a:rPr lang="ru-RU" sz="2400" b="1" i="1" dirty="0"/>
            </a:br>
            <a:r>
              <a:rPr lang="ru-RU" b="1" u="sng" dirty="0"/>
              <a:t>Цели проекта</a:t>
            </a:r>
            <a:r>
              <a:rPr lang="ru-RU" b="1" dirty="0"/>
              <a:t>:</a:t>
            </a:r>
          </a:p>
          <a:p>
            <a:pPr>
              <a:buFont typeface="Arial" charset="0"/>
              <a:buChar char="•"/>
              <a:defRPr/>
            </a:pPr>
            <a:r>
              <a:rPr lang="ru-RU" sz="2400" b="1" dirty="0"/>
              <a:t>активизировать и объединить интеллектуальные ресурсы экспертов из различных областей знаний для развития культуры и грамотности принятия решений в повседневной деятельности личности и организации;</a:t>
            </a:r>
          </a:p>
          <a:p>
            <a:pPr>
              <a:buFont typeface="Arial" charset="0"/>
              <a:buChar char="•"/>
              <a:defRPr/>
            </a:pPr>
            <a:r>
              <a:rPr lang="ru-RU" sz="2400" b="1" dirty="0"/>
              <a:t>помочь широким слоям населения в быстром доступе к хорошо структурированной информации для принятия эффективных решений.</a:t>
            </a:r>
          </a:p>
          <a:p>
            <a:pPr>
              <a:buFont typeface="Arial" charset="0"/>
              <a:buChar char="•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3910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>
            <a:extLst>
              <a:ext uri="{FF2B5EF4-FFF2-40B4-BE49-F238E27FC236}">
                <a16:creationId xmlns:a16="http://schemas.microsoft.com/office/drawing/2014/main" id="{2B42DEF5-1C4A-2C4A-BB5E-04450711A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9288" y="90805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altLang="ru-RU" b="1"/>
              <a:t>Пример социальной проблемы в области ЖКХ (ЖИЛЬЕ)</a:t>
            </a:r>
            <a:br>
              <a:rPr lang="ru-RU" altLang="ru-RU" b="1"/>
            </a:br>
            <a:endParaRPr lang="ru-RU" altLang="ru-RU" b="1"/>
          </a:p>
        </p:txBody>
      </p:sp>
      <p:sp>
        <p:nvSpPr>
          <p:cNvPr id="10243" name="Объект 2">
            <a:extLst>
              <a:ext uri="{FF2B5EF4-FFF2-40B4-BE49-F238E27FC236}">
                <a16:creationId xmlns:a16="http://schemas.microsoft.com/office/drawing/2014/main" id="{FF0BD505-29DE-B043-A2D6-CB7470D55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Char char="•"/>
              <a:defRPr/>
            </a:pPr>
            <a:endParaRPr lang="ru-RU" altLang="ru-RU" dirty="0"/>
          </a:p>
          <a:p>
            <a:pPr marL="0" indent="0" algn="ctr">
              <a:buNone/>
              <a:defRPr/>
            </a:pPr>
            <a:r>
              <a:rPr lang="ru-RU" altLang="ru-RU" b="1" dirty="0"/>
              <a:t>Проблема принятие решений по эффективному управлению многоквартирным домом (кондоминиумом</a:t>
            </a:r>
            <a:r>
              <a:rPr lang="ru-RU" altLang="ru-RU" dirty="0"/>
              <a:t>)</a:t>
            </a:r>
          </a:p>
          <a:p>
            <a:pPr marL="0" indent="0" algn="ctr">
              <a:buNone/>
              <a:defRPr/>
            </a:pPr>
            <a:endParaRPr lang="ru-RU" altLang="ru-RU" dirty="0"/>
          </a:p>
          <a:p>
            <a:pPr marL="0" indent="0" algn="ctr">
              <a:buNone/>
              <a:defRPr/>
            </a:pPr>
            <a:r>
              <a:rPr lang="ru-RU" altLang="ru-RU" b="1" dirty="0"/>
              <a:t>ДЛЯ СПРАВКИ:</a:t>
            </a:r>
            <a:br>
              <a:rPr lang="ru-RU" altLang="ru-RU" b="1" dirty="0"/>
            </a:br>
            <a:r>
              <a:rPr lang="ru-RU" altLang="ru-RU" b="1" dirty="0"/>
              <a:t>В РК ОБЩЕЕ КОЛИЧЕСТВО МЖД -321990</a:t>
            </a:r>
          </a:p>
        </p:txBody>
      </p:sp>
    </p:spTree>
    <p:extLst>
      <p:ext uri="{BB962C8B-B14F-4D97-AF65-F5344CB8AC3E}">
        <p14:creationId xmlns:p14="http://schemas.microsoft.com/office/powerpoint/2010/main" val="2142610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1">
            <a:extLst>
              <a:ext uri="{FF2B5EF4-FFF2-40B4-BE49-F238E27FC236}">
                <a16:creationId xmlns:a16="http://schemas.microsoft.com/office/drawing/2014/main" id="{5AA1EF01-BCDF-3D42-87EA-E99DB71F1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4826" y="274639"/>
            <a:ext cx="8435975" cy="2217737"/>
          </a:xfrm>
        </p:spPr>
        <p:txBody>
          <a:bodyPr>
            <a:normAutofit fontScale="90000"/>
          </a:bodyPr>
          <a:lstStyle/>
          <a:p>
            <a:br>
              <a:rPr lang="ru-RU" altLang="ru-RU" sz="1800"/>
            </a:br>
            <a:br>
              <a:rPr lang="ru-RU" altLang="ru-RU" sz="1800"/>
            </a:br>
            <a:br>
              <a:rPr lang="ru-RU" altLang="ru-RU" sz="1800"/>
            </a:br>
            <a:br>
              <a:rPr lang="ru-RU" altLang="ru-RU" sz="1800"/>
            </a:br>
            <a:r>
              <a:rPr lang="ru-RU" altLang="ru-RU" sz="3600" b="1"/>
              <a:t>Создание   цифрового центра компетенции ( центра знаний ) в сфере ЖКХ для эффективного управления многоквартирными домами</a:t>
            </a:r>
            <a:br>
              <a:rPr lang="ru-RU" altLang="ru-RU" sz="3600"/>
            </a:br>
            <a:br>
              <a:rPr lang="ru-RU" altLang="ru-RU" sz="2400"/>
            </a:br>
            <a:br>
              <a:rPr lang="ru-RU" altLang="ru-RU" sz="2400"/>
            </a:br>
            <a:br>
              <a:rPr lang="ru-RU" altLang="ru-RU" sz="1800"/>
            </a:br>
            <a:endParaRPr lang="ru-RU" altLang="ru-RU" sz="1800"/>
          </a:p>
        </p:txBody>
      </p:sp>
      <p:sp>
        <p:nvSpPr>
          <p:cNvPr id="34818" name="Место для объекта 2">
            <a:extLst>
              <a:ext uri="{FF2B5EF4-FFF2-40B4-BE49-F238E27FC236}">
                <a16:creationId xmlns:a16="http://schemas.microsoft.com/office/drawing/2014/main" id="{FF4B7718-D287-A84E-9B18-4DA9ADE39F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altLang="ru-RU" sz="2400" dirty="0"/>
          </a:p>
          <a:p>
            <a:pPr algn="ctr"/>
            <a:endParaRPr lang="ru-RU" altLang="ru-RU" sz="2400" dirty="0"/>
          </a:p>
          <a:p>
            <a:pPr marL="0" indent="0" algn="ctr">
              <a:buNone/>
            </a:pPr>
            <a:r>
              <a:rPr lang="ru-RU" altLang="ru-RU" b="1" dirty="0"/>
              <a:t>Создание отраслевого центра знаний содействует практическому решению задач в осуществлении государственных программ </a:t>
            </a:r>
          </a:p>
          <a:p>
            <a:pPr algn="ctr"/>
            <a:r>
              <a:rPr lang="ru-RU" altLang="ru-RU" b="1" dirty="0"/>
              <a:t>«ЦИФРОВОЙ КАЗАХСТАН» , </a:t>
            </a:r>
          </a:p>
          <a:p>
            <a:pPr algn="ctr"/>
            <a:r>
              <a:rPr lang="ru-RU" altLang="ru-RU" b="1" dirty="0"/>
              <a:t>«5 СОЦИАЛЬНЫХ ИНИЦИАТИВ»</a:t>
            </a:r>
          </a:p>
          <a:p>
            <a:pPr algn="ctr"/>
            <a:r>
              <a:rPr lang="ru-RU" altLang="ru-RU" b="1" dirty="0"/>
              <a:t>и ряда других.</a:t>
            </a:r>
          </a:p>
          <a:p>
            <a:pPr algn="ctr"/>
            <a:endParaRPr lang="ru-RU" altLang="ru-RU" dirty="0"/>
          </a:p>
          <a:p>
            <a:endParaRPr lang="ru-RU" altLang="ru-RU" sz="1600" dirty="0"/>
          </a:p>
        </p:txBody>
      </p:sp>
    </p:spTree>
    <p:extLst>
      <p:ext uri="{BB962C8B-B14F-4D97-AF65-F5344CB8AC3E}">
        <p14:creationId xmlns:p14="http://schemas.microsoft.com/office/powerpoint/2010/main" val="713029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0">
            <a:extLst>
              <a:ext uri="{FF2B5EF4-FFF2-40B4-BE49-F238E27FC236}">
                <a16:creationId xmlns:a16="http://schemas.microsoft.com/office/drawing/2014/main" id="{43D02A8E-9EA0-C740-ACA7-A9DB693DFF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4676776"/>
            <a:ext cx="1828800" cy="7080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000" b="1">
                <a:latin typeface="Calibri" panose="020F0502020204030204" pitchFamily="34" charset="0"/>
              </a:rPr>
              <a:t>Методология</a:t>
            </a:r>
          </a:p>
          <a:p>
            <a:pPr algn="ctr" eaLnBrk="1" hangingPunct="1">
              <a:defRPr/>
            </a:pPr>
            <a:endParaRPr lang="ru-RU" altLang="ru-RU" sz="2000" b="1">
              <a:latin typeface="Calibri" panose="020F0502020204030204" pitchFamily="34" charset="0"/>
            </a:endParaRPr>
          </a:p>
        </p:txBody>
      </p:sp>
      <p:sp>
        <p:nvSpPr>
          <p:cNvPr id="3" name="TextBox 11">
            <a:extLst>
              <a:ext uri="{FF2B5EF4-FFF2-40B4-BE49-F238E27FC236}">
                <a16:creationId xmlns:a16="http://schemas.microsoft.com/office/drawing/2014/main" id="{7FACF76B-4A22-8041-B699-C196BF36C4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4687889"/>
            <a:ext cx="1752600" cy="7080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000" b="1">
                <a:latin typeface="Calibri" panose="020F0502020204030204" pitchFamily="34" charset="0"/>
              </a:rPr>
              <a:t>Стандарты</a:t>
            </a:r>
          </a:p>
          <a:p>
            <a:pPr algn="ctr" eaLnBrk="1" hangingPunct="1">
              <a:defRPr/>
            </a:pPr>
            <a:endParaRPr lang="ru-RU" altLang="ru-RU" sz="2000" b="1">
              <a:latin typeface="Calibri" panose="020F0502020204030204" pitchFamily="34" charset="0"/>
            </a:endParaRPr>
          </a:p>
        </p:txBody>
      </p:sp>
      <p:sp>
        <p:nvSpPr>
          <p:cNvPr id="4" name="TextBox 12">
            <a:extLst>
              <a:ext uri="{FF2B5EF4-FFF2-40B4-BE49-F238E27FC236}">
                <a16:creationId xmlns:a16="http://schemas.microsoft.com/office/drawing/2014/main" id="{7903A5B0-F52A-564F-85E3-1CCC288CFA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4676776"/>
            <a:ext cx="1981200" cy="6461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b="1">
                <a:latin typeface="Calibri" panose="020F0502020204030204" pitchFamily="34" charset="0"/>
              </a:rPr>
              <a:t>Технология управления</a:t>
            </a:r>
          </a:p>
        </p:txBody>
      </p:sp>
      <p:sp>
        <p:nvSpPr>
          <p:cNvPr id="5" name="TextBox 13">
            <a:extLst>
              <a:ext uri="{FF2B5EF4-FFF2-40B4-BE49-F238E27FC236}">
                <a16:creationId xmlns:a16="http://schemas.microsoft.com/office/drawing/2014/main" id="{E63E6A05-AAB9-474E-B5DD-6D4C4D6C1E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4676776"/>
            <a:ext cx="1981200" cy="6461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b="1">
                <a:latin typeface="Calibri" panose="020F0502020204030204" pitchFamily="34" charset="0"/>
              </a:rPr>
              <a:t>Консультации, аналитика</a:t>
            </a: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027B9578-86B9-9841-B009-7608ADB2EF31}"/>
              </a:ext>
            </a:extLst>
          </p:cNvPr>
          <p:cNvSpPr/>
          <p:nvPr/>
        </p:nvSpPr>
        <p:spPr>
          <a:xfrm>
            <a:off x="3733800" y="404814"/>
            <a:ext cx="5105400" cy="3557587"/>
          </a:xfrm>
          <a:prstGeom prst="roundRect">
            <a:avLst/>
          </a:prstGeom>
          <a:solidFill>
            <a:srgbClr val="FF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534" name="TextBox 16">
            <a:extLst>
              <a:ext uri="{FF2B5EF4-FFF2-40B4-BE49-F238E27FC236}">
                <a16:creationId xmlns:a16="http://schemas.microsoft.com/office/drawing/2014/main" id="{0FEED490-5E6E-C54A-B8AC-4DBC75C3AD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828675"/>
            <a:ext cx="52578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solidFill>
                  <a:srgbClr val="C00000"/>
                </a:solidFill>
              </a:rPr>
              <a:t>Консультационный информационно-аналитический центр </a:t>
            </a:r>
          </a:p>
        </p:txBody>
      </p:sp>
      <p:grpSp>
        <p:nvGrpSpPr>
          <p:cNvPr id="22535" name="Group 33">
            <a:extLst>
              <a:ext uri="{FF2B5EF4-FFF2-40B4-BE49-F238E27FC236}">
                <a16:creationId xmlns:a16="http://schemas.microsoft.com/office/drawing/2014/main" id="{77E7DF5C-3FA1-324B-9150-8408DA82D340}"/>
              </a:ext>
            </a:extLst>
          </p:cNvPr>
          <p:cNvGrpSpPr>
            <a:grpSpLocks/>
          </p:cNvGrpSpPr>
          <p:nvPr/>
        </p:nvGrpSpPr>
        <p:grpSpPr bwMode="auto">
          <a:xfrm>
            <a:off x="4943476" y="2492375"/>
            <a:ext cx="2905125" cy="1212850"/>
            <a:chOff x="271" y="1584"/>
            <a:chExt cx="861" cy="1436"/>
          </a:xfrm>
        </p:grpSpPr>
        <p:graphicFrame>
          <p:nvGraphicFramePr>
            <p:cNvPr id="22541" name="Object 5">
              <a:extLst>
                <a:ext uri="{FF2B5EF4-FFF2-40B4-BE49-F238E27FC236}">
                  <a16:creationId xmlns:a16="http://schemas.microsoft.com/office/drawing/2014/main" id="{6CE32EAF-7737-CF49-9F21-7C2740C740A4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71" y="1632"/>
            <a:ext cx="403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2" name="Clip" r:id="rId3" imgW="8026400" imgH="15379700" progId="">
                    <p:embed/>
                  </p:oleObj>
                </mc:Choice>
                <mc:Fallback>
                  <p:oleObj name="Clip" r:id="rId3" imgW="8026400" imgH="15379700" progId="">
                    <p:embed/>
                    <p:pic>
                      <p:nvPicPr>
                        <p:cNvPr id="22541" name="Object 5">
                          <a:extLst>
                            <a:ext uri="{FF2B5EF4-FFF2-40B4-BE49-F238E27FC236}">
                              <a16:creationId xmlns:a16="http://schemas.microsoft.com/office/drawing/2014/main" id="{6CE32EAF-7737-CF49-9F21-7C2740C740A4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1" y="1632"/>
                          <a:ext cx="403" cy="77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542" name="Text Box 169">
              <a:extLst>
                <a:ext uri="{FF2B5EF4-FFF2-40B4-BE49-F238E27FC236}">
                  <a16:creationId xmlns:a16="http://schemas.microsoft.com/office/drawing/2014/main" id="{BA3772D3-FCFB-4446-AA56-D56EC7C8A9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4" y="2400"/>
              <a:ext cx="768" cy="62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ru-RU" altLang="ru-RU" sz="1800" b="1">
                  <a:latin typeface="Tahoma" panose="020B0604030504040204" pitchFamily="34" charset="0"/>
                </a:rPr>
                <a:t> </a:t>
              </a:r>
              <a:r>
                <a:rPr lang="ru-RU" altLang="ru-RU" sz="2800" b="1">
                  <a:latin typeface="Tahoma" panose="020B0604030504040204" pitchFamily="34" charset="0"/>
                </a:rPr>
                <a:t>эксперты</a:t>
              </a:r>
            </a:p>
          </p:txBody>
        </p:sp>
        <p:graphicFrame>
          <p:nvGraphicFramePr>
            <p:cNvPr id="22543" name="Object 6">
              <a:extLst>
                <a:ext uri="{FF2B5EF4-FFF2-40B4-BE49-F238E27FC236}">
                  <a16:creationId xmlns:a16="http://schemas.microsoft.com/office/drawing/2014/main" id="{A5CB9406-CD3A-D542-B3B0-BA1A86045C41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607" y="1632"/>
            <a:ext cx="401" cy="7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3" name="Clip" r:id="rId5" imgW="8026400" imgH="15379700" progId="">
                    <p:embed/>
                  </p:oleObj>
                </mc:Choice>
                <mc:Fallback>
                  <p:oleObj name="Clip" r:id="rId5" imgW="8026400" imgH="15379700" progId="">
                    <p:embed/>
                    <p:pic>
                      <p:nvPicPr>
                        <p:cNvPr id="22543" name="Object 6">
                          <a:extLst>
                            <a:ext uri="{FF2B5EF4-FFF2-40B4-BE49-F238E27FC236}">
                              <a16:creationId xmlns:a16="http://schemas.microsoft.com/office/drawing/2014/main" id="{A5CB9406-CD3A-D542-B3B0-BA1A86045C41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07" y="1632"/>
                          <a:ext cx="401" cy="7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544" name="Object 7">
              <a:extLst>
                <a:ext uri="{FF2B5EF4-FFF2-40B4-BE49-F238E27FC236}">
                  <a16:creationId xmlns:a16="http://schemas.microsoft.com/office/drawing/2014/main" id="{D0FA6027-0235-9448-AB63-249FA753C2ED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63" y="1584"/>
            <a:ext cx="403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74" name="Clip" r:id="rId6" imgW="8026400" imgH="15379700" progId="">
                    <p:embed/>
                  </p:oleObj>
                </mc:Choice>
                <mc:Fallback>
                  <p:oleObj name="Clip" r:id="rId6" imgW="8026400" imgH="15379700" progId="">
                    <p:embed/>
                    <p:pic>
                      <p:nvPicPr>
                        <p:cNvPr id="22544" name="Object 7">
                          <a:extLst>
                            <a:ext uri="{FF2B5EF4-FFF2-40B4-BE49-F238E27FC236}">
                              <a16:creationId xmlns:a16="http://schemas.microsoft.com/office/drawing/2014/main" id="{D0FA6027-0235-9448-AB63-249FA753C2ED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3" y="1584"/>
                          <a:ext cx="403" cy="77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id="{D9EF1E58-6718-9D4D-A36D-26EE3A5E1E60}"/>
              </a:ext>
            </a:extLst>
          </p:cNvPr>
          <p:cNvCxnSpPr/>
          <p:nvPr/>
        </p:nvCxnSpPr>
        <p:spPr>
          <a:xfrm rot="10800000" flipV="1">
            <a:off x="2590800" y="3962400"/>
            <a:ext cx="1600200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id="{A16F45E4-F1E5-A347-BBA6-6031A89B2AEE}"/>
              </a:ext>
            </a:extLst>
          </p:cNvPr>
          <p:cNvCxnSpPr>
            <a:endCxn id="3" idx="0"/>
          </p:cNvCxnSpPr>
          <p:nvPr/>
        </p:nvCxnSpPr>
        <p:spPr>
          <a:xfrm flipH="1">
            <a:off x="4686300" y="3962400"/>
            <a:ext cx="342900" cy="7254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0E4C4700-DC5B-A84B-8372-FD38B36F1D21}"/>
              </a:ext>
            </a:extLst>
          </p:cNvPr>
          <p:cNvCxnSpPr/>
          <p:nvPr/>
        </p:nvCxnSpPr>
        <p:spPr>
          <a:xfrm rot="16200000" flipH="1">
            <a:off x="6400800" y="4114800"/>
            <a:ext cx="7620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C3FE9864-04D1-724C-AFB7-DC6EFB5DB0ED}"/>
              </a:ext>
            </a:extLst>
          </p:cNvPr>
          <p:cNvCxnSpPr>
            <a:endCxn id="5" idx="0"/>
          </p:cNvCxnSpPr>
          <p:nvPr/>
        </p:nvCxnSpPr>
        <p:spPr>
          <a:xfrm>
            <a:off x="8305800" y="3962401"/>
            <a:ext cx="1143000" cy="7143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40" name="TextBox 32">
            <a:extLst>
              <a:ext uri="{FF2B5EF4-FFF2-40B4-BE49-F238E27FC236}">
                <a16:creationId xmlns:a16="http://schemas.microsoft.com/office/drawing/2014/main" id="{2143A82E-0386-3743-97C3-2D008732EB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4876800"/>
            <a:ext cx="457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2675531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>
            <a:extLst>
              <a:ext uri="{FF2B5EF4-FFF2-40B4-BE49-F238E27FC236}">
                <a16:creationId xmlns:a16="http://schemas.microsoft.com/office/drawing/2014/main" id="{3CE44F20-4A82-AB4F-8021-DC4F6A41F9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7850" y="404813"/>
            <a:ext cx="8712200" cy="508000"/>
          </a:xfrm>
        </p:spPr>
        <p:txBody>
          <a:bodyPr>
            <a:normAutofit fontScale="90000"/>
          </a:bodyPr>
          <a:lstStyle/>
          <a:p>
            <a:r>
              <a:rPr lang="ru-RU" altLang="ru-RU" sz="2800" b="1"/>
              <a:t>информационно-аналитический центр компетенций жкх</a:t>
            </a:r>
            <a:br>
              <a:rPr lang="ru-RU" altLang="ru-RU" sz="2400" b="1"/>
            </a:br>
            <a:r>
              <a:rPr lang="ru-RU" altLang="ru-RU" sz="2400" b="1"/>
              <a:t>(законы, методы, алгоритмы, информационные технологии)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9791863-F88E-054F-AB2D-C75BDAAB47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67000" y="1489076"/>
            <a:ext cx="7316788" cy="5368925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32771" name="TextBox 4">
            <a:extLst>
              <a:ext uri="{FF2B5EF4-FFF2-40B4-BE49-F238E27FC236}">
                <a16:creationId xmlns:a16="http://schemas.microsoft.com/office/drawing/2014/main" id="{19237020-FEFD-ED4D-A5F3-F8D8C77A08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4" y="1905001"/>
            <a:ext cx="32400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стандарты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обслуживания, алгоритмы эффективного управления</a:t>
            </a:r>
          </a:p>
        </p:txBody>
      </p:sp>
      <p:sp>
        <p:nvSpPr>
          <p:cNvPr id="32772" name="TextBox 6">
            <a:extLst>
              <a:ext uri="{FF2B5EF4-FFF2-40B4-BE49-F238E27FC236}">
                <a16:creationId xmlns:a16="http://schemas.microsoft.com/office/drawing/2014/main" id="{EB9AFC98-5518-2645-A366-183C71E233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4576" y="3600450"/>
            <a:ext cx="1916113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b="1">
                <a:latin typeface="Arial" panose="020B0604020202020204" pitchFamily="34" charset="0"/>
              </a:rPr>
              <a:t>мкд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 b="1">
                <a:latin typeface="Arial" panose="020B0604020202020204" pitchFamily="34" charset="0"/>
              </a:rPr>
              <a:t>оси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(договоры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решение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собрания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задание на обслуживание)</a:t>
            </a:r>
          </a:p>
        </p:txBody>
      </p:sp>
      <p:sp>
        <p:nvSpPr>
          <p:cNvPr id="32773" name="TextBox 7">
            <a:extLst>
              <a:ext uri="{FF2B5EF4-FFF2-40B4-BE49-F238E27FC236}">
                <a16:creationId xmlns:a16="http://schemas.microsoft.com/office/drawing/2014/main" id="{5F53B1BC-AE0F-F74C-89F4-CFBE0F38CB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0989" y="3103563"/>
            <a:ext cx="184467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результат процесса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обслуживания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(сервисная компания)</a:t>
            </a:r>
          </a:p>
        </p:txBody>
      </p:sp>
      <p:sp>
        <p:nvSpPr>
          <p:cNvPr id="32774" name="TextBox 9">
            <a:extLst>
              <a:ext uri="{FF2B5EF4-FFF2-40B4-BE49-F238E27FC236}">
                <a16:creationId xmlns:a16="http://schemas.microsoft.com/office/drawing/2014/main" id="{9E766D29-CC96-C141-8529-F0C37144CF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02564" y="2320926"/>
            <a:ext cx="218122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анализ результата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при существенном отклонении рекомендации экспертной группы</a:t>
            </a:r>
          </a:p>
        </p:txBody>
      </p:sp>
      <p:sp>
        <p:nvSpPr>
          <p:cNvPr id="32775" name="TextBox 10">
            <a:extLst>
              <a:ext uri="{FF2B5EF4-FFF2-40B4-BE49-F238E27FC236}">
                <a16:creationId xmlns:a16="http://schemas.microsoft.com/office/drawing/2014/main" id="{B28837B7-2734-6A4F-8BE8-82257C4938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74013" y="4884738"/>
            <a:ext cx="1751012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дальнейшие действия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(алгоритм) по исправлению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ситуации</a:t>
            </a:r>
          </a:p>
        </p:txBody>
      </p:sp>
      <p:sp>
        <p:nvSpPr>
          <p:cNvPr id="32776" name="TextBox 11">
            <a:extLst>
              <a:ext uri="{FF2B5EF4-FFF2-40B4-BE49-F238E27FC236}">
                <a16:creationId xmlns:a16="http://schemas.microsoft.com/office/drawing/2014/main" id="{043F7FC6-7011-6349-87E0-A1935F5469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9838" y="4598989"/>
            <a:ext cx="207486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panose="020B0604020202020204" pitchFamily="34" charset="0"/>
              </a:rPr>
              <a:t>информационно-аналитическое сопровождение и поддержка принятия решений для эффективного управления мкд</a:t>
            </a:r>
          </a:p>
        </p:txBody>
      </p:sp>
      <p:sp>
        <p:nvSpPr>
          <p:cNvPr id="40" name="Стрелка вниз 39">
            <a:extLst>
              <a:ext uri="{FF2B5EF4-FFF2-40B4-BE49-F238E27FC236}">
                <a16:creationId xmlns:a16="http://schemas.microsoft.com/office/drawing/2014/main" id="{43BCD8F4-9376-6C4F-844F-30BF19B9E7F5}"/>
              </a:ext>
            </a:extLst>
          </p:cNvPr>
          <p:cNvSpPr/>
          <p:nvPr/>
        </p:nvSpPr>
        <p:spPr>
          <a:xfrm>
            <a:off x="3216276" y="1489076"/>
            <a:ext cx="276225" cy="3667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1" name="Стрелка вниз 40">
            <a:extLst>
              <a:ext uri="{FF2B5EF4-FFF2-40B4-BE49-F238E27FC236}">
                <a16:creationId xmlns:a16="http://schemas.microsoft.com/office/drawing/2014/main" id="{2CD83B8A-9EAB-FD49-9293-EC6CA841BE54}"/>
              </a:ext>
            </a:extLst>
          </p:cNvPr>
          <p:cNvSpPr/>
          <p:nvPr/>
        </p:nvSpPr>
        <p:spPr>
          <a:xfrm>
            <a:off x="3216276" y="2878138"/>
            <a:ext cx="276225" cy="5508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2" name="Двойная стрелка влево/вправо 41">
            <a:extLst>
              <a:ext uri="{FF2B5EF4-FFF2-40B4-BE49-F238E27FC236}">
                <a16:creationId xmlns:a16="http://schemas.microsoft.com/office/drawing/2014/main" id="{D0FB5B7E-1286-3A49-BBD9-B744F16A5616}"/>
              </a:ext>
            </a:extLst>
          </p:cNvPr>
          <p:cNvSpPr/>
          <p:nvPr/>
        </p:nvSpPr>
        <p:spPr>
          <a:xfrm>
            <a:off x="4224338" y="3860800"/>
            <a:ext cx="1008062" cy="28575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3" name="Стрелка влево 42">
            <a:extLst>
              <a:ext uri="{FF2B5EF4-FFF2-40B4-BE49-F238E27FC236}">
                <a16:creationId xmlns:a16="http://schemas.microsoft.com/office/drawing/2014/main" id="{B64A62C1-1AB6-FC4E-8D90-C80079860C21}"/>
              </a:ext>
            </a:extLst>
          </p:cNvPr>
          <p:cNvSpPr/>
          <p:nvPr/>
        </p:nvSpPr>
        <p:spPr>
          <a:xfrm>
            <a:off x="4224338" y="5300663"/>
            <a:ext cx="825500" cy="2159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4" name="Стрелка влево 43">
            <a:extLst>
              <a:ext uri="{FF2B5EF4-FFF2-40B4-BE49-F238E27FC236}">
                <a16:creationId xmlns:a16="http://schemas.microsoft.com/office/drawing/2014/main" id="{FD4F0738-BC17-A646-BC57-4D04E92D46DF}"/>
              </a:ext>
            </a:extLst>
          </p:cNvPr>
          <p:cNvSpPr/>
          <p:nvPr/>
        </p:nvSpPr>
        <p:spPr>
          <a:xfrm>
            <a:off x="6959601" y="5589588"/>
            <a:ext cx="1014413" cy="20955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5" name="Стрелка вниз 44">
            <a:extLst>
              <a:ext uri="{FF2B5EF4-FFF2-40B4-BE49-F238E27FC236}">
                <a16:creationId xmlns:a16="http://schemas.microsoft.com/office/drawing/2014/main" id="{42C68056-87CE-EB43-9F76-3F8001F82291}"/>
              </a:ext>
            </a:extLst>
          </p:cNvPr>
          <p:cNvSpPr/>
          <p:nvPr/>
        </p:nvSpPr>
        <p:spPr>
          <a:xfrm>
            <a:off x="8829675" y="3797300"/>
            <a:ext cx="146050" cy="10874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9" name="Стрелка вверх 48">
            <a:extLst>
              <a:ext uri="{FF2B5EF4-FFF2-40B4-BE49-F238E27FC236}">
                <a16:creationId xmlns:a16="http://schemas.microsoft.com/office/drawing/2014/main" id="{D5FD057F-EFD3-874A-A55F-2E333E71CD40}"/>
              </a:ext>
            </a:extLst>
          </p:cNvPr>
          <p:cNvSpPr/>
          <p:nvPr/>
        </p:nvSpPr>
        <p:spPr>
          <a:xfrm>
            <a:off x="6186488" y="1489075"/>
            <a:ext cx="196850" cy="16144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0" name="Стрелка вниз 49">
            <a:extLst>
              <a:ext uri="{FF2B5EF4-FFF2-40B4-BE49-F238E27FC236}">
                <a16:creationId xmlns:a16="http://schemas.microsoft.com/office/drawing/2014/main" id="{DF5A86BB-2B2B-0449-B311-AB5F4106DC56}"/>
              </a:ext>
            </a:extLst>
          </p:cNvPr>
          <p:cNvSpPr/>
          <p:nvPr/>
        </p:nvSpPr>
        <p:spPr>
          <a:xfrm>
            <a:off x="8915400" y="1489075"/>
            <a:ext cx="204788" cy="9017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1" name="Штриховая стрелка вправо 50">
            <a:extLst>
              <a:ext uri="{FF2B5EF4-FFF2-40B4-BE49-F238E27FC236}">
                <a16:creationId xmlns:a16="http://schemas.microsoft.com/office/drawing/2014/main" id="{88C0B5F1-A4E7-1449-AF7B-3D37D612307F}"/>
              </a:ext>
            </a:extLst>
          </p:cNvPr>
          <p:cNvSpPr/>
          <p:nvPr/>
        </p:nvSpPr>
        <p:spPr>
          <a:xfrm>
            <a:off x="2063750" y="1341438"/>
            <a:ext cx="8496300" cy="12065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43D78CC-7309-354D-A8C3-5266C97BD8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115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A73B47-E0F9-9445-9332-A667ADFDA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ВКЛАД МАИН</a:t>
            </a:r>
          </a:p>
        </p:txBody>
      </p:sp>
      <p:sp>
        <p:nvSpPr>
          <p:cNvPr id="3" name="Место для объекта 2">
            <a:extLst>
              <a:ext uri="{FF2B5EF4-FFF2-40B4-BE49-F238E27FC236}">
                <a16:creationId xmlns:a16="http://schemas.microsoft.com/office/drawing/2014/main" id="{1A8960A4-69EA-8B46-96E8-90A4FBB93A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r>
              <a:rPr lang="ru-RU" dirty="0"/>
              <a:t>ПРИГЛАШАЕМ ЧЛЕНОВ МАИН К УЧАСТИЮ В В АКТУАЛЬНОМ СОЦИАЛЬНОМ ПРОКТЕ ГОСУДАРСТВЕННОГО МАСШТАБА!</a:t>
            </a:r>
          </a:p>
        </p:txBody>
      </p:sp>
    </p:spTree>
    <p:extLst>
      <p:ext uri="{BB962C8B-B14F-4D97-AF65-F5344CB8AC3E}">
        <p14:creationId xmlns:p14="http://schemas.microsoft.com/office/powerpoint/2010/main" val="19819861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193</Words>
  <Application>Microsoft Office PowerPoint</Application>
  <PresentationFormat>Широкоэкранный</PresentationFormat>
  <Paragraphs>57</Paragraphs>
  <Slides>7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Tahoma</vt:lpstr>
      <vt:lpstr>Times New Roman</vt:lpstr>
      <vt:lpstr>Тема Office</vt:lpstr>
      <vt:lpstr>Clip</vt:lpstr>
      <vt:lpstr>Презентация PowerPoint</vt:lpstr>
      <vt:lpstr>Формирования центров Знаний по социальным направлениям. </vt:lpstr>
      <vt:lpstr>Пример социальной проблемы в области ЖКХ (ЖИЛЬЕ) </vt:lpstr>
      <vt:lpstr>    Создание   цифрового центра компетенции ( центра знаний ) в сфере ЖКХ для эффективного управления многоквартирными домами    </vt:lpstr>
      <vt:lpstr>Презентация PowerPoint</vt:lpstr>
      <vt:lpstr>информационно-аналитический центр компетенций жкх (законы, методы, алгоритмы, информационные технологии)</vt:lpstr>
      <vt:lpstr>ВКЛАД МАИН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Microsoft Office</dc:creator>
  <cp:lastModifiedBy>МАИН АА</cp:lastModifiedBy>
  <cp:revision>1</cp:revision>
  <dcterms:created xsi:type="dcterms:W3CDTF">2018-05-15T06:03:13Z</dcterms:created>
  <dcterms:modified xsi:type="dcterms:W3CDTF">2018-05-15T08:58:03Z</dcterms:modified>
</cp:coreProperties>
</file>