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0" r:id="rId3"/>
    <p:sldId id="265" r:id="rId4"/>
    <p:sldId id="256" r:id="rId5"/>
    <p:sldId id="261" r:id="rId6"/>
    <p:sldId id="264" r:id="rId7"/>
    <p:sldId id="262" r:id="rId8"/>
    <p:sldId id="258" r:id="rId9"/>
    <p:sldId id="266" r:id="rId10"/>
    <p:sldId id="263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5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3C38EC-AE86-4D73-9FCC-F654BEE19F6D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4255E-3470-4AFC-9D61-993E401666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217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F05ED-115A-4448-AC47-81EF36669A0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129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F05ED-115A-4448-AC47-81EF36669A0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0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069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009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07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635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190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60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321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719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49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346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599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AAE84-8E31-44B4-9D50-909581AB2396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64436-646F-40A5-8D23-820605689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314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jpe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jpeg"/><Relationship Id="rId5" Type="http://schemas.openxmlformats.org/officeDocument/2006/relationships/image" Target="../media/image3.png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info@id-group.kz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460" y="63761"/>
            <a:ext cx="6010985" cy="45082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90246" y="4811195"/>
            <a:ext cx="216449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altLang="ru-RU" sz="2000" b="1" dirty="0" smtClean="0">
                <a:solidFill>
                  <a:srgbClr val="002060"/>
                </a:solidFill>
                <a:latin typeface="Georgia" pitchFamily="16" charset="0"/>
                <a:cs typeface="Arial" charset="0"/>
              </a:rPr>
              <a:t>Гульнара ШАКИРОВА</a:t>
            </a: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altLang="ru-RU" sz="1400" b="1" dirty="0" smtClean="0">
                <a:solidFill>
                  <a:srgbClr val="002060"/>
                </a:solidFill>
                <a:latin typeface="Georgia" pitchFamily="16" charset="0"/>
                <a:cs typeface="Arial" charset="0"/>
              </a:rPr>
              <a:t/>
            </a:r>
            <a:br>
              <a:rPr lang="ru-RU" altLang="ru-RU" sz="1400" b="1" dirty="0" smtClean="0">
                <a:solidFill>
                  <a:srgbClr val="002060"/>
                </a:solidFill>
                <a:latin typeface="Georgia" pitchFamily="16" charset="0"/>
                <a:cs typeface="Arial" charset="0"/>
              </a:rPr>
            </a:br>
            <a:r>
              <a:rPr lang="ru-RU" altLang="ru-RU" sz="1400" b="1" dirty="0" smtClean="0">
                <a:solidFill>
                  <a:srgbClr val="002060"/>
                </a:solidFill>
                <a:latin typeface="Georgia" pitchFamily="16" charset="0"/>
                <a:cs typeface="Arial" charset="0"/>
              </a:rPr>
              <a:t>Генеральный директор/ Основатель </a:t>
            </a: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altLang="ru-RU" sz="1600" b="1" dirty="0" smtClean="0">
                <a:solidFill>
                  <a:srgbClr val="C00000"/>
                </a:solidFill>
                <a:latin typeface="Georgia" pitchFamily="16" charset="0"/>
                <a:cs typeface="Arial" charset="0"/>
              </a:rPr>
              <a:t>ID-GROUP</a:t>
            </a:r>
            <a:endParaRPr lang="ru-RU" altLang="ru-RU" sz="1600" b="1" dirty="0">
              <a:solidFill>
                <a:srgbClr val="C00000"/>
              </a:solidFill>
              <a:latin typeface="Georgia" pitchFamily="16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94658" y="4934306"/>
            <a:ext cx="26622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ct val="100000"/>
            </a:pPr>
            <a:r>
              <a:rPr lang="ru-RU" altLang="ru-RU" sz="1200" b="1" i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Доктор делового администрирования,</a:t>
            </a:r>
          </a:p>
          <a:p>
            <a:pPr algn="ctr">
              <a:buSzPct val="100000"/>
            </a:pPr>
            <a:r>
              <a:rPr lang="ru-RU" altLang="ru-RU" sz="1200" b="1" i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Академик МАИН, </a:t>
            </a:r>
          </a:p>
          <a:p>
            <a:pPr algn="ctr">
              <a:buSzPct val="100000"/>
            </a:pPr>
            <a:r>
              <a:rPr lang="ru-RU" altLang="ru-RU" sz="1200" b="1" i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Член Ассоциации Проектных менеджеров РК</a:t>
            </a:r>
          </a:p>
          <a:p>
            <a:pPr algn="ctr">
              <a:buSzPct val="100000"/>
            </a:pPr>
            <a:r>
              <a:rPr lang="ru-RU" altLang="ru-RU" sz="1200" b="1" i="1" dirty="0">
                <a:solidFill>
                  <a:schemeClr val="bg2">
                    <a:lumMod val="25000"/>
                  </a:schemeClr>
                </a:solidFill>
                <a:latin typeface="Georgia" pitchFamily="16" charset="0"/>
                <a:cs typeface="Arial" charset="0"/>
              </a:rPr>
              <a:t>мастер спорта, </a:t>
            </a:r>
            <a:r>
              <a:rPr lang="ru-RU" altLang="ru-RU" sz="1200" b="1" i="1" dirty="0" smtClean="0">
                <a:solidFill>
                  <a:schemeClr val="bg2">
                    <a:lumMod val="25000"/>
                  </a:schemeClr>
                </a:solidFill>
                <a:latin typeface="Georgia" pitchFamily="16" charset="0"/>
                <a:cs typeface="Arial" charset="0"/>
              </a:rPr>
              <a:t>спортивный психолог</a:t>
            </a:r>
          </a:p>
          <a:p>
            <a:pPr algn="ctr">
              <a:buSzPct val="100000"/>
            </a:pPr>
            <a:r>
              <a:rPr lang="ru-RU" altLang="ru-RU" sz="1200" b="1" i="1" dirty="0" smtClean="0">
                <a:solidFill>
                  <a:schemeClr val="bg2">
                    <a:lumMod val="25000"/>
                  </a:schemeClr>
                </a:solidFill>
                <a:latin typeface="Georgia" pitchFamily="16" charset="0"/>
                <a:cs typeface="Arial" charset="0"/>
              </a:rPr>
              <a:t>Бизнес-тренер, </a:t>
            </a:r>
            <a:r>
              <a:rPr lang="ru-RU" altLang="ru-RU" sz="1200" b="1" i="1" dirty="0" err="1" smtClean="0">
                <a:solidFill>
                  <a:schemeClr val="bg2">
                    <a:lumMod val="25000"/>
                  </a:schemeClr>
                </a:solidFill>
                <a:latin typeface="Georgia" pitchFamily="16" charset="0"/>
                <a:cs typeface="Arial" charset="0"/>
              </a:rPr>
              <a:t>лайф-коуч</a:t>
            </a:r>
            <a:endParaRPr lang="ru-RU" altLang="ru-RU" sz="1200" b="1" i="1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5476" y="2017455"/>
            <a:ext cx="47265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«Информационные технологии и инструменты для работы в онлайн-пространстве»</a:t>
            </a:r>
            <a:endParaRPr lang="ru-RU" sz="3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Левая круглая скобка 9"/>
          <p:cNvSpPr/>
          <p:nvPr/>
        </p:nvSpPr>
        <p:spPr>
          <a:xfrm>
            <a:off x="8385468" y="4831313"/>
            <a:ext cx="196400" cy="1754287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Левая круглая скобка 10"/>
          <p:cNvSpPr/>
          <p:nvPr/>
        </p:nvSpPr>
        <p:spPr>
          <a:xfrm>
            <a:off x="8265591" y="4710545"/>
            <a:ext cx="227237" cy="197359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953546" y="6000825"/>
            <a:ext cx="3580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Алматы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17 мая 2018</a:t>
            </a:r>
            <a:endParaRPr lang="ru-RU" sz="1600" dirty="0">
              <a:latin typeface="Georgia" panose="02040502050405020303" pitchFamily="18" charset="0"/>
            </a:endParaRPr>
          </a:p>
        </p:txBody>
      </p:sp>
      <p:pic>
        <p:nvPicPr>
          <p:cNvPr id="2050" name="Picture 2" descr="http://academy.kz/templates/academy/images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428" y="273712"/>
            <a:ext cx="3263445" cy="87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16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 flipH="1">
            <a:off x="9236425" y="360527"/>
            <a:ext cx="42111" cy="6224100"/>
          </a:xfrm>
          <a:prstGeom prst="line">
            <a:avLst/>
          </a:prstGeom>
          <a:ln>
            <a:solidFill>
              <a:srgbClr val="A4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624165" y="2102636"/>
            <a:ext cx="22067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ID-G</a:t>
            </a:r>
            <a:r>
              <a:rPr 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ROUP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  крупнейший  проект в области  корпоративного  консалтинга и  дополнительного профессионального образования.</a:t>
            </a:r>
          </a:p>
          <a:p>
            <a:endParaRPr lang="ru-RU" sz="1200" b="1" dirty="0">
              <a:solidFill>
                <a:schemeClr val="tx1">
                  <a:lumMod val="85000"/>
                  <a:lumOff val="15000"/>
                </a:schemeClr>
              </a:solidFill>
              <a:latin typeface="Georgia" pitchFamily="18" charset="0"/>
            </a:endParaRPr>
          </a:p>
          <a:p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ID-G</a:t>
            </a:r>
            <a:r>
              <a:rPr 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ROUP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 Интегрированный комплекс инструментов, технологий, методик и форматов      обучения, направленных на решение практических задач казахстанского бизнеса.</a:t>
            </a:r>
          </a:p>
          <a:p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Georgia" pitchFamily="18" charset="0"/>
            </a:endParaRPr>
          </a:p>
          <a:p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В команде  ID-G</a:t>
            </a:r>
            <a:r>
              <a:rPr 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ROUP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 </a:t>
            </a:r>
          </a:p>
          <a:p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</a:rPr>
              <a:t>ведущие  тренера,  эксперты и практики  Казахстана и мирового  сообщества.</a:t>
            </a:r>
          </a:p>
          <a:p>
            <a:endParaRPr lang="ru-RU" sz="1200" b="1" dirty="0">
              <a:solidFill>
                <a:schemeClr val="tx1">
                  <a:lumMod val="85000"/>
                  <a:lumOff val="15000"/>
                </a:schemeClr>
              </a:solidFill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932" y="2253236"/>
            <a:ext cx="2015940" cy="738664"/>
          </a:xfrm>
          <a:prstGeom prst="rect">
            <a:avLst/>
          </a:prstGeom>
          <a:solidFill>
            <a:srgbClr val="F7F7F7">
              <a:alpha val="34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На рынке бизнес-образования</a:t>
            </a:r>
          </a:p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47471" y="1808035"/>
            <a:ext cx="1301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5DA2"/>
                </a:solidFill>
                <a:latin typeface="Georgia" pitchFamily="18" charset="0"/>
              </a:rPr>
              <a:t>10+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27304" y="1778445"/>
            <a:ext cx="1183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Georgia" pitchFamily="18" charset="0"/>
              </a:rPr>
              <a:t>5+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57780" y="2245784"/>
            <a:ext cx="2086648" cy="523220"/>
          </a:xfrm>
          <a:prstGeom prst="rect">
            <a:avLst/>
          </a:prstGeom>
          <a:solidFill>
            <a:srgbClr val="F7F7F7">
              <a:alpha val="34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На рынке корпоративных услуг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79147" y="2232336"/>
            <a:ext cx="1742755" cy="738664"/>
          </a:xfrm>
          <a:prstGeom prst="rect">
            <a:avLst/>
          </a:prstGeom>
          <a:solidFill>
            <a:srgbClr val="F7F7F7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Слушателей и клиентов  по всей стране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95157" y="1789637"/>
            <a:ext cx="1956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Georgia" pitchFamily="18" charset="0"/>
              </a:rPr>
              <a:t>15000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798658" y="1906975"/>
            <a:ext cx="1058" cy="8911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867749" y="1875820"/>
            <a:ext cx="0" cy="914494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52327" y="3025188"/>
            <a:ext cx="5150738" cy="369332"/>
          </a:xfrm>
          <a:prstGeom prst="rect">
            <a:avLst/>
          </a:prstGeom>
          <a:solidFill>
            <a:srgbClr val="A40000"/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Georgia" pitchFamily="18" charset="0"/>
              </a:rPr>
              <a:t>Направления деятельности ID-G</a:t>
            </a:r>
            <a:r>
              <a:rPr lang="en-US" b="1" dirty="0">
                <a:solidFill>
                  <a:schemeClr val="bg1"/>
                </a:solidFill>
                <a:latin typeface="Georgia" pitchFamily="18" charset="0"/>
              </a:rPr>
              <a:t>ROUP</a:t>
            </a:r>
            <a:r>
              <a:rPr lang="ru-RU" b="1" dirty="0">
                <a:solidFill>
                  <a:schemeClr val="bg1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63781" y="3469106"/>
            <a:ext cx="8317291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- </a:t>
            </a:r>
            <a:r>
              <a:rPr lang="ru-RU" sz="1600" b="1" spc="-5" dirty="0">
                <a:solidFill>
                  <a:schemeClr val="bg2">
                    <a:lumMod val="25000"/>
                  </a:schemeClr>
                </a:solidFill>
                <a:latin typeface="Georgia"/>
                <a:cs typeface="Georgia"/>
              </a:rPr>
              <a:t>Бизнес-образование</a:t>
            </a:r>
            <a:r>
              <a:rPr lang="ru-RU" b="1" spc="-5" dirty="0">
                <a:solidFill>
                  <a:srgbClr val="6D6D6D"/>
                </a:solidFill>
                <a:latin typeface="Georgia"/>
                <a:cs typeface="Georgia"/>
              </a:rPr>
              <a:t>:  </a:t>
            </a:r>
            <a:r>
              <a:rPr lang="ru-RU" sz="1600" b="1" dirty="0">
                <a:solidFill>
                  <a:srgbClr val="6D6D6D"/>
                </a:solidFill>
                <a:latin typeface="Georgia"/>
                <a:cs typeface="Georgia"/>
              </a:rPr>
              <a:t>МВА,</a:t>
            </a:r>
            <a:r>
              <a:rPr lang="ru-RU" sz="1600" b="1" spc="-110" dirty="0">
                <a:solidFill>
                  <a:srgbClr val="6D6D6D"/>
                </a:solidFill>
                <a:latin typeface="Georgia"/>
                <a:cs typeface="Georgia"/>
              </a:rPr>
              <a:t> </a:t>
            </a:r>
            <a:r>
              <a:rPr lang="ru-RU" sz="1600" b="1" dirty="0">
                <a:solidFill>
                  <a:srgbClr val="6D6D6D"/>
                </a:solidFill>
                <a:latin typeface="Georgia"/>
                <a:cs typeface="Georgia"/>
              </a:rPr>
              <a:t>ЕМВА,  DBA. Корпоративное обучение. Тренинги, семинары</a:t>
            </a:r>
            <a:endParaRPr lang="ru-RU" sz="1600" dirty="0">
              <a:solidFill>
                <a:srgbClr val="6D6D6D"/>
              </a:solidFill>
              <a:latin typeface="Georgia"/>
              <a:cs typeface="Georgia"/>
            </a:endParaRPr>
          </a:p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 pitchFamily="18" charset="0"/>
              </a:rPr>
              <a:t>- Сопровождение бизнеса</a:t>
            </a:r>
          </a:p>
          <a:p>
            <a:r>
              <a:rPr lang="ru-RU" sz="1200" b="1" dirty="0">
                <a:solidFill>
                  <a:srgbClr val="6D6D6D"/>
                </a:solidFill>
                <a:latin typeface="Georgia" pitchFamily="18" charset="0"/>
              </a:rPr>
              <a:t>Архитектурные решения в области планирования, оценки и контроля эффективностью и качеством. Управление проектами.  </a:t>
            </a:r>
          </a:p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 pitchFamily="18" charset="0"/>
              </a:rPr>
              <a:t>- Управленческое консультирование</a:t>
            </a:r>
          </a:p>
          <a:p>
            <a:r>
              <a:rPr lang="ru-RU" sz="1200" b="1" dirty="0" err="1">
                <a:solidFill>
                  <a:srgbClr val="6D6D6D"/>
                </a:solidFill>
                <a:latin typeface="Georgia" pitchFamily="18" charset="0"/>
              </a:rPr>
              <a:t>Коучинг</a:t>
            </a:r>
            <a:r>
              <a:rPr lang="ru-RU" sz="1200" b="1" dirty="0">
                <a:solidFill>
                  <a:srgbClr val="6D6D6D"/>
                </a:solidFill>
                <a:latin typeface="Georgia" pitchFamily="18" charset="0"/>
              </a:rPr>
              <a:t>-сессии, разработка и внедрение системы управления эффективностью, диагностика внутренней среды, оценка, аттестация, стимулирование и мотивация.</a:t>
            </a:r>
          </a:p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 pitchFamily="18" charset="0"/>
              </a:rPr>
              <a:t>- Архитектурные решения для бизнеса </a:t>
            </a:r>
          </a:p>
          <a:p>
            <a:r>
              <a:rPr lang="ru-RU" sz="1200" b="1" dirty="0">
                <a:solidFill>
                  <a:srgbClr val="6D6D6D"/>
                </a:solidFill>
                <a:latin typeface="Georgia" pitchFamily="18" charset="0"/>
              </a:rPr>
              <a:t>Постановка системы управления бизнесом/процессами. Описание и автоматизация бизнес-процессов</a:t>
            </a:r>
          </a:p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 pitchFamily="18" charset="0"/>
              </a:rPr>
              <a:t>- Программы личностного роста и развития</a:t>
            </a:r>
          </a:p>
          <a:p>
            <a:r>
              <a:rPr lang="ru-RU" sz="1200" b="1" dirty="0">
                <a:solidFill>
                  <a:srgbClr val="6D6D6D"/>
                </a:solidFill>
                <a:latin typeface="Georgia" pitchFamily="18" charset="0"/>
              </a:rPr>
              <a:t>Управление по целям и контрольным показателям. Психология лидерства и коммуникаций. Тайм-менеджмент. Управление конфликтами. </a:t>
            </a:r>
            <a:r>
              <a:rPr lang="ru-RU" sz="1200" b="1" dirty="0" err="1">
                <a:solidFill>
                  <a:srgbClr val="6D6D6D"/>
                </a:solidFill>
                <a:latin typeface="Georgia" pitchFamily="18" charset="0"/>
              </a:rPr>
              <a:t>Лайф-коучинг</a:t>
            </a:r>
            <a:endParaRPr lang="ru-RU" sz="1200" b="1" dirty="0">
              <a:solidFill>
                <a:srgbClr val="6D6D6D"/>
              </a:solidFill>
              <a:latin typeface="Georgia" pitchFamily="18" charset="0"/>
            </a:endParaRPr>
          </a:p>
          <a:p>
            <a:endParaRPr lang="ru-RU" sz="1400" b="1" dirty="0">
              <a:solidFill>
                <a:srgbClr val="6D6D6D"/>
              </a:solidFill>
              <a:latin typeface="Georgia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2136" y="742667"/>
            <a:ext cx="1452136" cy="1164308"/>
          </a:xfrm>
          <a:prstGeom prst="rect">
            <a:avLst/>
          </a:prstGeom>
        </p:spPr>
      </p:pic>
      <p:pic>
        <p:nvPicPr>
          <p:cNvPr id="22" name="Picture 2" descr="C:\Users\Work_РС\Downloads\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56" r="38110" b="22841"/>
          <a:stretch/>
        </p:blipFill>
        <p:spPr bwMode="auto">
          <a:xfrm>
            <a:off x="-108520" y="-13727"/>
            <a:ext cx="8928992" cy="18951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Work_РС\Downloads\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685" b="24962"/>
          <a:stretch/>
        </p:blipFill>
        <p:spPr bwMode="auto">
          <a:xfrm>
            <a:off x="3927304" y="-27384"/>
            <a:ext cx="5325216" cy="19030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одзаголовок 2"/>
          <p:cNvSpPr txBox="1">
            <a:spLocks/>
          </p:cNvSpPr>
          <p:nvPr/>
        </p:nvSpPr>
        <p:spPr>
          <a:xfrm>
            <a:off x="235988" y="360527"/>
            <a:ext cx="5478174" cy="124837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4000" b="1" dirty="0" smtClean="0">
                <a:solidFill>
                  <a:schemeClr val="bg1"/>
                </a:solidFill>
                <a:latin typeface="Georgia" pitchFamily="18" charset="0"/>
              </a:rPr>
              <a:t>Группа компаний</a:t>
            </a:r>
          </a:p>
          <a:p>
            <a:pPr algn="l"/>
            <a:r>
              <a:rPr lang="en-US" sz="5400" b="1" dirty="0" smtClean="0">
                <a:solidFill>
                  <a:schemeClr val="bg1"/>
                </a:solidFill>
                <a:latin typeface="Georgia" pitchFamily="18" charset="0"/>
              </a:rPr>
              <a:t>ID-GROUP</a:t>
            </a:r>
            <a:endParaRPr lang="ru-RU" sz="54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028740" y="148151"/>
            <a:ext cx="2025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Georgia" panose="02040502050405020303" pitchFamily="18" charset="0"/>
              </a:rPr>
              <a:t>i</a:t>
            </a:r>
            <a:r>
              <a:rPr lang="en-US" dirty="0" smtClean="0">
                <a:latin typeface="Georgia" panose="02040502050405020303" pitchFamily="18" charset="0"/>
              </a:rPr>
              <a:t>dgroupkz.net</a:t>
            </a:r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343" y="1040607"/>
            <a:ext cx="6820658" cy="51154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05476" y="2017455"/>
            <a:ext cx="47265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«Информационные технологии и инструменты для работы в онлайн-пространстве»</a:t>
            </a:r>
            <a:endParaRPr lang="ru-RU" sz="3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3546" y="6000825"/>
            <a:ext cx="3580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Алматы</a:t>
            </a:r>
          </a:p>
          <a:p>
            <a:pPr algn="ctr"/>
            <a:r>
              <a:rPr lang="ru-RU" sz="1600" dirty="0" smtClean="0">
                <a:latin typeface="Georgia" panose="02040502050405020303" pitchFamily="18" charset="0"/>
              </a:rPr>
              <a:t>17 мая 2018</a:t>
            </a:r>
            <a:endParaRPr lang="ru-RU" sz="1600" dirty="0">
              <a:latin typeface="Georgia" panose="02040502050405020303" pitchFamily="18" charset="0"/>
            </a:endParaRPr>
          </a:p>
        </p:txBody>
      </p:sp>
      <p:pic>
        <p:nvPicPr>
          <p:cNvPr id="2050" name="Picture 2" descr="http://academy.kz/templates/academy/images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428" y="273712"/>
            <a:ext cx="3263445" cy="87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/>
          <a:srcRect l="10264"/>
          <a:stretch/>
        </p:blipFill>
        <p:spPr>
          <a:xfrm>
            <a:off x="2" y="689274"/>
            <a:ext cx="8479386" cy="4975349"/>
          </a:xfrm>
          <a:prstGeom prst="rect">
            <a:avLst/>
          </a:prstGeom>
        </p:spPr>
      </p:pic>
      <p:pic>
        <p:nvPicPr>
          <p:cNvPr id="5" name="Picture 6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22" t="50000" r="2852" b="3141"/>
          <a:stretch/>
        </p:blipFill>
        <p:spPr bwMode="auto">
          <a:xfrm>
            <a:off x="9128683" y="33001"/>
            <a:ext cx="2950342" cy="266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9295065" y="758709"/>
            <a:ext cx="254923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Georgia" panose="02040502050405020303" pitchFamily="18" charset="0"/>
              </a:rPr>
              <a:t>Массовое проникновение в нашу жизнь интернета самая поразительная тотальная трансформация в истории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5697" y="5554733"/>
            <a:ext cx="2536314" cy="438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9846177" y="6044105"/>
            <a:ext cx="2025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Georgia" panose="02040502050405020303" pitchFamily="18" charset="0"/>
              </a:rPr>
              <a:t>i</a:t>
            </a:r>
            <a:r>
              <a:rPr lang="en-US" dirty="0" smtClean="0">
                <a:latin typeface="Georgia" panose="02040502050405020303" pitchFamily="18" charset="0"/>
              </a:rPr>
              <a:t>dgroupkz.net</a:t>
            </a:r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1026" name="Picture 2" descr="C:\Users\INTEGRES\Desktop\fhkj\56e9907fb5791c6c87aa52e66042fbd841080fb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689273"/>
            <a:ext cx="2025826" cy="11395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NTEGRES\Desktop\fhkj\rsz_depositphotos_28928531_origina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914" y="250095"/>
            <a:ext cx="1513027" cy="10089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NTEGRES\Desktop\fhkj\b17d1374c8fe4f0de52cc6fe564accff__1200x63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573" y="328225"/>
            <a:ext cx="1639940" cy="860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NTEGRES\Desktop\fhkj\elderly-people-on-comput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087" y="5218586"/>
            <a:ext cx="1696959" cy="1455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NTEGRES\Desktop\fhkj\227794_760x5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747" y="2774660"/>
            <a:ext cx="2094964" cy="1556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088" y="5402328"/>
            <a:ext cx="2165214" cy="1378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8" r="9234"/>
          <a:stretch/>
        </p:blipFill>
        <p:spPr bwMode="auto">
          <a:xfrm>
            <a:off x="68803" y="5284225"/>
            <a:ext cx="1888224" cy="1324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77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711" y="178084"/>
            <a:ext cx="2536314" cy="438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61" y="775855"/>
            <a:ext cx="10492508" cy="59020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98531" y="1385454"/>
            <a:ext cx="3834638" cy="1477328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Georgia" panose="02040502050405020303" pitchFamily="18" charset="0"/>
              </a:rPr>
              <a:t>«… ничто не гарантирует, что мы будем идти в ногу с процессами глобализации и научно-технического прогресса»</a:t>
            </a:r>
            <a:endParaRPr lang="ru-RU" b="1" dirty="0">
              <a:latin typeface="Georgia" panose="020405020504050203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41824" y="3726873"/>
            <a:ext cx="3920836" cy="1200329"/>
          </a:xfrm>
          <a:prstGeom prst="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«… крайне важно понимать эти технологии и добиваться их интеграции в наше общество»</a:t>
            </a:r>
            <a:endParaRPr lang="ru-RU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34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606302" y="4874120"/>
            <a:ext cx="1620196" cy="1146347"/>
          </a:xfrm>
          <a:prstGeom prst="rect">
            <a:avLst/>
          </a:prstGeom>
          <a:ln w="381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790" y="2741076"/>
            <a:ext cx="2813516" cy="211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9" y="1122217"/>
            <a:ext cx="7559038" cy="4876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011" y="3796145"/>
            <a:ext cx="1736457" cy="1392274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055" y="169017"/>
            <a:ext cx="2541867" cy="19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WORK\Desktop\2.jpg"/>
          <p:cNvPicPr/>
          <p:nvPr/>
        </p:nvPicPr>
        <p:blipFill rotWithShape="1">
          <a:blip r:embed="rId7"/>
          <a:srcRect l="12576" t="2837" r="5293" b="7085"/>
          <a:stretch/>
        </p:blipFill>
        <p:spPr bwMode="auto">
          <a:xfrm>
            <a:off x="8007927" y="1579416"/>
            <a:ext cx="1290657" cy="1657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148" y="169017"/>
            <a:ext cx="3203232" cy="2402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C:\Users\user\Desktop\Скан ЖССБ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4"/>
          <a:stretch/>
        </p:blipFill>
        <p:spPr bwMode="auto">
          <a:xfrm>
            <a:off x="10843227" y="1219954"/>
            <a:ext cx="1165954" cy="1710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048" y="4613563"/>
            <a:ext cx="2992582" cy="2244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WORK\Desktop\4.jpg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888790" y="4075356"/>
            <a:ext cx="1215440" cy="1884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218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22" t="50000" b="3141"/>
          <a:stretch/>
        </p:blipFill>
        <p:spPr bwMode="auto">
          <a:xfrm>
            <a:off x="1304851" y="340128"/>
            <a:ext cx="3298126" cy="2415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535515" y="1052375"/>
            <a:ext cx="25244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Все современные возможности НОВОГО ЦИФРОВОГО МИРА</a:t>
            </a:r>
          </a:p>
          <a:p>
            <a:pPr algn="ctr"/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у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 наших ног</a:t>
            </a: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711" y="178084"/>
            <a:ext cx="2536314" cy="438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048688" y="3457721"/>
            <a:ext cx="349814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ГЕНЕРАЦИЯ УСИЛИЙ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Georgia" pitchFamily="18" charset="0"/>
              </a:rPr>
              <a:t>на трех секретах</a:t>
            </a:r>
          </a:p>
          <a:p>
            <a:endParaRPr lang="ru-RU" sz="1100" dirty="0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ru-RU" b="1" dirty="0" smtClean="0">
                <a:solidFill>
                  <a:srgbClr val="1355B5"/>
                </a:solidFill>
                <a:latin typeface="Georgia" pitchFamily="18" charset="0"/>
              </a:rPr>
              <a:t>- </a:t>
            </a:r>
            <a:r>
              <a:rPr lang="ru-RU" sz="2100" b="1" dirty="0" smtClean="0">
                <a:solidFill>
                  <a:srgbClr val="1355B5"/>
                </a:solidFill>
                <a:latin typeface="Georgia" pitchFamily="18" charset="0"/>
              </a:rPr>
              <a:t>Выстроенная система</a:t>
            </a:r>
          </a:p>
          <a:p>
            <a:r>
              <a:rPr lang="ru-RU" sz="2100" b="1" dirty="0" smtClean="0">
                <a:solidFill>
                  <a:srgbClr val="1355B5"/>
                </a:solidFill>
                <a:latin typeface="Georgia" pitchFamily="18" charset="0"/>
              </a:rPr>
              <a:t>- Правильные технологии</a:t>
            </a:r>
          </a:p>
          <a:p>
            <a:r>
              <a:rPr lang="ru-RU" sz="2100" b="1" dirty="0" smtClean="0">
                <a:solidFill>
                  <a:srgbClr val="1355B5"/>
                </a:solidFill>
                <a:latin typeface="Georgia" pitchFamily="18" charset="0"/>
              </a:rPr>
              <a:t>- Правильные люди</a:t>
            </a:r>
            <a:endParaRPr lang="ru-RU" sz="2100" b="1" dirty="0">
              <a:solidFill>
                <a:srgbClr val="1355B5"/>
              </a:solidFill>
              <a:latin typeface="Georgia" pitchFamily="18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37" y="1254341"/>
            <a:ext cx="5659601" cy="517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 rot="1978996">
            <a:off x="7935424" y="19052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Georgia" pitchFamily="18" charset="0"/>
              </a:rPr>
              <a:t>Система</a:t>
            </a:r>
            <a:endParaRPr lang="ru-RU" sz="2400" b="1" dirty="0">
              <a:latin typeface="Georgia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2677595">
            <a:off x="6285750" y="4572022"/>
            <a:ext cx="1776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Georgia" pitchFamily="18" charset="0"/>
              </a:rPr>
              <a:t>Технологии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 rot="20598508">
            <a:off x="8603307" y="3901724"/>
            <a:ext cx="14702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latin typeface="Georgia" pitchFamily="18" charset="0"/>
              </a:rPr>
              <a:t>Люди</a:t>
            </a:r>
            <a:endParaRPr lang="ru-RU" sz="2100" b="1" dirty="0"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46177" y="6044105"/>
            <a:ext cx="2025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Georgia" panose="02040502050405020303" pitchFamily="18" charset="0"/>
              </a:rPr>
              <a:t>i</a:t>
            </a:r>
            <a:r>
              <a:rPr lang="en-US" dirty="0" smtClean="0">
                <a:latin typeface="Georgia" panose="02040502050405020303" pitchFamily="18" charset="0"/>
              </a:rPr>
              <a:t>dgroupkz.net</a:t>
            </a:r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17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22" t="50000" b="3141"/>
          <a:stretch/>
        </p:blipFill>
        <p:spPr bwMode="auto">
          <a:xfrm>
            <a:off x="163285" y="178084"/>
            <a:ext cx="3298126" cy="309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63285" y="1052505"/>
            <a:ext cx="29268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 ПЯТЬ  навыков Интернет мира</a:t>
            </a:r>
            <a:endParaRPr lang="ru-RU" sz="2800" b="1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4098" name="Рисунок 12" descr="Описание: 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90" r="14468" b="9428"/>
          <a:stretch>
            <a:fillRect/>
          </a:stretch>
        </p:blipFill>
        <p:spPr bwMode="auto">
          <a:xfrm>
            <a:off x="6912335" y="2287866"/>
            <a:ext cx="4614636" cy="4570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98742" y="1073507"/>
            <a:ext cx="563627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 smtClean="0">
                <a:solidFill>
                  <a:srgbClr val="0070C0"/>
                </a:solidFill>
                <a:latin typeface="Georgia" panose="02040502050405020303" pitchFamily="18" charset="0"/>
              </a:rPr>
              <a:t>5</a:t>
            </a:r>
            <a:r>
              <a:rPr lang="ru-RU" sz="2800" dirty="0" smtClean="0">
                <a:latin typeface="Georgia" panose="02040502050405020303" pitchFamily="18" charset="0"/>
              </a:rPr>
              <a:t> </a:t>
            </a:r>
            <a:r>
              <a:rPr lang="ru-RU" sz="2000" dirty="0" smtClean="0">
                <a:latin typeface="Georgia" panose="02040502050405020303" pitchFamily="18" charset="0"/>
              </a:rPr>
              <a:t>- Системные навыки</a:t>
            </a:r>
          </a:p>
          <a:p>
            <a:endParaRPr lang="ru-RU" sz="2000" dirty="0" smtClean="0">
              <a:latin typeface="Georgia" panose="02040502050405020303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  4</a:t>
            </a:r>
            <a:r>
              <a:rPr lang="ru-RU" sz="2000" dirty="0" smtClean="0">
                <a:latin typeface="Georgia" panose="02040502050405020303" pitchFamily="18" charset="0"/>
              </a:rPr>
              <a:t> - </a:t>
            </a:r>
            <a:r>
              <a:rPr lang="ru-RU" sz="2000" dirty="0" err="1" smtClean="0">
                <a:latin typeface="Georgia" panose="02040502050405020303" pitchFamily="18" charset="0"/>
              </a:rPr>
              <a:t>Traffic</a:t>
            </a:r>
            <a:r>
              <a:rPr lang="ru-RU" sz="2000" dirty="0" smtClean="0">
                <a:latin typeface="Georgia" panose="02040502050405020303" pitchFamily="18" charset="0"/>
              </a:rPr>
              <a:t> в сети, воронки </a:t>
            </a:r>
          </a:p>
          <a:p>
            <a:pPr algn="ctr"/>
            <a:r>
              <a:rPr lang="ru-RU" sz="2000" dirty="0" smtClean="0">
                <a:latin typeface="Georgia" panose="02040502050405020303" pitchFamily="18" charset="0"/>
              </a:rPr>
              <a:t>                   коммуникаций и продаж……</a:t>
            </a:r>
          </a:p>
          <a:p>
            <a:endParaRPr lang="ru-RU" sz="2000" dirty="0" smtClean="0">
              <a:latin typeface="Georgia" panose="02040502050405020303" pitchFamily="18" charset="0"/>
            </a:endParaRPr>
          </a:p>
          <a:p>
            <a:r>
              <a:rPr lang="ru-RU" sz="2000" dirty="0" smtClean="0">
                <a:latin typeface="Georgia" panose="02040502050405020303" pitchFamily="18" charset="0"/>
              </a:rPr>
              <a:t>              </a:t>
            </a:r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3</a:t>
            </a:r>
            <a:r>
              <a:rPr lang="ru-RU" sz="2000" dirty="0" smtClean="0">
                <a:latin typeface="Georgia" panose="02040502050405020303" pitchFamily="18" charset="0"/>
              </a:rPr>
              <a:t> – Технологии </a:t>
            </a:r>
          </a:p>
          <a:p>
            <a:r>
              <a:rPr lang="ru-RU" sz="2000" dirty="0">
                <a:latin typeface="Georgia" panose="02040502050405020303" pitchFamily="18" charset="0"/>
              </a:rPr>
              <a:t> </a:t>
            </a:r>
            <a:r>
              <a:rPr lang="ru-RU" sz="2000" dirty="0" smtClean="0">
                <a:latin typeface="Georgia" panose="02040502050405020303" pitchFamily="18" charset="0"/>
              </a:rPr>
              <a:t>                  администрирования</a:t>
            </a:r>
          </a:p>
          <a:p>
            <a:endParaRPr lang="ru-RU" sz="2000" dirty="0" smtClean="0">
              <a:latin typeface="Georgia" panose="02040502050405020303" pitchFamily="18" charset="0"/>
            </a:endParaRPr>
          </a:p>
          <a:p>
            <a:r>
              <a:rPr lang="ru-RU" sz="2000" dirty="0" smtClean="0">
                <a:latin typeface="Georgia" panose="02040502050405020303" pitchFamily="18" charset="0"/>
              </a:rPr>
              <a:t>        </a:t>
            </a:r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2</a:t>
            </a:r>
            <a:r>
              <a:rPr lang="ru-RU" sz="2000" dirty="0" smtClean="0">
                <a:latin typeface="Georgia" panose="02040502050405020303" pitchFamily="18" charset="0"/>
              </a:rPr>
              <a:t> - Навыки онлайн деловых     </a:t>
            </a:r>
          </a:p>
          <a:p>
            <a:r>
              <a:rPr lang="ru-RU" sz="2000" dirty="0" smtClean="0">
                <a:latin typeface="Georgia" panose="02040502050405020303" pitchFamily="18" charset="0"/>
              </a:rPr>
              <a:t>           коммуникаций</a:t>
            </a:r>
          </a:p>
          <a:p>
            <a:endParaRPr lang="ru-RU" sz="2000" dirty="0" smtClean="0">
              <a:latin typeface="Georgia" panose="02040502050405020303" pitchFamily="18" charset="0"/>
            </a:endParaRPr>
          </a:p>
          <a:p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1</a:t>
            </a:r>
            <a:r>
              <a:rPr lang="ru-RU" sz="2000" dirty="0" smtClean="0">
                <a:latin typeface="Georgia" panose="02040502050405020303" pitchFamily="18" charset="0"/>
              </a:rPr>
              <a:t> – Автоматизация ВСЕХ </a:t>
            </a:r>
          </a:p>
          <a:p>
            <a:r>
              <a:rPr lang="ru-RU" sz="2000" dirty="0">
                <a:latin typeface="Georgia" panose="02040502050405020303" pitchFamily="18" charset="0"/>
              </a:rPr>
              <a:t> </a:t>
            </a:r>
            <a:r>
              <a:rPr lang="ru-RU" sz="2000" dirty="0" smtClean="0">
                <a:latin typeface="Georgia" panose="02040502050405020303" pitchFamily="18" charset="0"/>
              </a:rPr>
              <a:t>       процессов в сетях</a:t>
            </a:r>
            <a:endParaRPr lang="ru-RU" sz="2000" dirty="0">
              <a:latin typeface="Georgia" panose="02040502050405020303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flipH="1" flipV="1">
            <a:off x="8593271" y="1698171"/>
            <a:ext cx="489857" cy="12246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 flipV="1">
            <a:off x="7972785" y="2726871"/>
            <a:ext cx="962236" cy="701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 flipV="1">
            <a:off x="7123700" y="3547478"/>
            <a:ext cx="1469571" cy="6979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 flipV="1">
            <a:off x="6764228" y="4541431"/>
            <a:ext cx="1689675" cy="4224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 flipV="1">
            <a:off x="6356257" y="5459788"/>
            <a:ext cx="1502228" cy="322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711" y="178084"/>
            <a:ext cx="2536314" cy="438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609065" y="6221461"/>
            <a:ext cx="3363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Монополии на истину нет</a:t>
            </a:r>
            <a:endParaRPr lang="ru-RU" sz="1600" b="1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2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22" t="50000" b="3141"/>
          <a:stretch/>
        </p:blipFill>
        <p:spPr bwMode="auto">
          <a:xfrm>
            <a:off x="1304851" y="340128"/>
            <a:ext cx="3298126" cy="2415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535515" y="1052375"/>
            <a:ext cx="25244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Все современные возможности НОВОГО ЦИФРОВОГО МИРА</a:t>
            </a:r>
          </a:p>
          <a:p>
            <a:pPr algn="ctr"/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у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 наших ног</a:t>
            </a: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711" y="178084"/>
            <a:ext cx="2536314" cy="438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048688" y="3457721"/>
            <a:ext cx="349814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ГЕНЕРАЦИЯ УСИЛИЙ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Georgia" pitchFamily="18" charset="0"/>
              </a:rPr>
              <a:t>на трех секретах</a:t>
            </a:r>
          </a:p>
          <a:p>
            <a:endParaRPr lang="ru-RU" sz="1100" dirty="0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ru-RU" b="1" dirty="0" smtClean="0">
                <a:solidFill>
                  <a:srgbClr val="1355B5"/>
                </a:solidFill>
                <a:latin typeface="Georgia" pitchFamily="18" charset="0"/>
              </a:rPr>
              <a:t>- </a:t>
            </a:r>
            <a:r>
              <a:rPr lang="ru-RU" sz="2100" b="1" dirty="0" smtClean="0">
                <a:solidFill>
                  <a:srgbClr val="1355B5"/>
                </a:solidFill>
                <a:latin typeface="Georgia" pitchFamily="18" charset="0"/>
              </a:rPr>
              <a:t>Выстроенная система</a:t>
            </a:r>
          </a:p>
          <a:p>
            <a:r>
              <a:rPr lang="ru-RU" sz="2100" b="1" dirty="0" smtClean="0">
                <a:solidFill>
                  <a:srgbClr val="1355B5"/>
                </a:solidFill>
                <a:latin typeface="Georgia" pitchFamily="18" charset="0"/>
              </a:rPr>
              <a:t>- Правильные технологии</a:t>
            </a:r>
          </a:p>
          <a:p>
            <a:r>
              <a:rPr lang="ru-RU" sz="2100" b="1" dirty="0" smtClean="0">
                <a:solidFill>
                  <a:srgbClr val="1355B5"/>
                </a:solidFill>
                <a:latin typeface="Georgia" pitchFamily="18" charset="0"/>
              </a:rPr>
              <a:t>- Правильные люди</a:t>
            </a:r>
            <a:endParaRPr lang="ru-RU" sz="2100" b="1" dirty="0">
              <a:solidFill>
                <a:srgbClr val="1355B5"/>
              </a:solidFill>
              <a:latin typeface="Georgia" pitchFamily="18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37" y="1254341"/>
            <a:ext cx="5659601" cy="517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 rot="1978996">
            <a:off x="7935424" y="19052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Georgia" pitchFamily="18" charset="0"/>
              </a:rPr>
              <a:t>Система</a:t>
            </a:r>
            <a:endParaRPr lang="ru-RU" sz="2400" b="1" dirty="0">
              <a:latin typeface="Georgia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2677595">
            <a:off x="6285750" y="4572022"/>
            <a:ext cx="1776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Georgia" pitchFamily="18" charset="0"/>
              </a:rPr>
              <a:t>Технологии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 rot="20598508">
            <a:off x="8603307" y="3901724"/>
            <a:ext cx="14702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latin typeface="Georgia" pitchFamily="18" charset="0"/>
              </a:rPr>
              <a:t>Люди</a:t>
            </a:r>
            <a:endParaRPr lang="ru-RU" sz="2100" b="1" dirty="0"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46177" y="6044105"/>
            <a:ext cx="2025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Georgia" panose="02040502050405020303" pitchFamily="18" charset="0"/>
              </a:rPr>
              <a:t>i</a:t>
            </a:r>
            <a:r>
              <a:rPr lang="en-US" dirty="0" smtClean="0">
                <a:latin typeface="Georgia" panose="02040502050405020303" pitchFamily="18" charset="0"/>
              </a:rPr>
              <a:t>dgroupkz.net</a:t>
            </a:r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30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2711" y="178084"/>
            <a:ext cx="2536314" cy="438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4555" y="734291"/>
            <a:ext cx="7662862" cy="5484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974380" y="2743199"/>
            <a:ext cx="6217620" cy="2308324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2400" b="1" dirty="0" smtClean="0">
                <a:latin typeface="Georgia" panose="02040502050405020303" pitchFamily="18" charset="0"/>
              </a:rPr>
              <a:t>«… цифровая гонка охватившая мир требует действовать на опережение и следовать современным цифровым трендам»</a:t>
            </a:r>
          </a:p>
          <a:p>
            <a:pPr algn="ctr"/>
            <a:endParaRPr lang="ru-RU" sz="2400" b="1" dirty="0">
              <a:latin typeface="Georgia" panose="02040502050405020303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846177" y="6044105"/>
            <a:ext cx="2025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Georgia" panose="02040502050405020303" pitchFamily="18" charset="0"/>
              </a:rPr>
              <a:t>i</a:t>
            </a:r>
            <a:r>
              <a:rPr lang="en-US" dirty="0" smtClean="0">
                <a:latin typeface="Georgia" panose="02040502050405020303" pitchFamily="18" charset="0"/>
              </a:rPr>
              <a:t>dgroupkz.net</a:t>
            </a:r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19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510932" y="2253236"/>
            <a:ext cx="2015940" cy="738664"/>
          </a:xfrm>
          <a:prstGeom prst="rect">
            <a:avLst/>
          </a:prstGeom>
          <a:solidFill>
            <a:srgbClr val="F7F7F7">
              <a:alpha val="34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На рынке бизнес-образования</a:t>
            </a:r>
          </a:p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47471" y="1808035"/>
            <a:ext cx="1301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5DA2"/>
                </a:solidFill>
                <a:latin typeface="Georgia" pitchFamily="18" charset="0"/>
              </a:rPr>
              <a:t>10+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27304" y="1778445"/>
            <a:ext cx="1183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Georgia" pitchFamily="18" charset="0"/>
              </a:rPr>
              <a:t>5+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57780" y="2245784"/>
            <a:ext cx="2086648" cy="523220"/>
          </a:xfrm>
          <a:prstGeom prst="rect">
            <a:avLst/>
          </a:prstGeom>
          <a:solidFill>
            <a:srgbClr val="F7F7F7">
              <a:alpha val="34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На рынке корпоративных услуг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79147" y="2232336"/>
            <a:ext cx="1742755" cy="738664"/>
          </a:xfrm>
          <a:prstGeom prst="rect">
            <a:avLst/>
          </a:prstGeom>
          <a:solidFill>
            <a:srgbClr val="F7F7F7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Georgia" pitchFamily="18" charset="0"/>
              </a:rPr>
              <a:t>Слушателей и клиентов  по всей стране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95157" y="1789637"/>
            <a:ext cx="1956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Georgia" pitchFamily="18" charset="0"/>
              </a:rPr>
              <a:t>15000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798658" y="1906975"/>
            <a:ext cx="1058" cy="8911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867749" y="1875820"/>
            <a:ext cx="0" cy="914494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539" y="1225881"/>
            <a:ext cx="1960855" cy="1572194"/>
          </a:xfrm>
          <a:prstGeom prst="rect">
            <a:avLst/>
          </a:prstGeom>
        </p:spPr>
      </p:pic>
      <p:pic>
        <p:nvPicPr>
          <p:cNvPr id="22" name="Picture 2" descr="C:\Users\Work_РС\Downloads\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56" r="38110" b="22841"/>
          <a:stretch/>
        </p:blipFill>
        <p:spPr bwMode="auto">
          <a:xfrm>
            <a:off x="-108520" y="-13727"/>
            <a:ext cx="8928992" cy="18951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Work_РС\Downloads\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r="685" b="24962"/>
          <a:stretch/>
        </p:blipFill>
        <p:spPr bwMode="auto">
          <a:xfrm>
            <a:off x="3927304" y="-27384"/>
            <a:ext cx="5325216" cy="19030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одзаголовок 2"/>
          <p:cNvSpPr txBox="1">
            <a:spLocks/>
          </p:cNvSpPr>
          <p:nvPr/>
        </p:nvSpPr>
        <p:spPr>
          <a:xfrm>
            <a:off x="235988" y="360527"/>
            <a:ext cx="5478174" cy="124837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4000" b="1" dirty="0" smtClean="0">
                <a:solidFill>
                  <a:schemeClr val="bg1"/>
                </a:solidFill>
                <a:latin typeface="Georgia" pitchFamily="18" charset="0"/>
              </a:rPr>
              <a:t>Группа компаний</a:t>
            </a:r>
          </a:p>
          <a:p>
            <a:pPr algn="l"/>
            <a:r>
              <a:rPr lang="en-US" sz="5400" b="1" dirty="0" smtClean="0">
                <a:solidFill>
                  <a:schemeClr val="bg1"/>
                </a:solidFill>
                <a:latin typeface="Georgia" pitchFamily="18" charset="0"/>
              </a:rPr>
              <a:t>ID-GROUP</a:t>
            </a:r>
            <a:endParaRPr lang="ru-RU" sz="54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334851" y="2991900"/>
            <a:ext cx="891766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67227" y="3423300"/>
            <a:ext cx="112010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1355B5"/>
                </a:solidFill>
                <a:latin typeface="Georgia" pitchFamily="18" charset="0"/>
              </a:rPr>
              <a:t>Благодарим за внимание!</a:t>
            </a:r>
          </a:p>
          <a:p>
            <a:pPr algn="ctr"/>
            <a:r>
              <a:rPr lang="ru-RU" sz="4800" b="1" i="1" dirty="0" smtClean="0">
                <a:solidFill>
                  <a:srgbClr val="C00000"/>
                </a:solidFill>
                <a:latin typeface="Georgia" pitchFamily="18" charset="0"/>
              </a:rPr>
              <a:t>Приглашаем к участию!</a:t>
            </a:r>
          </a:p>
          <a:p>
            <a:pPr algn="ctr"/>
            <a:endParaRPr lang="ru-RU" sz="4800" b="1" i="1" dirty="0">
              <a:solidFill>
                <a:srgbClr val="1355B5"/>
              </a:solidFill>
              <a:latin typeface="Georgia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28004" y="5443665"/>
            <a:ext cx="3924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002060"/>
                </a:solidFill>
                <a:latin typeface="Georgia" panose="02040502050405020303" pitchFamily="18" charset="0"/>
              </a:rPr>
              <a:t>idgroupkz.net</a:t>
            </a:r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, </a:t>
            </a:r>
            <a:r>
              <a:rPr lang="en-US" dirty="0" smtClean="0">
                <a:solidFill>
                  <a:srgbClr val="002060"/>
                </a:solidFill>
                <a:latin typeface="Georgia" panose="02040502050405020303" pitchFamily="18" charset="0"/>
                <a:hlinkClick r:id="rId6"/>
              </a:rPr>
              <a:t>info@id-group.kz</a:t>
            </a:r>
            <a:endParaRPr lang="en-US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r"/>
            <a:r>
              <a:rPr lang="en-US" dirty="0">
                <a:solidFill>
                  <a:srgbClr val="002060"/>
                </a:solidFill>
              </a:rPr>
              <a:t>8 (727) 329 49 49</a:t>
            </a:r>
          </a:p>
          <a:p>
            <a:pPr algn="r"/>
            <a:r>
              <a:rPr lang="en-US" dirty="0">
                <a:solidFill>
                  <a:srgbClr val="002060"/>
                </a:solidFill>
              </a:rPr>
              <a:t>8 701 736 05 05</a:t>
            </a:r>
            <a:r>
              <a:rPr lang="ru-RU" dirty="0">
                <a:solidFill>
                  <a:srgbClr val="002060"/>
                </a:solidFill>
              </a:rPr>
              <a:t>  </a:t>
            </a:r>
          </a:p>
          <a:p>
            <a:pPr algn="r"/>
            <a:endParaRPr lang="ru-RU" dirty="0" smtClean="0">
              <a:solidFill>
                <a:srgbClr val="002060"/>
              </a:solidFill>
            </a:endParaRPr>
          </a:p>
          <a:p>
            <a:pPr algn="r"/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68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432</Words>
  <Application>Microsoft Office PowerPoint</Application>
  <PresentationFormat>Широкоэкранный</PresentationFormat>
  <Paragraphs>102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Georgia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34</cp:revision>
  <dcterms:created xsi:type="dcterms:W3CDTF">2018-05-16T04:11:54Z</dcterms:created>
  <dcterms:modified xsi:type="dcterms:W3CDTF">2018-05-17T08:49:03Z</dcterms:modified>
</cp:coreProperties>
</file>