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70" r:id="rId3"/>
    <p:sldId id="273" r:id="rId4"/>
    <p:sldId id="274" r:id="rId5"/>
    <p:sldId id="275" r:id="rId6"/>
    <p:sldId id="277" r:id="rId7"/>
    <p:sldId id="259" r:id="rId8"/>
    <p:sldId id="278" r:id="rId9"/>
    <p:sldId id="279" r:id="rId10"/>
    <p:sldId id="272" r:id="rId11"/>
    <p:sldId id="282" r:id="rId12"/>
    <p:sldId id="281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7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2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A8A6-CAE6-4C6C-B606-060D781827FC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C876-8A3E-4ED0-9B7A-925B23A3E3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7519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A8A6-CAE6-4C6C-B606-060D781827FC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C876-8A3E-4ED0-9B7A-925B23A3E3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839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A8A6-CAE6-4C6C-B606-060D781827FC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C876-8A3E-4ED0-9B7A-925B23A3E3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726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A8A6-CAE6-4C6C-B606-060D781827FC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C876-8A3E-4ED0-9B7A-925B23A3E3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055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A8A6-CAE6-4C6C-B606-060D781827FC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C876-8A3E-4ED0-9B7A-925B23A3E3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539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A8A6-CAE6-4C6C-B606-060D781827FC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C876-8A3E-4ED0-9B7A-925B23A3E3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5909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A8A6-CAE6-4C6C-B606-060D781827FC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C876-8A3E-4ED0-9B7A-925B23A3E3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6978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A8A6-CAE6-4C6C-B606-060D781827FC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C876-8A3E-4ED0-9B7A-925B23A3E3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066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A8A6-CAE6-4C6C-B606-060D781827FC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C876-8A3E-4ED0-9B7A-925B23A3E3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2726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A8A6-CAE6-4C6C-B606-060D781827FC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C876-8A3E-4ED0-9B7A-925B23A3E3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9601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A8A6-CAE6-4C6C-B606-060D781827FC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C876-8A3E-4ED0-9B7A-925B23A3E3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8171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3215217" cy="407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Номер слайда 5"/>
          <p:cNvSpPr txBox="1">
            <a:spLocks/>
          </p:cNvSpPr>
          <p:nvPr userDrawn="1"/>
        </p:nvSpPr>
        <p:spPr>
          <a:xfrm>
            <a:off x="11334752" y="26989"/>
            <a:ext cx="857249" cy="365125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r">
              <a:defRPr/>
            </a:pPr>
            <a:fld id="{E200A4D0-0193-4106-AD56-9922A582E85C}" type="slidenum">
              <a:rPr lang="ru-RU" sz="1200" smtClean="0">
                <a:latin typeface="+mj-lt"/>
                <a:cs typeface="Arial" pitchFamily="34" charset="0"/>
              </a:rPr>
              <a:pPr algn="r">
                <a:defRPr/>
              </a:pPr>
              <a:t>‹#›</a:t>
            </a:fld>
            <a:endParaRPr lang="ru-RU" sz="1200" dirty="0">
              <a:latin typeface="+mj-lt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0" y="6715126"/>
            <a:ext cx="12192000" cy="14287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3300457490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7A8A6-CAE6-4C6C-B606-060D781827FC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2C876-8A3E-4ED0-9B7A-925B23A3E3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939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38" b="15126"/>
          <a:stretch/>
        </p:blipFill>
        <p:spPr>
          <a:xfrm>
            <a:off x="1060535" y="1901522"/>
            <a:ext cx="10677600" cy="433037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43834" y="516078"/>
            <a:ext cx="113110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КЛЮЧЕВЫЕ ТЕНДЕНЦИИ ЦИФРОВИЗАЦИИ </a:t>
            </a:r>
            <a:r>
              <a:rPr lang="ru-RU" sz="2400" b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ОБРАЗОВАНИЯ</a:t>
            </a:r>
            <a:endParaRPr lang="ru-RU" sz="2400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7888" y="6289352"/>
            <a:ext cx="115364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dirty="0" err="1" smtClean="0">
                <a:solidFill>
                  <a:srgbClr val="0070C0"/>
                </a:solidFill>
              </a:rPr>
              <a:t>Шыныбеков</a:t>
            </a:r>
            <a:r>
              <a:rPr lang="ru-RU" b="1" dirty="0" smtClean="0">
                <a:solidFill>
                  <a:srgbClr val="0070C0"/>
                </a:solidFill>
              </a:rPr>
              <a:t> Д.А. – ректор МУИТ, Д.Э.Н., академик МАИН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64379" y="977743"/>
            <a:ext cx="8649980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30350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Только те народы, которым удастся опередить будущее и решительно пойти навстречу вызовам, окажутся победителями.</a:t>
            </a:r>
            <a:endParaRPr lang="ru-RU" sz="1200" b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200" b="1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</a:t>
            </a:r>
            <a:r>
              <a:rPr lang="ru-RU" sz="1200" b="1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ru-RU" sz="1200" b="1" i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Нурсултан Назарбаев, Послание народу Казахстана 31 января 2017 года</a:t>
            </a:r>
            <a:endParaRPr lang="ru-RU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96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388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6328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8251" y="1"/>
            <a:ext cx="92876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37" y="313509"/>
            <a:ext cx="8939640" cy="6544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59143" y="0"/>
            <a:ext cx="16328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4560" y="199681"/>
            <a:ext cx="8997315" cy="644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6328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162" y="195671"/>
            <a:ext cx="7143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59143" y="0"/>
            <a:ext cx="16328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410788" y="222068"/>
            <a:ext cx="81120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Дизайн образовательных сред и навыков </a:t>
            </a:r>
          </a:p>
          <a:p>
            <a:pPr algn="ctr"/>
            <a:r>
              <a:rPr lang="ru-RU" sz="2800" b="1" dirty="0" smtClean="0"/>
              <a:t>преподавателей   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00892" y="1502229"/>
            <a:ext cx="408867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Принципы педагогики и организации образовательных сред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442856" y="1537063"/>
            <a:ext cx="408867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Необходимые навыки преподавателей</a:t>
            </a:r>
            <a:endParaRPr lang="ru-RU" b="1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137" y="2337707"/>
            <a:ext cx="9666513" cy="4141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5884" y="400832"/>
            <a:ext cx="11554691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2017 ГОДУ </a:t>
            </a:r>
            <a:r>
              <a:rPr lang="ru-RU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МУИТ ВЫИГРАЛ  ПРОЕКТ </a:t>
            </a:r>
            <a:r>
              <a:rPr lang="ru-RU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МТиСЗН РК, МОН РК (</a:t>
            </a: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займ Всемирного банка) </a:t>
            </a:r>
            <a:endParaRPr lang="ru-RU" sz="2000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«Разработка и пилотное внедрение образовательных программ высшего и послевузовского образования на основе профессиональных стандартов»</a:t>
            </a:r>
          </a:p>
          <a:p>
            <a:pPr algn="ctr"/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рамках данного займа Всемирного банка в 2018 году  будут разработаны 40 новых образовательных программ  в контексте НРК и потребности рынка труда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азахстана. Все новые программы будут непосредственно связаны с ИКТ.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Были организованы 40 исследовательских групп. В исследовательские группы обязательно включаются представители ассоциаций работодателей, представители УМО, а также ППС других вузов;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 5 образовательным программам планируется пилотное внедрение в МУИТ в осеннем семестре 2018/2019 учебного года;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Образовальные программы охватывают основные специальности, которые в первую очередь буду востребованы цифровой экономикой, это позволит откорректировать все учебные планы университетов в соответствии с требованиями отраслей экономики Казахстана и с учетом трендов развития мировой экономики;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Разработанные образовательные программы будут внедряться во всех вузах Республики Казахстан.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 многим новым образовательным программам на данный момент нет основы в виде профессиональных стандартов,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Данный проект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создает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основу для разработки новых профессиональных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стандартов,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их внедрения в экономику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страны и основу для привлечения разработчиков образовательных программ к разработкам  этих стандартов.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5073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59143" y="0"/>
            <a:ext cx="16328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49382" y="249073"/>
            <a:ext cx="99337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Задача </a:t>
            </a:r>
            <a:r>
              <a:rPr lang="ru-RU" b="1" dirty="0">
                <a:ea typeface="Calibri"/>
                <a:cs typeface="Times New Roman"/>
              </a:rPr>
              <a:t>- </a:t>
            </a:r>
            <a:r>
              <a:rPr lang="ru-RU" b="1" dirty="0"/>
              <a:t>Создание новых образовательных программ,</a:t>
            </a:r>
            <a:r>
              <a:rPr lang="ru-RU" dirty="0"/>
              <a:t> </a:t>
            </a:r>
            <a:r>
              <a:rPr lang="ru-RU" b="1" dirty="0"/>
              <a:t>реализующих в полном объёме требования профессиональных стандартов</a:t>
            </a:r>
            <a:endParaRPr lang="ru-RU" sz="20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" name="Rectangle 23"/>
          <p:cNvSpPr>
            <a:spLocks noChangeArrowheads="1"/>
          </p:cNvSpPr>
          <p:nvPr/>
        </p:nvSpPr>
        <p:spPr bwMode="auto">
          <a:xfrm>
            <a:off x="249382" y="1376107"/>
            <a:ext cx="4955250" cy="492442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0070C0"/>
                </a:solidFill>
                <a:latin typeface="Times New Roman" pitchFamily="18" charset="0"/>
              </a:rPr>
              <a:t>Ключевые факторы успеха:</a:t>
            </a:r>
          </a:p>
          <a:p>
            <a:endParaRPr lang="ru-RU" sz="8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>
              <a:buFontTx/>
              <a:buChar char="-"/>
            </a:pPr>
            <a:r>
              <a:rPr lang="ru-RU" b="1" dirty="0" smtClean="0">
                <a:solidFill>
                  <a:srgbClr val="C00000"/>
                </a:solidFill>
              </a:rPr>
              <a:t> новые</a:t>
            </a:r>
            <a:r>
              <a:rPr lang="ru-RU" b="1" dirty="0" smtClean="0"/>
              <a:t> </a:t>
            </a:r>
            <a:r>
              <a:rPr lang="ru-RU" b="1" dirty="0"/>
              <a:t>специальности и образовательные </a:t>
            </a:r>
            <a:endParaRPr lang="ru-RU" b="1" dirty="0" smtClean="0"/>
          </a:p>
          <a:p>
            <a:r>
              <a:rPr lang="ru-RU" b="1" dirty="0"/>
              <a:t> </a:t>
            </a:r>
            <a:r>
              <a:rPr lang="ru-RU" b="1" dirty="0" smtClean="0"/>
              <a:t> программы;</a:t>
            </a:r>
          </a:p>
          <a:p>
            <a:pPr>
              <a:buFontTx/>
              <a:buChar char="-"/>
            </a:pPr>
            <a:endParaRPr lang="ru-RU" b="1" dirty="0"/>
          </a:p>
          <a:p>
            <a:pPr>
              <a:buFontTx/>
              <a:buChar char="-"/>
            </a:pPr>
            <a:r>
              <a:rPr lang="ru-RU" b="1" dirty="0" smtClean="0"/>
              <a:t> соответствие  </a:t>
            </a:r>
            <a:r>
              <a:rPr lang="ru-RU" b="1" dirty="0"/>
              <a:t>программ обучения </a:t>
            </a:r>
            <a:endParaRPr lang="ru-RU" b="1" dirty="0" smtClean="0"/>
          </a:p>
          <a:p>
            <a:r>
              <a:rPr lang="ru-RU" b="1" dirty="0"/>
              <a:t> </a:t>
            </a:r>
            <a:r>
              <a:rPr lang="ru-RU" b="1" dirty="0" smtClean="0"/>
              <a:t> требованиям </a:t>
            </a:r>
            <a:r>
              <a:rPr lang="ru-RU" b="1" dirty="0">
                <a:solidFill>
                  <a:srgbClr val="C00000"/>
                </a:solidFill>
              </a:rPr>
              <a:t>рынка</a:t>
            </a:r>
            <a:r>
              <a:rPr lang="ru-RU" b="1" dirty="0"/>
              <a:t> </a:t>
            </a:r>
            <a:r>
              <a:rPr lang="ru-RU" b="1" dirty="0" smtClean="0"/>
              <a:t>труда в контексте с  </a:t>
            </a:r>
          </a:p>
          <a:p>
            <a:r>
              <a:rPr lang="ru-RU" b="1" dirty="0"/>
              <a:t> </a:t>
            </a:r>
            <a:r>
              <a:rPr lang="ru-RU" b="1" dirty="0" smtClean="0"/>
              <a:t> профессиональными стандартами ( с учетом </a:t>
            </a:r>
          </a:p>
          <a:p>
            <a:r>
              <a:rPr lang="ru-RU" b="1" dirty="0"/>
              <a:t> </a:t>
            </a:r>
            <a:r>
              <a:rPr lang="ru-RU" b="1" dirty="0" smtClean="0"/>
              <a:t> цифровизации</a:t>
            </a:r>
            <a:r>
              <a:rPr lang="en-US" b="1" dirty="0" smtClean="0"/>
              <a:t>)</a:t>
            </a:r>
            <a:r>
              <a:rPr lang="ru-RU" b="1" dirty="0" smtClean="0"/>
              <a:t> ;</a:t>
            </a:r>
          </a:p>
          <a:p>
            <a:pPr>
              <a:buFontTx/>
              <a:buChar char="-"/>
            </a:pPr>
            <a:endParaRPr lang="ru-RU" b="1" dirty="0"/>
          </a:p>
          <a:p>
            <a:pPr>
              <a:buFontTx/>
              <a:buChar char="-"/>
            </a:pPr>
            <a:r>
              <a:rPr lang="ru-RU" b="1" dirty="0" smtClean="0"/>
              <a:t> выдача </a:t>
            </a:r>
            <a:r>
              <a:rPr lang="ru-RU" b="1" dirty="0">
                <a:solidFill>
                  <a:srgbClr val="C00000"/>
                </a:solidFill>
              </a:rPr>
              <a:t>международных</a:t>
            </a:r>
            <a:r>
              <a:rPr lang="ru-RU" dirty="0"/>
              <a:t> </a:t>
            </a:r>
            <a:r>
              <a:rPr lang="ru-RU" b="1" dirty="0"/>
              <a:t>сертификатов</a:t>
            </a:r>
            <a:r>
              <a:rPr lang="ru-RU" b="1" dirty="0" smtClean="0"/>
              <a:t>;</a:t>
            </a:r>
          </a:p>
          <a:p>
            <a:pPr>
              <a:buFontTx/>
              <a:buChar char="-"/>
            </a:pPr>
            <a:endParaRPr lang="ru-RU" b="1" dirty="0" smtClean="0"/>
          </a:p>
          <a:p>
            <a:pPr>
              <a:buFontTx/>
              <a:buChar char="-"/>
            </a:pPr>
            <a:r>
              <a:rPr lang="ru-RU" b="1" dirty="0" smtClean="0">
                <a:solidFill>
                  <a:srgbClr val="C00000"/>
                </a:solidFill>
              </a:rPr>
              <a:t> квалификационная</a:t>
            </a:r>
            <a:r>
              <a:rPr lang="ru-RU" b="1" dirty="0" smtClean="0"/>
              <a:t> </a:t>
            </a:r>
            <a:r>
              <a:rPr lang="ru-RU" b="1" dirty="0"/>
              <a:t>сертификация </a:t>
            </a:r>
            <a:endParaRPr lang="ru-RU" b="1" dirty="0" smtClean="0"/>
          </a:p>
          <a:p>
            <a:r>
              <a:rPr lang="ru-RU" b="1" dirty="0"/>
              <a:t> </a:t>
            </a:r>
            <a:r>
              <a:rPr lang="ru-RU" b="1" dirty="0" smtClean="0"/>
              <a:t> обучающихся </a:t>
            </a:r>
            <a:r>
              <a:rPr lang="ru-RU" b="1" dirty="0"/>
              <a:t>в сфере </a:t>
            </a:r>
            <a:r>
              <a:rPr lang="ru-RU" b="1" dirty="0" smtClean="0"/>
              <a:t>ИКТ;</a:t>
            </a:r>
          </a:p>
          <a:p>
            <a:pPr>
              <a:buFontTx/>
              <a:buChar char="-"/>
            </a:pPr>
            <a:endParaRPr lang="ru-RU" b="1" dirty="0"/>
          </a:p>
          <a:p>
            <a:pPr>
              <a:buFontTx/>
              <a:buChar char="-"/>
            </a:pPr>
            <a:r>
              <a:rPr lang="ru-RU" b="1" dirty="0"/>
              <a:t> повышения квалификации </a:t>
            </a:r>
            <a:r>
              <a:rPr lang="ru-RU" b="1" dirty="0">
                <a:solidFill>
                  <a:srgbClr val="C00000"/>
                </a:solidFill>
              </a:rPr>
              <a:t>педагогических</a:t>
            </a:r>
            <a:r>
              <a:rPr lang="ru-RU" b="1" dirty="0"/>
              <a:t> </a:t>
            </a:r>
            <a:endParaRPr lang="ru-RU" b="1" dirty="0" smtClean="0"/>
          </a:p>
          <a:p>
            <a:r>
              <a:rPr lang="ru-RU" b="1" dirty="0"/>
              <a:t> </a:t>
            </a:r>
            <a:r>
              <a:rPr lang="ru-RU" b="1" dirty="0" smtClean="0"/>
              <a:t> кадров </a:t>
            </a:r>
            <a:r>
              <a:rPr lang="ru-RU" b="1" dirty="0"/>
              <a:t>в сфере </a:t>
            </a:r>
            <a:r>
              <a:rPr lang="ru-RU" b="1" dirty="0" smtClean="0"/>
              <a:t>ИКТ.</a:t>
            </a:r>
          </a:p>
          <a:p>
            <a:pPr>
              <a:buFontTx/>
              <a:buChar char="-"/>
            </a:pPr>
            <a:endParaRPr lang="ru-RU" sz="20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5" name="Rectangle 23"/>
          <p:cNvSpPr>
            <a:spLocks noChangeArrowheads="1"/>
          </p:cNvSpPr>
          <p:nvPr/>
        </p:nvSpPr>
        <p:spPr bwMode="auto">
          <a:xfrm>
            <a:off x="5330241" y="1398900"/>
            <a:ext cx="5002479" cy="4739759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0070C0"/>
                </a:solidFill>
                <a:latin typeface="Times New Roman" pitchFamily="18" charset="0"/>
              </a:rPr>
              <a:t>Результаты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</a:rPr>
              <a:t>:</a:t>
            </a:r>
          </a:p>
          <a:p>
            <a:pPr algn="ctr">
              <a:defRPr/>
            </a:pPr>
            <a:endParaRPr lang="ru-RU" sz="1600" b="1" dirty="0">
              <a:solidFill>
                <a:srgbClr val="0070C0"/>
              </a:solidFill>
              <a:latin typeface="Times New Roman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b="1" dirty="0" smtClean="0"/>
              <a:t>утвержденные </a:t>
            </a:r>
            <a:r>
              <a:rPr lang="ru-RU" b="1" dirty="0" smtClean="0">
                <a:solidFill>
                  <a:srgbClr val="C00000"/>
                </a:solidFill>
              </a:rPr>
              <a:t>образовательные программы</a:t>
            </a:r>
            <a:endParaRPr lang="ru-RU" b="1" dirty="0" smtClean="0"/>
          </a:p>
          <a:p>
            <a:endParaRPr lang="ru-RU" dirty="0" smtClean="0"/>
          </a:p>
          <a:p>
            <a:pPr>
              <a:buFontTx/>
              <a:buChar char="-"/>
            </a:pPr>
            <a:r>
              <a:rPr lang="ru-RU" b="1" dirty="0" smtClean="0"/>
              <a:t> </a:t>
            </a:r>
            <a:r>
              <a:rPr lang="ru-RU" b="1" dirty="0"/>
              <a:t>разработанные </a:t>
            </a:r>
            <a:r>
              <a:rPr lang="en-US" b="1" dirty="0" smtClean="0"/>
              <a:t> </a:t>
            </a:r>
            <a:r>
              <a:rPr lang="ru-RU" b="1" dirty="0" smtClean="0"/>
              <a:t>образовательные </a:t>
            </a:r>
            <a:r>
              <a:rPr lang="ru-RU" b="1" dirty="0" smtClean="0">
                <a:solidFill>
                  <a:srgbClr val="C00000"/>
                </a:solidFill>
              </a:rPr>
              <a:t>программы,  </a:t>
            </a:r>
          </a:p>
          <a:p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 внедрение которых планируется во всех вузах </a:t>
            </a:r>
          </a:p>
          <a:p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 Казахстана</a:t>
            </a:r>
            <a:r>
              <a:rPr lang="ru-RU" b="1" dirty="0" smtClean="0"/>
              <a:t>; </a:t>
            </a:r>
          </a:p>
          <a:p>
            <a:endParaRPr lang="ru-RU" b="1" dirty="0" smtClean="0"/>
          </a:p>
          <a:p>
            <a:endParaRPr lang="en-US" b="1" dirty="0" smtClean="0"/>
          </a:p>
          <a:p>
            <a:pPr>
              <a:buFontTx/>
              <a:buChar char="-"/>
            </a:pPr>
            <a:r>
              <a:rPr lang="ru-RU" b="1" dirty="0" smtClean="0"/>
              <a:t> профессиональные </a:t>
            </a:r>
            <a:r>
              <a:rPr lang="ru-RU" b="1" dirty="0">
                <a:solidFill>
                  <a:srgbClr val="C00000"/>
                </a:solidFill>
              </a:rPr>
              <a:t>компетенции</a:t>
            </a:r>
            <a:r>
              <a:rPr lang="ru-RU" b="1" dirty="0"/>
              <a:t> </a:t>
            </a:r>
            <a:endParaRPr lang="ru-RU" b="1" dirty="0" smtClean="0"/>
          </a:p>
          <a:p>
            <a:r>
              <a:rPr lang="ru-RU" b="1" dirty="0"/>
              <a:t> </a:t>
            </a:r>
            <a:r>
              <a:rPr lang="ru-RU" b="1" dirty="0" smtClean="0"/>
              <a:t> обучающихся;</a:t>
            </a:r>
          </a:p>
          <a:p>
            <a:pPr>
              <a:buFontTx/>
              <a:buChar char="-"/>
            </a:pPr>
            <a:endParaRPr lang="ru-RU" b="1" dirty="0" smtClean="0"/>
          </a:p>
          <a:p>
            <a:pPr>
              <a:buFontTx/>
              <a:buChar char="-"/>
            </a:pPr>
            <a:r>
              <a:rPr lang="ru-RU" b="1" dirty="0" smtClean="0"/>
              <a:t> создание  центров </a:t>
            </a:r>
            <a:r>
              <a:rPr lang="ru-RU" b="1" dirty="0"/>
              <a:t>квалификационной </a:t>
            </a:r>
            <a:endParaRPr lang="ru-RU" b="1" dirty="0" smtClean="0"/>
          </a:p>
          <a:p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 сертификации</a:t>
            </a:r>
            <a:r>
              <a:rPr lang="ru-RU" b="1" dirty="0" smtClean="0"/>
              <a:t> </a:t>
            </a:r>
            <a:r>
              <a:rPr lang="ru-RU" b="1" dirty="0"/>
              <a:t>в </a:t>
            </a:r>
            <a:r>
              <a:rPr lang="ru-RU" b="1" dirty="0" smtClean="0"/>
              <a:t> сфере </a:t>
            </a:r>
            <a:r>
              <a:rPr lang="ru-RU" b="1" dirty="0"/>
              <a:t>ИКТ</a:t>
            </a:r>
            <a:r>
              <a:rPr lang="ru-RU" b="1" dirty="0" smtClean="0"/>
              <a:t>;</a:t>
            </a:r>
          </a:p>
          <a:p>
            <a:endParaRPr lang="ru-RU" b="1" dirty="0"/>
          </a:p>
          <a:p>
            <a:pPr>
              <a:buFontTx/>
              <a:buChar char="-"/>
            </a:pPr>
            <a:r>
              <a:rPr lang="ru-RU" b="1" dirty="0"/>
              <a:t> </a:t>
            </a:r>
            <a:r>
              <a:rPr lang="ru-RU" b="1" dirty="0" smtClean="0"/>
              <a:t>центры </a:t>
            </a:r>
            <a:r>
              <a:rPr lang="ru-RU" b="1" dirty="0"/>
              <a:t>повышения </a:t>
            </a:r>
            <a:r>
              <a:rPr lang="ru-RU" b="1" dirty="0" smtClean="0">
                <a:solidFill>
                  <a:srgbClr val="C00000"/>
                </a:solidFill>
              </a:rPr>
              <a:t>квалификации </a:t>
            </a:r>
          </a:p>
          <a:p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  преподавателей в сфере ИКТ.</a:t>
            </a:r>
            <a:endParaRPr lang="ru-RU" sz="16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5202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32402" t="17101" r="31956" b="13357"/>
          <a:stretch/>
        </p:blipFill>
        <p:spPr bwMode="auto">
          <a:xfrm>
            <a:off x="2310939" y="207819"/>
            <a:ext cx="7154228" cy="62927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59143" y="0"/>
            <a:ext cx="16328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3924673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0204" y="841623"/>
            <a:ext cx="11213869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         </a:t>
            </a:r>
            <a:r>
              <a:rPr lang="ru-RU" sz="1600" dirty="0" smtClean="0">
                <a:solidFill>
                  <a:srgbClr val="C00000"/>
                </a:solidFill>
              </a:rPr>
              <a:t>1</a:t>
            </a:r>
            <a:r>
              <a:rPr lang="ru-RU" sz="1600" dirty="0">
                <a:solidFill>
                  <a:srgbClr val="C00000"/>
                </a:solidFill>
              </a:rPr>
              <a:t>. </a:t>
            </a:r>
            <a:r>
              <a:rPr lang="ru-RU" sz="1600" b="1" dirty="0">
                <a:solidFill>
                  <a:srgbClr val="C00000"/>
                </a:solidFill>
              </a:rPr>
              <a:t>Все разрабатываемые программы являются новыми и востребованными в данный момент экономикой страны. Они выбраны с учетом того, что цифровизация экономики, которая в ближайшие 10 лет приведет к отмиранию и пересмотру более 50% существующих специальностей в экономике страны на данный момент. </a:t>
            </a:r>
          </a:p>
          <a:p>
            <a:r>
              <a:rPr lang="en-US" sz="1600" dirty="0" smtClean="0"/>
              <a:t>         </a:t>
            </a:r>
            <a:r>
              <a:rPr lang="ru-RU" sz="1600" b="1" dirty="0" smtClean="0"/>
              <a:t>2. </a:t>
            </a:r>
            <a:r>
              <a:rPr lang="ru-RU" sz="1600" b="1" dirty="0"/>
              <a:t>Отсутствие ПС по многим специальностям привело к тому, что разработчикам потребовалось проводить поиск и анализ существующих зарубежных ПС, анализ профессиональной деятельности по направлениям, составлять трудовые функции на основе этих материалов с учетом специфики и состояния экономики Казахстана. Дальнейшая работа будет направлена на выявление компетенций, знаний и умений. Как видно из изложенного, эта работа идентична при создании ПС. Отсюда можно сделать вывод. В зависимости от программ, основная работа по разработке ПС уже проделана разработчиками ОП на 50-60%, поскольку определены виды трудовых функций, определены компетенции, знания и умения по соответствующим специальностям.</a:t>
            </a:r>
          </a:p>
          <a:p>
            <a:r>
              <a:rPr lang="ru-RU" sz="1600" dirty="0"/>
              <a:t>          </a:t>
            </a:r>
            <a:r>
              <a:rPr lang="ru-RU" sz="1600" b="1" dirty="0">
                <a:solidFill>
                  <a:srgbClr val="00B050"/>
                </a:solidFill>
              </a:rPr>
              <a:t>3. Принять за основу при разработке ПС виды трудовых функций, утвержденных соответствующими профессиональными ассоциациями и закрепленными протоколами заседаний фокус-групп </a:t>
            </a:r>
            <a:r>
              <a:rPr lang="ru-RU" sz="1600" b="1" dirty="0" smtClean="0">
                <a:solidFill>
                  <a:srgbClr val="00B050"/>
                </a:solidFill>
              </a:rPr>
              <a:t>. </a:t>
            </a:r>
            <a:r>
              <a:rPr lang="ru-RU" sz="1600" b="1" dirty="0">
                <a:solidFill>
                  <a:srgbClr val="00B050"/>
                </a:solidFill>
              </a:rPr>
              <a:t>Также инициировать разработку ПС соответствующими отраслевыми профессиональными ассоциациями. Предлагается на последующем этапе создания ПС привлечь разработчиков ОП.  </a:t>
            </a:r>
          </a:p>
          <a:p>
            <a:r>
              <a:rPr lang="en-US" sz="1600" dirty="0" smtClean="0">
                <a:solidFill>
                  <a:srgbClr val="7030A0"/>
                </a:solidFill>
              </a:rPr>
              <a:t>         </a:t>
            </a:r>
            <a:r>
              <a:rPr lang="ru-RU" sz="1600" b="1" dirty="0" smtClean="0">
                <a:solidFill>
                  <a:srgbClr val="7030A0"/>
                </a:solidFill>
              </a:rPr>
              <a:t>4</a:t>
            </a:r>
            <a:r>
              <a:rPr lang="ru-RU" sz="1600" b="1" dirty="0">
                <a:solidFill>
                  <a:srgbClr val="7030A0"/>
                </a:solidFill>
              </a:rPr>
              <a:t>. Учебный план должен быть модульным и отражать все новые тенденции в модернизации образовательного процесса, особенно внедрение новых информационно-образовательных технологий (ИКТ). ИКТ должно вносить изменения в методику преподавания, внедрение очно-сетевого обучения. </a:t>
            </a:r>
          </a:p>
          <a:p>
            <a:r>
              <a:rPr lang="en-US" sz="1600" b="1" dirty="0" smtClean="0">
                <a:solidFill>
                  <a:srgbClr val="C00000"/>
                </a:solidFill>
              </a:rPr>
              <a:t>         </a:t>
            </a:r>
            <a:r>
              <a:rPr lang="ru-RU" sz="1600" b="1" dirty="0" smtClean="0">
                <a:solidFill>
                  <a:srgbClr val="C00000"/>
                </a:solidFill>
              </a:rPr>
              <a:t>5</a:t>
            </a:r>
            <a:r>
              <a:rPr lang="ru-RU" sz="1600" b="1" dirty="0">
                <a:solidFill>
                  <a:srgbClr val="C00000"/>
                </a:solidFill>
              </a:rPr>
              <a:t>. Для технических вузов особенно актуальным является увеличение часов практической подготовки, включение курсовых работ и курсовых проектов.  Данная рекомендация предусмотрена в разрабатываемых ОП технического направления.</a:t>
            </a:r>
          </a:p>
          <a:p>
            <a:r>
              <a:rPr lang="en-US" sz="1600" dirty="0" smtClean="0"/>
              <a:t>        </a:t>
            </a:r>
            <a:r>
              <a:rPr lang="en-US" sz="1600" b="1" dirty="0" smtClean="0"/>
              <a:t>6</a:t>
            </a:r>
            <a:r>
              <a:rPr lang="ru-RU" sz="1600" b="1" dirty="0" smtClean="0"/>
              <a:t>. </a:t>
            </a:r>
            <a:r>
              <a:rPr lang="ru-RU" sz="1600" b="1" dirty="0"/>
              <a:t>Работу по созданию ОП в контексте с профессиональными стандартами необходимо продолжить, с включением в перечень ОП новых специальностей, которые будут востребованы в ближайшем будущем. Такой подход даст возможность достойно ответить вызовам </a:t>
            </a:r>
            <a:r>
              <a:rPr lang="ru-RU" sz="1600" b="1" dirty="0" smtClean="0"/>
              <a:t>цифровизации </a:t>
            </a:r>
            <a:r>
              <a:rPr lang="ru-RU" sz="1600" b="1" dirty="0"/>
              <a:t>экономики. </a:t>
            </a:r>
          </a:p>
          <a:p>
            <a:endParaRPr lang="ru-RU" sz="1600" dirty="0"/>
          </a:p>
          <a:p>
            <a:endParaRPr lang="ru-RU" sz="1600" dirty="0"/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985058" y="241069"/>
            <a:ext cx="104241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B0F0"/>
                </a:solidFill>
              </a:rPr>
              <a:t>Рекомендации и предложения по проекту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03779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59143" y="0"/>
            <a:ext cx="16328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139739" y="257694"/>
            <a:ext cx="37989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ПОСЛЕСЛОВИЕ</a:t>
            </a:r>
            <a:endParaRPr lang="ru-RU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73826" y="657804"/>
            <a:ext cx="9792392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</a:t>
            </a:r>
            <a:r>
              <a:rPr lang="ru-RU" sz="1600" b="1" dirty="0" smtClean="0"/>
              <a:t>11.05.18</a:t>
            </a:r>
            <a:r>
              <a:rPr lang="ru-RU" sz="1600" dirty="0" smtClean="0"/>
              <a:t> вышел документ  МОН РК  «</a:t>
            </a:r>
            <a:r>
              <a:rPr lang="ru-RU" sz="1600" b="1" dirty="0" smtClean="0"/>
              <a:t>Информация о </a:t>
            </a:r>
            <a:r>
              <a:rPr lang="ru-RU" sz="1600" b="1" dirty="0"/>
              <a:t>принимаемых мерах по рекомендациям </a:t>
            </a:r>
            <a:r>
              <a:rPr lang="ru-RU" sz="1600" b="1" dirty="0" smtClean="0"/>
              <a:t>Мажилиса </a:t>
            </a:r>
            <a:r>
              <a:rPr lang="ru-RU" sz="1600" b="1" dirty="0"/>
              <a:t>Парламента Республики </a:t>
            </a:r>
            <a:r>
              <a:rPr lang="ru-RU" sz="1600" b="1" dirty="0" smtClean="0"/>
              <a:t>Казахстан»</a:t>
            </a:r>
          </a:p>
          <a:p>
            <a:r>
              <a:rPr lang="ru-RU" sz="1600" dirty="0" smtClean="0"/>
              <a:t>Отдельные выдержки из документа:</a:t>
            </a:r>
          </a:p>
          <a:p>
            <a:pPr marL="342900" lvl="0" indent="-342900">
              <a:buAutoNum type="arabicPeriod"/>
            </a:pPr>
            <a:r>
              <a:rPr lang="ru-RU" sz="1600" b="1" dirty="0" smtClean="0"/>
              <a:t>Провести </a:t>
            </a:r>
            <a:r>
              <a:rPr lang="ru-RU" sz="1600" b="1" dirty="0"/>
              <a:t>анализ нормативно-правовых актов в целях эффективного регулирования цифровизации образования</a:t>
            </a:r>
            <a:r>
              <a:rPr lang="ru-RU" sz="1600" b="1" dirty="0" smtClean="0"/>
              <a:t>;</a:t>
            </a:r>
          </a:p>
          <a:p>
            <a:pPr lvl="0"/>
            <a:r>
              <a:rPr lang="ru-RU" sz="1300" i="1" dirty="0" smtClean="0"/>
              <a:t>      Особенно ценно, на данный момент отсутствуют необходимые для полноценной реализации и регулирования цифровизации образования нормативно-правовые акты.</a:t>
            </a:r>
          </a:p>
          <a:p>
            <a:r>
              <a:rPr lang="ru-RU" sz="1600" i="1" dirty="0" smtClean="0"/>
              <a:t>2. </a:t>
            </a:r>
            <a:r>
              <a:rPr lang="ru-RU" sz="1600" b="1" dirty="0"/>
              <a:t>П</a:t>
            </a:r>
            <a:r>
              <a:rPr lang="ru-RU" sz="1600" b="1" dirty="0" smtClean="0"/>
              <a:t>ринять </a:t>
            </a:r>
            <a:r>
              <a:rPr lang="ru-RU" sz="1600" b="1" dirty="0"/>
              <a:t>комплексные меры по </a:t>
            </a:r>
            <a:r>
              <a:rPr lang="kk-KZ" sz="1600" b="1" dirty="0"/>
              <a:t>подготовке кадров ІТ – специалистов для </a:t>
            </a:r>
            <a:r>
              <a:rPr lang="kk-KZ" sz="1600" b="1" dirty="0" smtClean="0"/>
              <a:t>отраслей экономики</a:t>
            </a:r>
            <a:r>
              <a:rPr lang="ru-RU" sz="1600" b="1" dirty="0" smtClean="0"/>
              <a:t>;</a:t>
            </a:r>
          </a:p>
          <a:p>
            <a:r>
              <a:rPr lang="ru-RU" sz="1300" dirty="0" smtClean="0"/>
              <a:t>     </a:t>
            </a:r>
            <a:r>
              <a:rPr lang="ru-RU" sz="1300" i="1" dirty="0" smtClean="0"/>
              <a:t>Первый шаг сделан в данном направлении, идет разработка 40 образовательных программ, но этого не достаточно. Нужны дальнейшие шаги в данном направлении.</a:t>
            </a:r>
          </a:p>
          <a:p>
            <a:pPr lvl="0"/>
            <a:r>
              <a:rPr lang="ru-RU" sz="1600" i="1" dirty="0" smtClean="0"/>
              <a:t>3.</a:t>
            </a:r>
            <a:r>
              <a:rPr lang="ru-RU" sz="1300" i="1" dirty="0" smtClean="0"/>
              <a:t> </a:t>
            </a:r>
            <a:r>
              <a:rPr lang="ru-RU" sz="1600" b="1" dirty="0"/>
              <a:t>В</a:t>
            </a:r>
            <a:r>
              <a:rPr lang="ru-RU" sz="1600" b="1" dirty="0" smtClean="0"/>
              <a:t>вести </a:t>
            </a:r>
            <a:r>
              <a:rPr lang="ru-RU" sz="1600" b="1" dirty="0"/>
              <a:t>в Классификатор специальностей технического и профессионального, </a:t>
            </a:r>
            <a:r>
              <a:rPr lang="ru-RU" sz="1600" b="1" dirty="0" err="1"/>
              <a:t>послесреднего</a:t>
            </a:r>
            <a:r>
              <a:rPr lang="ru-RU" sz="1600" b="1" dirty="0"/>
              <a:t>, высшего и послевузовского образования актуальные специальности для цифровой экономики, обеспечивающие инновационность социально-экономических процессов и безопасность ИС; </a:t>
            </a:r>
            <a:endParaRPr lang="ru-RU" sz="1600" b="1" dirty="0" smtClean="0"/>
          </a:p>
          <a:p>
            <a:pPr lvl="0"/>
            <a:r>
              <a:rPr lang="ru-RU" sz="1300" dirty="0"/>
              <a:t> </a:t>
            </a:r>
            <a:r>
              <a:rPr lang="ru-RU" sz="1300" dirty="0" smtClean="0"/>
              <a:t>   </a:t>
            </a:r>
            <a:r>
              <a:rPr lang="ru-RU" sz="1300" i="1" dirty="0" smtClean="0"/>
              <a:t>В данный момент  существующий классификатор специальностей безнадежно устарел. Требуется скорейшая корректировка данного классификатора.</a:t>
            </a:r>
          </a:p>
          <a:p>
            <a:pPr lvl="0"/>
            <a:r>
              <a:rPr lang="ru-RU" sz="1600" i="1" dirty="0" smtClean="0"/>
              <a:t>4. </a:t>
            </a:r>
            <a:r>
              <a:rPr lang="ru-RU" sz="1600" b="1" dirty="0"/>
              <a:t>П</a:t>
            </a:r>
            <a:r>
              <a:rPr lang="ru-RU" sz="1600" b="1" dirty="0" smtClean="0"/>
              <a:t>олучение </a:t>
            </a:r>
            <a:r>
              <a:rPr lang="ru-RU" sz="1600" b="1" dirty="0"/>
              <a:t>допуска к производственным </a:t>
            </a:r>
            <a:r>
              <a:rPr lang="ru-RU" sz="1600" b="1" dirty="0" smtClean="0"/>
              <a:t>работам;</a:t>
            </a:r>
          </a:p>
          <a:p>
            <a:pPr lvl="0"/>
            <a:r>
              <a:rPr lang="ru-RU" sz="1300" i="1" dirty="0"/>
              <a:t> </a:t>
            </a:r>
            <a:r>
              <a:rPr lang="ru-RU" sz="1300" i="1" dirty="0" smtClean="0"/>
              <a:t>   К сожалению данному вопросу мало уделяется внимание в вузах, поэтому эффективность производственных практик не столь высока как этого хотелось. </a:t>
            </a:r>
            <a:endParaRPr lang="ru-RU" sz="1300" i="1" dirty="0"/>
          </a:p>
          <a:p>
            <a:r>
              <a:rPr lang="ru-RU" sz="1300" b="1" i="1" dirty="0" smtClean="0"/>
              <a:t>       </a:t>
            </a:r>
          </a:p>
          <a:p>
            <a:r>
              <a:rPr lang="ru-RU" sz="1300" b="1" i="1" dirty="0"/>
              <a:t> </a:t>
            </a:r>
            <a:r>
              <a:rPr lang="ru-RU" sz="1300" b="1" i="1" dirty="0" smtClean="0"/>
              <a:t>     </a:t>
            </a:r>
            <a:r>
              <a:rPr lang="ru-RU" sz="1600" b="1" i="1" dirty="0" smtClean="0"/>
              <a:t>И </a:t>
            </a:r>
            <a:r>
              <a:rPr lang="ru-RU" sz="1600" b="1" i="1" dirty="0"/>
              <a:t>все же, какими амбициозными не были планы </a:t>
            </a:r>
            <a:r>
              <a:rPr lang="ru-RU" sz="1600" b="1" i="1" dirty="0" smtClean="0"/>
              <a:t>министерства образования, </a:t>
            </a:r>
            <a:r>
              <a:rPr lang="ru-RU" sz="1600" b="1" i="1" dirty="0"/>
              <a:t>они не раскрыли полностью глубину существующих проблем в современном образовании, которое усугубляется </a:t>
            </a:r>
            <a:r>
              <a:rPr lang="ru-RU" sz="1600" b="1" i="1" dirty="0" err="1"/>
              <a:t>цифровизацией</a:t>
            </a:r>
            <a:r>
              <a:rPr lang="ru-RU" sz="1600" b="1" i="1" dirty="0"/>
              <a:t> </a:t>
            </a:r>
            <a:r>
              <a:rPr lang="ru-RU" sz="1600" b="1" i="1" dirty="0" smtClean="0"/>
              <a:t>экономики - </a:t>
            </a:r>
            <a:r>
              <a:rPr lang="ru-RU" sz="1600" b="1" i="1" dirty="0"/>
              <a:t>реформирование системы образования, как процесса формирования модели, отвечающей вызовам современности</a:t>
            </a:r>
            <a:r>
              <a:rPr lang="ru-RU" sz="1600" b="1" i="1" dirty="0" smtClean="0"/>
              <a:t>. </a:t>
            </a:r>
            <a:endParaRPr lang="ru-RU" sz="1600" b="1" i="1" dirty="0"/>
          </a:p>
          <a:p>
            <a:r>
              <a:rPr lang="ru-RU" sz="1600" dirty="0" smtClean="0"/>
              <a:t>        Этот </a:t>
            </a:r>
            <a:r>
              <a:rPr lang="ru-RU" sz="1600" dirty="0"/>
              <a:t>процесс </a:t>
            </a:r>
            <a:r>
              <a:rPr lang="ru-RU" sz="1600" dirty="0" smtClean="0"/>
              <a:t> должен сопровождается </a:t>
            </a:r>
            <a:r>
              <a:rPr lang="ru-RU" sz="1600" dirty="0"/>
              <a:t>пересмотром в образовании стратегических приоритетов и ценностных представлений, методологических и методических основ, уточнением функций и направлений осуществления государственной политики страны в этой области.</a:t>
            </a:r>
          </a:p>
          <a:p>
            <a:endParaRPr lang="ru-RU" sz="1400" dirty="0"/>
          </a:p>
          <a:p>
            <a:pPr lvl="0"/>
            <a:endParaRPr lang="ru-RU" i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62811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18583" y="3859476"/>
            <a:ext cx="702282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59143" y="0"/>
            <a:ext cx="16328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 rot="10800000" flipV="1">
            <a:off x="273682" y="632628"/>
            <a:ext cx="10285461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— Школы и университеты ориентируются на то, чтобы заниматься наукой. В современных условиях человек должен учиться всю жизнь. 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Через пять-шесть лет многие нынешние профессии исчезнут, взамен возникнут новые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Вся наша надежда на молодежь, на то, что вы будете постоянно думать о том, как нам не отстать от стремительно развивающегося мира, —  Назарбаев Н.А. (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из выступления в Западно-Казахстанской области во время рабочей поездки 15.05.18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310761038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930</Words>
  <Application>Microsoft Office PowerPoint</Application>
  <PresentationFormat>Широкоэкранный</PresentationFormat>
  <Paragraphs>77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Tahoma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Bakhyt Zh. Sharipov</dc:creator>
  <cp:lastModifiedBy>Bakhyt Zh. Sharipov</cp:lastModifiedBy>
  <cp:revision>72</cp:revision>
  <dcterms:created xsi:type="dcterms:W3CDTF">2018-02-01T05:53:04Z</dcterms:created>
  <dcterms:modified xsi:type="dcterms:W3CDTF">2018-05-16T06:15:38Z</dcterms:modified>
</cp:coreProperties>
</file>