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334" r:id="rId4"/>
    <p:sldId id="336" r:id="rId5"/>
    <p:sldId id="321" r:id="rId6"/>
    <p:sldId id="310" r:id="rId7"/>
    <p:sldId id="332" r:id="rId8"/>
    <p:sldId id="315" r:id="rId9"/>
    <p:sldId id="326" r:id="rId10"/>
    <p:sldId id="327" r:id="rId11"/>
    <p:sldId id="328" r:id="rId1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292929"/>
    <a:srgbClr val="000000"/>
    <a:srgbClr val="FF5050"/>
    <a:srgbClr val="F1F709"/>
    <a:srgbClr val="FF0066"/>
    <a:srgbClr val="CCFFFF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3" autoAdjust="0"/>
    <p:restoredTop sz="94660"/>
  </p:normalViewPr>
  <p:slideViewPr>
    <p:cSldViewPr>
      <p:cViewPr varScale="1">
        <p:scale>
          <a:sx n="105" d="100"/>
          <a:sy n="105" d="100"/>
        </p:scale>
        <p:origin x="11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Членов</c:v>
                </c:pt>
              </c:strCache>
            </c:strRef>
          </c:tx>
          <c:explosion val="1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Секция 1</c:v>
                </c:pt>
                <c:pt idx="1">
                  <c:v>Секция 2</c:v>
                </c:pt>
                <c:pt idx="2">
                  <c:v>Секция 3</c:v>
                </c:pt>
                <c:pt idx="3">
                  <c:v>Секция 4</c:v>
                </c:pt>
                <c:pt idx="4">
                  <c:v>Секция 5</c:v>
                </c:pt>
                <c:pt idx="5">
                  <c:v>Секция 6</c:v>
                </c:pt>
                <c:pt idx="6">
                  <c:v>Секция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294</c:v>
                </c:pt>
                <c:pt idx="1">
                  <c:v>239</c:v>
                </c:pt>
                <c:pt idx="2">
                  <c:v>168</c:v>
                </c:pt>
                <c:pt idx="3">
                  <c:v>69</c:v>
                </c:pt>
                <c:pt idx="4">
                  <c:v>332</c:v>
                </c:pt>
                <c:pt idx="5">
                  <c:v>64</c:v>
                </c:pt>
                <c:pt idx="6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A-4F29-AAC9-165DB01F20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575286314976843"/>
          <c:y val="0.27082820377315431"/>
          <c:w val="0.1407742271124868"/>
          <c:h val="0.579514063002008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4D782-D406-44DD-B6D1-CDB0E7A10785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10218-4BC5-493C-A409-2E39551664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99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135D7-A410-4EFF-B25D-858663439798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14BA-7C13-457A-8BDD-1CC10460B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0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97FB-1901-4537-9773-ED652F75AC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7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69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574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40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20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58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10B52-AE34-44EC-9FC0-E82CD8F633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96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9D04C-E6C9-46AC-8D60-D920C71AD3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0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28B1-5618-42E9-95F3-4E67750ACB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3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34FD4-4432-49DE-AD16-10A7D88F2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2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70723-3132-45CF-8EAA-D6D335E84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8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B149-CD46-4B59-8ECC-8C1C641DA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2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B6291-194E-4572-A328-5E7222C6B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8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057B-013B-4370-A303-8D5694CCF7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6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2023B-0E9D-4BE5-8687-24562BCCE6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7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BAE77-D988-4533-AED6-BA53EB599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1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21F8D3-F997-4AC6-BD02-B79D56E0B7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64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academy.kz/sektsii-main/item/59" TargetMode="External"/><Relationship Id="rId13" Type="http://schemas.openxmlformats.org/officeDocument/2006/relationships/hyperlink" Target="http://academy.kz/normativnye-akty/blogger/listings/abdigaparov" TargetMode="External"/><Relationship Id="rId3" Type="http://schemas.openxmlformats.org/officeDocument/2006/relationships/hyperlink" Target="http://academy.kz/sektsii-main/item/369" TargetMode="External"/><Relationship Id="rId7" Type="http://schemas.openxmlformats.org/officeDocument/2006/relationships/hyperlink" Target="http://academy.kz/normativnye-akty/blogger/listings/chechin" TargetMode="External"/><Relationship Id="rId12" Type="http://schemas.openxmlformats.org/officeDocument/2006/relationships/hyperlink" Target="http://academy.kz/sektsii-main/item/61" TargetMode="External"/><Relationship Id="rId2" Type="http://schemas.openxmlformats.org/officeDocument/2006/relationships/hyperlink" Target="http://academy.kz/sektsii-main/item/5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cademy.kz/sektsii-main/item/58" TargetMode="External"/><Relationship Id="rId11" Type="http://schemas.openxmlformats.org/officeDocument/2006/relationships/hyperlink" Target="http://academy.kz/normativnye-akty/blogger/listings/japarhanov" TargetMode="External"/><Relationship Id="rId5" Type="http://schemas.openxmlformats.org/officeDocument/2006/relationships/hyperlink" Target="http://academy.kz/normativnye-akty/blogger/listings/bigaliev" TargetMode="External"/><Relationship Id="rId10" Type="http://schemas.openxmlformats.org/officeDocument/2006/relationships/hyperlink" Target="http://academy.kz/sektsii-main/item/60" TargetMode="External"/><Relationship Id="rId4" Type="http://schemas.openxmlformats.org/officeDocument/2006/relationships/hyperlink" Target="http://academy.kz/sektsii-main/item/57" TargetMode="External"/><Relationship Id="rId9" Type="http://schemas.openxmlformats.org/officeDocument/2006/relationships/hyperlink" Target="http://academy.kz/normativnye-akty/blogger/listings/stepan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7" y="2204864"/>
            <a:ext cx="9156626" cy="3384376"/>
          </a:xfrm>
          <a:ln>
            <a:noFill/>
          </a:ln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Президиума 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Академии информатизации (</a:t>
            </a: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МАИН</a:t>
            </a:r>
            <a:r>
              <a:rPr lang="ru-RU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cap="all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873" y="5949280"/>
            <a:ext cx="6400800" cy="6254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</a:rPr>
              <a:t>6 ноября 2015 года</a:t>
            </a:r>
            <a:endParaRPr lang="ru-RU" sz="2400" dirty="0">
              <a:solidFill>
                <a:srgbClr val="000080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6632"/>
            <a:ext cx="1920081" cy="1944463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7494" y="2542837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95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957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95775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Заседания Президиума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736951"/>
              </p:ext>
            </p:extLst>
          </p:nvPr>
        </p:nvGraphicFramePr>
        <p:xfrm>
          <a:off x="253238" y="5229200"/>
          <a:ext cx="8711250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0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ноября 2015 г.</a:t>
                      </a:r>
                      <a:endParaRPr lang="ru-RU" sz="16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15.30-18.00 </a:t>
                      </a:r>
                      <a:r>
                        <a:rPr lang="ru-RU" sz="1800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</a:t>
                      </a:r>
                      <a:endParaRPr lang="ru-RU" sz="16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Алматы, </a:t>
                      </a:r>
                      <a:r>
                        <a:rPr lang="ru-RU" sz="1800" dirty="0" err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Сатпаева</a:t>
                      </a:r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22, </a:t>
                      </a:r>
                      <a:endParaRPr lang="ru-RU" sz="1800" dirty="0" smtClean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НК </a:t>
                      </a:r>
                      <a:r>
                        <a:rPr lang="ru-RU" sz="1800" dirty="0" err="1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КазНИТУ</a:t>
                      </a:r>
                      <a:r>
                        <a:rPr lang="ru-RU" sz="1800" dirty="0" smtClean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 К. </a:t>
                      </a:r>
                      <a:r>
                        <a:rPr lang="ru-RU" sz="1800" dirty="0" err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Сатпаева</a:t>
                      </a:r>
                      <a:endParaRPr lang="ru-RU" sz="16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4" marR="6591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8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553223"/>
              </p:ext>
            </p:extLst>
          </p:nvPr>
        </p:nvGraphicFramePr>
        <p:xfrm>
          <a:off x="184506" y="332656"/>
          <a:ext cx="8928992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1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Модератор: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Цеховой Алексей Филиппович, Генеральный директор, академик, д.т.н., профессор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16.00-16.05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Чечин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М.,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-мат. наук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академик, главный ученый секретарь, член Президиума МАИН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ВЫСТУПЛЕНИЯ И ПРЕЗЕНТАЦИИ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16.05-16.10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сотрудничестве МАИН с Департаментом Агентства РК по делам государственной службы и противодействию коррупции по г. Алматы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Цеховой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Ф.,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тех. наук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академик, Генеральный директор и первый Вице-президент МАИН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Байузаков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помощник руководителя Департамента Агентства РК по делам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гос.службы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противодействию коррупции по г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Алматы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16.10-16.20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и задачи секции-5 «Информационно-духовное возрождение мирового сообщества» в развитии Академии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Цеховой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Ф.,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и первый Вице-президент МАИН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16.20-16.25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по новому названию секции №5 «Информационно-духовное возрождение мирового сообщества»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Секция – 5 – это оператор коллективного инновационного знания для развития академии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 руководителя секции-7 по инновационному развитию МАИН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Степанов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В., к 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наук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академик, руководитель секции - 5 «Информационно-духовное возрождение мирового сообщества» МАИН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16.25-16.30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Кармазина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И.,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полит. наук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академик, со-руководитель секции - 5 «Информационно-духовное возрождение мирового сообщества» МАИН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16.30-16.35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Абдигапар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 Е.,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канд.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.-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мат.наук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академик, руководитель секции - 7 «Системные концепции и приложения» МАИН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16.35-16.45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из зала и  предложения других членов МАИН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заседания Президиума -  члены МАИН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16.45-17.00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новой книги «Эпоха обретения границ» («Шекара шегін айқындау дәуірі»), посвященной  550 летию  Казахского  Ханства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Томпиев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 К.,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канд.экон.наук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академик МАИН, один из авторов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17.-17.00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Награждение активных членов МАИН и торжественное вручение дипломов новым членам МАИН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Чечин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 М.,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ученый секретарь, член Президиума, академик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Меркулова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П.,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академик, исполнительный директор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17.20-17.25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710" marR="307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0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1815480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Международной академии информатизации (МАИН)</a:t>
            </a:r>
            <a:endParaRPr lang="ru-RU" sz="4000" b="1" cap="none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924944"/>
            <a:ext cx="9036496" cy="36724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1 558  Членов Академии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Академиков -  </a:t>
            </a:r>
            <a:r>
              <a:rPr lang="ru-RU" sz="36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Член-корреспондентов </a:t>
            </a:r>
            <a:r>
              <a:rPr lang="ru-RU" sz="36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Адъюнктов </a:t>
            </a:r>
            <a:r>
              <a:rPr lang="ru-RU" sz="36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3600" b="1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36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academy.kz/templates/academy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77177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2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98208"/>
              </p:ext>
            </p:extLst>
          </p:nvPr>
        </p:nvGraphicFramePr>
        <p:xfrm>
          <a:off x="251520" y="1467301"/>
          <a:ext cx="8712969" cy="498603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03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6208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</a:t>
                      </a:r>
                      <a:endParaRPr lang="ru-RU" sz="1800" b="1" i="1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i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секции</a:t>
                      </a:r>
                      <a:endParaRPr lang="ru-RU" sz="1800" b="1" i="1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секции</a:t>
                      </a:r>
                      <a:endParaRPr lang="ru-RU" sz="1800" b="1" i="1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секции</a:t>
                      </a:r>
                      <a:endParaRPr lang="ru-RU" sz="1800" b="1" i="1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>
                          <a:solidFill>
                            <a:srgbClr val="0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Членов</a:t>
                      </a:r>
                      <a:r>
                        <a:rPr lang="ru-RU" sz="1800" b="1" i="1" baseline="0" dirty="0" smtClean="0">
                          <a:solidFill>
                            <a:srgbClr val="00008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секции</a:t>
                      </a:r>
                      <a:endParaRPr lang="ru-RU" sz="1800" b="1" i="1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20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Информационные технологии и коммуникации</a:t>
                      </a:r>
                      <a:endParaRPr lang="ru-RU" sz="1800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Калимолдаев М.Н. 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80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Экономика, промышленность информационно- коммерческая деятельность</a:t>
                      </a:r>
                      <a:endParaRPr lang="ru-RU" sz="1800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Шеденов У.К.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393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Экология, медицина</a:t>
                      </a:r>
                      <a:endParaRPr lang="ru-RU" sz="1800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Бигалиев А.Б.</a:t>
                      </a:r>
                      <a:endParaRPr lang="ru-RU" sz="18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208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Информационно-кодовые проблемы естествознания</a:t>
                      </a:r>
                      <a:endParaRPr lang="ru-RU" sz="1800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Чечин Л.М.</a:t>
                      </a:r>
                      <a:endParaRPr lang="ru-RU" sz="180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208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Информационно-духовное возрождение мирового сообщества</a:t>
                      </a:r>
                      <a:endParaRPr lang="ru-RU" sz="1800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Степанов А.В.</a:t>
                      </a:r>
                      <a:endParaRPr lang="ru-RU" sz="18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393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Геоинформационные технологии</a:t>
                      </a:r>
                      <a:endParaRPr lang="ru-RU" sz="180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Жапарханов</a:t>
                      </a:r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 С.</a:t>
                      </a:r>
                      <a:endParaRPr lang="ru-RU" sz="18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3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Системные концепции и приложения</a:t>
                      </a:r>
                      <a:endParaRPr lang="ru-RU" sz="1800" dirty="0">
                        <a:solidFill>
                          <a:srgbClr val="00008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Абдигапар</a:t>
                      </a:r>
                      <a:r>
                        <a:rPr lang="ru-RU" sz="1800" dirty="0">
                          <a:solidFill>
                            <a:srgbClr val="0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 С.Е. </a:t>
                      </a:r>
                      <a:endParaRPr lang="ru-RU" sz="1800" dirty="0">
                        <a:solidFill>
                          <a:srgbClr val="0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07" marR="35207" marT="17603" marB="176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9552" y="260648"/>
            <a:ext cx="828092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Секции МАИН</a:t>
            </a:r>
            <a:endParaRPr lang="ru-RU" sz="4000" b="1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2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39939277"/>
              </p:ext>
            </p:extLst>
          </p:nvPr>
        </p:nvGraphicFramePr>
        <p:xfrm>
          <a:off x="33143" y="1340768"/>
          <a:ext cx="897656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693" y="127386"/>
            <a:ext cx="898601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членов академии по </a:t>
            </a:r>
            <a:r>
              <a:rPr lang="ru-RU" sz="4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секциям</a:t>
            </a:r>
            <a:endParaRPr lang="ru-RU" sz="40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academy.kz/templates/academy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34" y="1700808"/>
            <a:ext cx="277177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6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ademy.kz/images/map/map1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1" y="1124744"/>
            <a:ext cx="8912569" cy="50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329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представительств </a:t>
            </a:r>
            <a:r>
              <a:rPr lang="ru-RU" sz="4000" b="1" dirty="0" err="1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МАИН</a:t>
            </a:r>
            <a:endParaRPr lang="ru-RU" sz="4000" b="1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1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26" y="9100"/>
            <a:ext cx="9114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 академии:</a:t>
            </a:r>
            <a:r>
              <a:rPr lang="en-US" sz="4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www.academy.kz</a:t>
            </a:r>
            <a:r>
              <a:rPr lang="ru-RU" sz="4000" b="1" dirty="0" smtClean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1" y="716986"/>
            <a:ext cx="8408701" cy="60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2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92" y="108136"/>
            <a:ext cx="908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Основные разделы портала </a:t>
            </a:r>
            <a:r>
              <a:rPr lang="en-US" sz="36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academy.kz</a:t>
            </a:r>
            <a:endParaRPr lang="ru-RU" sz="3600" b="1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4810" t="13026" r="2688" b="5211"/>
          <a:stretch/>
        </p:blipFill>
        <p:spPr bwMode="auto">
          <a:xfrm>
            <a:off x="106502" y="980728"/>
            <a:ext cx="5261241" cy="3526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9046" t="36616" r="9995" b="4809"/>
          <a:stretch/>
        </p:blipFill>
        <p:spPr bwMode="auto">
          <a:xfrm>
            <a:off x="4484384" y="2564904"/>
            <a:ext cx="4499992" cy="2268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9291" t="36627" r="10342" b="5010"/>
          <a:stretch/>
        </p:blipFill>
        <p:spPr bwMode="auto">
          <a:xfrm>
            <a:off x="1619672" y="4225981"/>
            <a:ext cx="4316180" cy="2445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875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810" t="13427" r="4450" b="4409"/>
          <a:stretch/>
        </p:blipFill>
        <p:spPr bwMode="auto">
          <a:xfrm>
            <a:off x="395536" y="1124744"/>
            <a:ext cx="8136904" cy="54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-688"/>
            <a:ext cx="905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Новые возможности сайта </a:t>
            </a:r>
            <a:r>
              <a:rPr lang="en-US" sz="36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academy.kz</a:t>
            </a:r>
            <a:r>
              <a:rPr lang="ru-RU" sz="36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3600" b="1" u="sng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Личный кабинет члена академии</a:t>
            </a:r>
            <a:endParaRPr lang="ru-RU" sz="3600" b="1" u="sng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92080" y="1124744"/>
            <a:ext cx="2016224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Конституция МАИН </a:t>
            </a:r>
          </a:p>
          <a:p>
            <a:pPr algn="ctr"/>
            <a:r>
              <a:rPr lang="ru-RU" sz="3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Принята </a:t>
            </a:r>
            <a:r>
              <a:rPr lang="ru-RU" sz="3200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smtClean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общем собрании Академии и введена в действие 02.10.2014 г.</a:t>
            </a:r>
            <a:endParaRPr lang="ru-RU" sz="3200" b="1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5008" t="18244" r="33041" b="8779"/>
          <a:stretch/>
        </p:blipFill>
        <p:spPr bwMode="auto">
          <a:xfrm>
            <a:off x="993304" y="1628800"/>
            <a:ext cx="722940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92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2428</TotalTime>
  <Words>456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Times New Roman</vt:lpstr>
      <vt:lpstr>Wingdings 3</vt:lpstr>
      <vt:lpstr>Сектор</vt:lpstr>
      <vt:lpstr>заседание Президиума  Международной Академии информатизации (МАИН)</vt:lpstr>
      <vt:lpstr>Состав Международной академии информатизации (МАИН)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Kontora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АКАДЕМИИ ИНФОРМАТИЗАЦИИ ОО «МАИН» (г. Алматы)</dc:title>
  <dc:creator>Admin</dc:creator>
  <cp:lastModifiedBy>vadimes@qip.ru</cp:lastModifiedBy>
  <cp:revision>138</cp:revision>
  <cp:lastPrinted>2015-06-04T08:51:22Z</cp:lastPrinted>
  <dcterms:created xsi:type="dcterms:W3CDTF">2009-03-13T09:15:52Z</dcterms:created>
  <dcterms:modified xsi:type="dcterms:W3CDTF">2015-11-12T18:18:57Z</dcterms:modified>
</cp:coreProperties>
</file>