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52" r:id="rId3"/>
    <p:sldId id="454" r:id="rId4"/>
    <p:sldId id="468" r:id="rId5"/>
    <p:sldId id="466" r:id="rId6"/>
    <p:sldId id="464" r:id="rId7"/>
    <p:sldId id="469" r:id="rId8"/>
    <p:sldId id="467" r:id="rId9"/>
    <p:sldId id="451" r:id="rId10"/>
    <p:sldId id="470" r:id="rId11"/>
    <p:sldId id="463" r:id="rId12"/>
    <p:sldId id="472" r:id="rId13"/>
    <p:sldId id="458" r:id="rId14"/>
    <p:sldId id="401" r:id="rId15"/>
  </p:sldIdLst>
  <p:sldSz cx="9144000" cy="6858000" type="screen4x3"/>
  <p:notesSz cx="6735763" cy="9866313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7A217E-5550-4CF9-8739-70D40D1A7D7E}">
          <p14:sldIdLst>
            <p14:sldId id="256"/>
            <p14:sldId id="452"/>
            <p14:sldId id="454"/>
            <p14:sldId id="468"/>
            <p14:sldId id="466"/>
            <p14:sldId id="464"/>
            <p14:sldId id="469"/>
            <p14:sldId id="467"/>
            <p14:sldId id="451"/>
            <p14:sldId id="470"/>
          </p14:sldIdLst>
        </p14:section>
        <p14:section name="Раздел без заголовка" id="{734C0A2B-72A5-4ABF-BCA4-CB1EB23E754B}">
          <p14:sldIdLst>
            <p14:sldId id="463"/>
            <p14:sldId id="472"/>
            <p14:sldId id="458"/>
            <p14:sldId id="4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53C8D"/>
    <a:srgbClr val="003399"/>
    <a:srgbClr val="FFCCCC"/>
    <a:srgbClr val="FFFF99"/>
    <a:srgbClr val="FF9933"/>
    <a:srgbClr val="FF99FF"/>
    <a:srgbClr val="00FFFF"/>
    <a:srgbClr val="3399FF"/>
    <a:srgbClr val="0066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333" autoAdjust="0"/>
    <p:restoredTop sz="94660" autoAdjust="0"/>
  </p:normalViewPr>
  <p:slideViewPr>
    <p:cSldViewPr>
      <p:cViewPr varScale="1">
        <p:scale>
          <a:sx n="76" d="100"/>
          <a:sy n="76" d="100"/>
        </p:scale>
        <p:origin x="8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8C09A-49CA-4252-9721-9B297C6CC6E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123E0D-3D26-4E5D-B5D6-D27B0CA919CC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400" b="1" kern="1200" dirty="0">
              <a:solidFill>
                <a:schemeClr val="accent6">
                  <a:lumMod val="50000"/>
                </a:schemeClr>
              </a:solidFill>
              <a:latin typeface="Verdana" pitchFamily="34" charset="0"/>
            </a:rPr>
            <a:t>«Он был Великим Искателем с чистой душой, с неисчерпаемыми мудростью и бесконечной любовью к человечеству…» </a:t>
          </a:r>
          <a:r>
            <a:rPr lang="ru-RU" sz="2400" i="1" kern="1200" dirty="0">
              <a:solidFill>
                <a:srgbClr val="5C8AE7">
                  <a:lumMod val="50000"/>
                </a:srgbClr>
              </a:solidFill>
              <a:latin typeface="Verdana" pitchFamily="34" charset="0"/>
              <a:ea typeface="+mn-ea"/>
              <a:cs typeface="+mn-cs"/>
            </a:rPr>
            <a:t>(</a:t>
          </a:r>
          <a:r>
            <a:rPr lang="ru-RU" sz="2400" i="1" kern="1200" dirty="0" err="1">
              <a:solidFill>
                <a:srgbClr val="5C8AE7">
                  <a:lumMod val="50000"/>
                </a:srgbClr>
              </a:solidFill>
              <a:latin typeface="Verdana" pitchFamily="34" charset="0"/>
              <a:ea typeface="+mn-ea"/>
              <a:cs typeface="+mn-cs"/>
            </a:rPr>
            <a:t>А.Кузмичев</a:t>
          </a:r>
          <a:r>
            <a:rPr lang="ru-RU" sz="2400" i="1" kern="1200" dirty="0">
              <a:solidFill>
                <a:srgbClr val="5C8AE7">
                  <a:lumMod val="50000"/>
                </a:srgbClr>
              </a:solidFill>
              <a:latin typeface="Verdana" pitchFamily="34" charset="0"/>
              <a:ea typeface="+mn-ea"/>
              <a:cs typeface="+mn-cs"/>
            </a:rPr>
            <a:t>)</a:t>
          </a:r>
        </a:p>
      </dgm:t>
    </dgm:pt>
    <dgm:pt modelId="{DF94844C-A55A-48CC-BB9B-7F008B07843C}" type="parTrans" cxnId="{AB229232-413F-45EF-89CB-11279DE0CA06}">
      <dgm:prSet/>
      <dgm:spPr/>
      <dgm:t>
        <a:bodyPr/>
        <a:lstStyle/>
        <a:p>
          <a:endParaRPr lang="ru-RU"/>
        </a:p>
      </dgm:t>
    </dgm:pt>
    <dgm:pt modelId="{7D8E0BC4-0E4E-4B7D-8766-E07FFA959441}" type="sibTrans" cxnId="{AB229232-413F-45EF-89CB-11279DE0CA06}">
      <dgm:prSet/>
      <dgm:spPr/>
      <dgm:t>
        <a:bodyPr/>
        <a:lstStyle/>
        <a:p>
          <a:endParaRPr lang="ru-RU"/>
        </a:p>
      </dgm:t>
    </dgm:pt>
    <dgm:pt modelId="{7EAAE70C-CFE9-4874-9FE5-5AAB73188E69}">
      <dgm:prSet phldrT="[Текст]"/>
      <dgm:spPr>
        <a:noFill/>
        <a:ln>
          <a:noFill/>
        </a:ln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Verdana" pitchFamily="34" charset="0"/>
            </a:rPr>
            <a:t>«Насколько же надо любить жизнь, чтобы наряду с учебой, наукой и работой творить прекрасные стихи….</a:t>
          </a:r>
          <a:r>
            <a:rPr lang="ru-RU" dirty="0">
              <a:solidFill>
                <a:schemeClr val="accent6">
                  <a:lumMod val="50000"/>
                </a:schemeClr>
              </a:solidFill>
              <a:latin typeface="Verdana" pitchFamily="34" charset="0"/>
            </a:rPr>
            <a:t>» </a:t>
          </a:r>
          <a:r>
            <a:rPr lang="ru-RU" i="1" dirty="0">
              <a:solidFill>
                <a:schemeClr val="accent6">
                  <a:lumMod val="50000"/>
                </a:schemeClr>
              </a:solidFill>
              <a:latin typeface="Verdana" pitchFamily="34" charset="0"/>
            </a:rPr>
            <a:t>(</a:t>
          </a:r>
          <a:r>
            <a:rPr lang="ru-RU" i="1" dirty="0" err="1">
              <a:solidFill>
                <a:schemeClr val="accent6">
                  <a:lumMod val="50000"/>
                </a:schemeClr>
              </a:solidFill>
              <a:latin typeface="Verdana" pitchFamily="34" charset="0"/>
            </a:rPr>
            <a:t>Е.Прудченко</a:t>
          </a:r>
          <a:r>
            <a:rPr lang="ru-RU" i="1" dirty="0">
              <a:solidFill>
                <a:schemeClr val="accent6">
                  <a:lumMod val="50000"/>
                </a:schemeClr>
              </a:solidFill>
              <a:latin typeface="Verdana" pitchFamily="34" charset="0"/>
            </a:rPr>
            <a:t>).</a:t>
          </a:r>
          <a:endParaRPr lang="ru-RU" i="1" dirty="0">
            <a:solidFill>
              <a:schemeClr val="accent6">
                <a:lumMod val="50000"/>
              </a:schemeClr>
            </a:solidFill>
          </a:endParaRPr>
        </a:p>
      </dgm:t>
    </dgm:pt>
    <dgm:pt modelId="{3817120F-1DA7-45AB-AB50-988068C800F4}" type="parTrans" cxnId="{71C97743-92F5-453F-82C2-0FFC7E3A35BE}">
      <dgm:prSet/>
      <dgm:spPr/>
      <dgm:t>
        <a:bodyPr/>
        <a:lstStyle/>
        <a:p>
          <a:endParaRPr lang="ru-RU"/>
        </a:p>
      </dgm:t>
    </dgm:pt>
    <dgm:pt modelId="{331C4781-D607-4711-8DE6-4A9B461DEFA8}" type="sibTrans" cxnId="{71C97743-92F5-453F-82C2-0FFC7E3A35BE}">
      <dgm:prSet/>
      <dgm:spPr/>
      <dgm:t>
        <a:bodyPr/>
        <a:lstStyle/>
        <a:p>
          <a:endParaRPr lang="ru-RU"/>
        </a:p>
      </dgm:t>
    </dgm:pt>
    <dgm:pt modelId="{DA923588-FB5F-4484-AE86-5EB0C5862407}" type="pres">
      <dgm:prSet presAssocID="{D698C09A-49CA-4252-9721-9B297C6CC6E3}" presName="Name0" presStyleCnt="0">
        <dgm:presLayoutVars>
          <dgm:chMax val="7"/>
          <dgm:chPref val="7"/>
          <dgm:dir/>
        </dgm:presLayoutVars>
      </dgm:prSet>
      <dgm:spPr/>
    </dgm:pt>
    <dgm:pt modelId="{9E537E5C-7413-4488-AF56-E5E1D3101D35}" type="pres">
      <dgm:prSet presAssocID="{D698C09A-49CA-4252-9721-9B297C6CC6E3}" presName="Name1" presStyleCnt="0"/>
      <dgm:spPr/>
    </dgm:pt>
    <dgm:pt modelId="{9F23CCC5-118A-439B-B050-8FF6F444EF56}" type="pres">
      <dgm:prSet presAssocID="{D698C09A-49CA-4252-9721-9B297C6CC6E3}" presName="cycle" presStyleCnt="0"/>
      <dgm:spPr/>
    </dgm:pt>
    <dgm:pt modelId="{27F088C8-E6E9-4E52-9212-204847DD6011}" type="pres">
      <dgm:prSet presAssocID="{D698C09A-49CA-4252-9721-9B297C6CC6E3}" presName="srcNode" presStyleLbl="node1" presStyleIdx="0" presStyleCnt="2"/>
      <dgm:spPr/>
    </dgm:pt>
    <dgm:pt modelId="{99749BF2-C97A-4F22-B602-498ABEF1C1FA}" type="pres">
      <dgm:prSet presAssocID="{D698C09A-49CA-4252-9721-9B297C6CC6E3}" presName="conn" presStyleLbl="parChTrans1D2" presStyleIdx="0" presStyleCnt="1"/>
      <dgm:spPr/>
    </dgm:pt>
    <dgm:pt modelId="{9E56B808-D2D3-47FF-9FF7-7A70C1A66745}" type="pres">
      <dgm:prSet presAssocID="{D698C09A-49CA-4252-9721-9B297C6CC6E3}" presName="extraNode" presStyleLbl="node1" presStyleIdx="0" presStyleCnt="2"/>
      <dgm:spPr/>
    </dgm:pt>
    <dgm:pt modelId="{BD575703-3B93-402D-A76A-2360FB8883FB}" type="pres">
      <dgm:prSet presAssocID="{D698C09A-49CA-4252-9721-9B297C6CC6E3}" presName="dstNode" presStyleLbl="node1" presStyleIdx="0" presStyleCnt="2"/>
      <dgm:spPr/>
    </dgm:pt>
    <dgm:pt modelId="{FF66C129-BDAE-427E-BF2D-62ADD5CD8220}" type="pres">
      <dgm:prSet presAssocID="{6C123E0D-3D26-4E5D-B5D6-D27B0CA919CC}" presName="text_1" presStyleLbl="node1" presStyleIdx="0" presStyleCnt="2">
        <dgm:presLayoutVars>
          <dgm:bulletEnabled val="1"/>
        </dgm:presLayoutVars>
      </dgm:prSet>
      <dgm:spPr/>
    </dgm:pt>
    <dgm:pt modelId="{786579B1-2991-4590-88BA-C721CBD1C02D}" type="pres">
      <dgm:prSet presAssocID="{6C123E0D-3D26-4E5D-B5D6-D27B0CA919CC}" presName="accent_1" presStyleCnt="0"/>
      <dgm:spPr/>
    </dgm:pt>
    <dgm:pt modelId="{5BFB60D5-E6DE-4022-A5EC-CFDFFEDC4626}" type="pres">
      <dgm:prSet presAssocID="{6C123E0D-3D26-4E5D-B5D6-D27B0CA919CC}" presName="accentRepeatNode" presStyleLbl="solidFgAcc1" presStyleIdx="0" presStyleCnt="2" custScaleX="111040" custScaleY="882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4CCF2D1-22F0-4E39-BA39-60E9BF411311}" type="pres">
      <dgm:prSet presAssocID="{7EAAE70C-CFE9-4874-9FE5-5AAB73188E69}" presName="text_2" presStyleLbl="node1" presStyleIdx="1" presStyleCnt="2" custLinFactNeighborY="9618">
        <dgm:presLayoutVars>
          <dgm:bulletEnabled val="1"/>
        </dgm:presLayoutVars>
      </dgm:prSet>
      <dgm:spPr/>
    </dgm:pt>
    <dgm:pt modelId="{044A744A-ECBF-4986-87F4-A71A4B791870}" type="pres">
      <dgm:prSet presAssocID="{7EAAE70C-CFE9-4874-9FE5-5AAB73188E69}" presName="accent_2" presStyleCnt="0"/>
      <dgm:spPr/>
    </dgm:pt>
    <dgm:pt modelId="{5FC2CC08-BFC8-4200-B0A4-368E6B87A139}" type="pres">
      <dgm:prSet presAssocID="{7EAAE70C-CFE9-4874-9FE5-5AAB73188E69}" presName="accentRepeatNode" presStyleLbl="solidFgAcc1" presStyleIdx="1" presStyleCnt="2" custScaleX="98361" custScaleY="8205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5237F6B-F605-4392-A110-8E8F48005AC5}" type="presOf" srcId="{6C123E0D-3D26-4E5D-B5D6-D27B0CA919CC}" destId="{FF66C129-BDAE-427E-BF2D-62ADD5CD8220}" srcOrd="0" destOrd="0" presId="urn:microsoft.com/office/officeart/2008/layout/VerticalCurvedList"/>
    <dgm:cxn modelId="{A23CD6FC-711A-4144-B3DC-A9C411BD7986}" type="presOf" srcId="{7EAAE70C-CFE9-4874-9FE5-5AAB73188E69}" destId="{C4CCF2D1-22F0-4E39-BA39-60E9BF411311}" srcOrd="0" destOrd="0" presId="urn:microsoft.com/office/officeart/2008/layout/VerticalCurvedList"/>
    <dgm:cxn modelId="{71C97743-92F5-453F-82C2-0FFC7E3A35BE}" srcId="{D698C09A-49CA-4252-9721-9B297C6CC6E3}" destId="{7EAAE70C-CFE9-4874-9FE5-5AAB73188E69}" srcOrd="1" destOrd="0" parTransId="{3817120F-1DA7-45AB-AB50-988068C800F4}" sibTransId="{331C4781-D607-4711-8DE6-4A9B461DEFA8}"/>
    <dgm:cxn modelId="{AB229232-413F-45EF-89CB-11279DE0CA06}" srcId="{D698C09A-49CA-4252-9721-9B297C6CC6E3}" destId="{6C123E0D-3D26-4E5D-B5D6-D27B0CA919CC}" srcOrd="0" destOrd="0" parTransId="{DF94844C-A55A-48CC-BB9B-7F008B07843C}" sibTransId="{7D8E0BC4-0E4E-4B7D-8766-E07FFA959441}"/>
    <dgm:cxn modelId="{B42FC17B-B7CB-4626-9CAC-5BCA6CE18CFD}" type="presOf" srcId="{7D8E0BC4-0E4E-4B7D-8766-E07FFA959441}" destId="{99749BF2-C97A-4F22-B602-498ABEF1C1FA}" srcOrd="0" destOrd="0" presId="urn:microsoft.com/office/officeart/2008/layout/VerticalCurvedList"/>
    <dgm:cxn modelId="{3FD4167D-3C0B-42A5-93B2-780B55B54BBB}" type="presOf" srcId="{D698C09A-49CA-4252-9721-9B297C6CC6E3}" destId="{DA923588-FB5F-4484-AE86-5EB0C5862407}" srcOrd="0" destOrd="0" presId="urn:microsoft.com/office/officeart/2008/layout/VerticalCurvedList"/>
    <dgm:cxn modelId="{ECF3FAAF-C499-421D-90DB-7910EA2214F1}" type="presParOf" srcId="{DA923588-FB5F-4484-AE86-5EB0C5862407}" destId="{9E537E5C-7413-4488-AF56-E5E1D3101D35}" srcOrd="0" destOrd="0" presId="urn:microsoft.com/office/officeart/2008/layout/VerticalCurvedList"/>
    <dgm:cxn modelId="{C7B55F41-81E8-47BC-8B13-403552AEA5C7}" type="presParOf" srcId="{9E537E5C-7413-4488-AF56-E5E1D3101D35}" destId="{9F23CCC5-118A-439B-B050-8FF6F444EF56}" srcOrd="0" destOrd="0" presId="urn:microsoft.com/office/officeart/2008/layout/VerticalCurvedList"/>
    <dgm:cxn modelId="{F7E2F9AE-B29C-4D56-A767-4AFDEF187F37}" type="presParOf" srcId="{9F23CCC5-118A-439B-B050-8FF6F444EF56}" destId="{27F088C8-E6E9-4E52-9212-204847DD6011}" srcOrd="0" destOrd="0" presId="urn:microsoft.com/office/officeart/2008/layout/VerticalCurvedList"/>
    <dgm:cxn modelId="{F0C07F5A-103F-43DB-9102-514B22B0BB67}" type="presParOf" srcId="{9F23CCC5-118A-439B-B050-8FF6F444EF56}" destId="{99749BF2-C97A-4F22-B602-498ABEF1C1FA}" srcOrd="1" destOrd="0" presId="urn:microsoft.com/office/officeart/2008/layout/VerticalCurvedList"/>
    <dgm:cxn modelId="{440A2321-6E6F-4B61-95A8-AEA99343C914}" type="presParOf" srcId="{9F23CCC5-118A-439B-B050-8FF6F444EF56}" destId="{9E56B808-D2D3-47FF-9FF7-7A70C1A66745}" srcOrd="2" destOrd="0" presId="urn:microsoft.com/office/officeart/2008/layout/VerticalCurvedList"/>
    <dgm:cxn modelId="{47D5D0E8-A71A-41BA-BFB4-6C1B835222D4}" type="presParOf" srcId="{9F23CCC5-118A-439B-B050-8FF6F444EF56}" destId="{BD575703-3B93-402D-A76A-2360FB8883FB}" srcOrd="3" destOrd="0" presId="urn:microsoft.com/office/officeart/2008/layout/VerticalCurvedList"/>
    <dgm:cxn modelId="{D98C7F49-6F91-453D-B79A-625B94E6665A}" type="presParOf" srcId="{9E537E5C-7413-4488-AF56-E5E1D3101D35}" destId="{FF66C129-BDAE-427E-BF2D-62ADD5CD8220}" srcOrd="1" destOrd="0" presId="urn:microsoft.com/office/officeart/2008/layout/VerticalCurvedList"/>
    <dgm:cxn modelId="{8CB49B77-9F0B-49F4-8768-8ACB629241DE}" type="presParOf" srcId="{9E537E5C-7413-4488-AF56-E5E1D3101D35}" destId="{786579B1-2991-4590-88BA-C721CBD1C02D}" srcOrd="2" destOrd="0" presId="urn:microsoft.com/office/officeart/2008/layout/VerticalCurvedList"/>
    <dgm:cxn modelId="{17FEB948-C9DC-4DF7-AEF4-87F6A7C708F0}" type="presParOf" srcId="{786579B1-2991-4590-88BA-C721CBD1C02D}" destId="{5BFB60D5-E6DE-4022-A5EC-CFDFFEDC4626}" srcOrd="0" destOrd="0" presId="urn:microsoft.com/office/officeart/2008/layout/VerticalCurvedList"/>
    <dgm:cxn modelId="{7BC68D4F-F303-4060-BFC4-88CA711FC713}" type="presParOf" srcId="{9E537E5C-7413-4488-AF56-E5E1D3101D35}" destId="{C4CCF2D1-22F0-4E39-BA39-60E9BF411311}" srcOrd="3" destOrd="0" presId="urn:microsoft.com/office/officeart/2008/layout/VerticalCurvedList"/>
    <dgm:cxn modelId="{D8344AE2-023A-4FC5-BB82-CEF5E1870343}" type="presParOf" srcId="{9E537E5C-7413-4488-AF56-E5E1D3101D35}" destId="{044A744A-ECBF-4986-87F4-A71A4B791870}" srcOrd="4" destOrd="0" presId="urn:microsoft.com/office/officeart/2008/layout/VerticalCurvedList"/>
    <dgm:cxn modelId="{5584D0D3-4D6B-4BF9-959B-D21121F4A3DC}" type="presParOf" srcId="{044A744A-ECBF-4986-87F4-A71A4B791870}" destId="{5FC2CC08-BFC8-4200-B0A4-368E6B87A1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49BF2-C97A-4F22-B602-498ABEF1C1FA}">
      <dsp:nvSpPr>
        <dsp:cNvPr id="0" name=""/>
        <dsp:cNvSpPr/>
      </dsp:nvSpPr>
      <dsp:spPr>
        <a:xfrm>
          <a:off x="-6245508" y="-971459"/>
          <a:ext cx="7559542" cy="75595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6C129-BDAE-427E-BF2D-62ADD5CD8220}">
      <dsp:nvSpPr>
        <dsp:cNvPr id="0" name=""/>
        <dsp:cNvSpPr/>
      </dsp:nvSpPr>
      <dsp:spPr>
        <a:xfrm>
          <a:off x="1087833" y="802390"/>
          <a:ext cx="7974392" cy="1604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361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6">
                  <a:lumMod val="50000"/>
                </a:schemeClr>
              </a:solidFill>
              <a:latin typeface="Verdana" pitchFamily="34" charset="0"/>
            </a:rPr>
            <a:t>«Он был Великим Искателем с чистой душой, с неисчерпаемыми мудростью и бесконечной любовью к человечеству…» </a:t>
          </a:r>
          <a:r>
            <a:rPr lang="ru-RU" sz="2400" i="1" kern="1200" dirty="0">
              <a:solidFill>
                <a:srgbClr val="5C8AE7">
                  <a:lumMod val="50000"/>
                </a:srgbClr>
              </a:solidFill>
              <a:latin typeface="Verdana" pitchFamily="34" charset="0"/>
              <a:ea typeface="+mn-ea"/>
              <a:cs typeface="+mn-cs"/>
            </a:rPr>
            <a:t>(</a:t>
          </a:r>
          <a:r>
            <a:rPr lang="ru-RU" sz="2400" i="1" kern="1200" dirty="0" err="1">
              <a:solidFill>
                <a:srgbClr val="5C8AE7">
                  <a:lumMod val="50000"/>
                </a:srgbClr>
              </a:solidFill>
              <a:latin typeface="Verdana" pitchFamily="34" charset="0"/>
              <a:ea typeface="+mn-ea"/>
              <a:cs typeface="+mn-cs"/>
            </a:rPr>
            <a:t>А.Кузмичев</a:t>
          </a:r>
          <a:r>
            <a:rPr lang="ru-RU" sz="2400" i="1" kern="1200" dirty="0">
              <a:solidFill>
                <a:srgbClr val="5C8AE7">
                  <a:lumMod val="50000"/>
                </a:srgbClr>
              </a:solidFill>
              <a:latin typeface="Verdana" pitchFamily="34" charset="0"/>
              <a:ea typeface="+mn-ea"/>
              <a:cs typeface="+mn-cs"/>
            </a:rPr>
            <a:t>)</a:t>
          </a:r>
        </a:p>
      </dsp:txBody>
      <dsp:txXfrm>
        <a:off x="1087833" y="802390"/>
        <a:ext cx="7974392" cy="1604557"/>
      </dsp:txXfrm>
    </dsp:sp>
    <dsp:sp modelId="{5BFB60D5-E6DE-4022-A5EC-CFDFFEDC4626}">
      <dsp:nvSpPr>
        <dsp:cNvPr id="0" name=""/>
        <dsp:cNvSpPr/>
      </dsp:nvSpPr>
      <dsp:spPr>
        <a:xfrm>
          <a:off x="-25729" y="720067"/>
          <a:ext cx="2227125" cy="17692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CF2D1-22F0-4E39-BA39-60E9BF411311}">
      <dsp:nvSpPr>
        <dsp:cNvPr id="0" name=""/>
        <dsp:cNvSpPr/>
      </dsp:nvSpPr>
      <dsp:spPr>
        <a:xfrm>
          <a:off x="1087833" y="3364002"/>
          <a:ext cx="7974392" cy="1604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361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6">
                  <a:lumMod val="50000"/>
                </a:schemeClr>
              </a:solidFill>
              <a:latin typeface="Verdana" pitchFamily="34" charset="0"/>
            </a:rPr>
            <a:t>«Насколько же надо любить жизнь, чтобы наряду с учебой, наукой и работой творить прекрасные стихи….</a:t>
          </a:r>
          <a:r>
            <a:rPr lang="ru-RU" sz="2400" kern="1200" dirty="0">
              <a:solidFill>
                <a:schemeClr val="accent6">
                  <a:lumMod val="50000"/>
                </a:schemeClr>
              </a:solidFill>
              <a:latin typeface="Verdana" pitchFamily="34" charset="0"/>
            </a:rPr>
            <a:t>» </a:t>
          </a:r>
          <a:r>
            <a:rPr lang="ru-RU" sz="2400" i="1" kern="1200" dirty="0">
              <a:solidFill>
                <a:schemeClr val="accent6">
                  <a:lumMod val="50000"/>
                </a:schemeClr>
              </a:solidFill>
              <a:latin typeface="Verdana" pitchFamily="34" charset="0"/>
            </a:rPr>
            <a:t>(</a:t>
          </a:r>
          <a:r>
            <a:rPr lang="ru-RU" sz="2400" i="1" kern="1200" dirty="0" err="1">
              <a:solidFill>
                <a:schemeClr val="accent6">
                  <a:lumMod val="50000"/>
                </a:schemeClr>
              </a:solidFill>
              <a:latin typeface="Verdana" pitchFamily="34" charset="0"/>
            </a:rPr>
            <a:t>Е.Прудченко</a:t>
          </a:r>
          <a:r>
            <a:rPr lang="ru-RU" sz="2400" i="1" kern="1200" dirty="0">
              <a:solidFill>
                <a:schemeClr val="accent6">
                  <a:lumMod val="50000"/>
                </a:schemeClr>
              </a:solidFill>
              <a:latin typeface="Verdana" pitchFamily="34" charset="0"/>
            </a:rPr>
            <a:t>).</a:t>
          </a:r>
          <a:endParaRPr lang="ru-RU" sz="2400" i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087833" y="3364002"/>
        <a:ext cx="7974392" cy="1604557"/>
      </dsp:txXfrm>
    </dsp:sp>
    <dsp:sp modelId="{5FC2CC08-BFC8-4200-B0A4-368E6B87A139}">
      <dsp:nvSpPr>
        <dsp:cNvPr id="0" name=""/>
        <dsp:cNvSpPr/>
      </dsp:nvSpPr>
      <dsp:spPr>
        <a:xfrm>
          <a:off x="101421" y="3189107"/>
          <a:ext cx="1972823" cy="164569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2918831" cy="4928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06" tIns="45152" rIns="90306" bIns="4515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7" y="4"/>
            <a:ext cx="2918831" cy="4928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06" tIns="45152" rIns="90306" bIns="451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71899"/>
            <a:ext cx="2918831" cy="4928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06" tIns="45152" rIns="90306" bIns="45152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7" y="9371899"/>
            <a:ext cx="2918831" cy="4928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06" tIns="45152" rIns="90306" bIns="451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BADB768-1171-41A5-A828-2A10A3519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58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18831" cy="492843"/>
          </a:xfrm>
          <a:prstGeom prst="rect">
            <a:avLst/>
          </a:prstGeom>
        </p:spPr>
        <p:txBody>
          <a:bodyPr vert="horz" lIns="90306" tIns="45152" rIns="90306" bIns="45152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7" y="4"/>
            <a:ext cx="2918831" cy="492843"/>
          </a:xfrm>
          <a:prstGeom prst="rect">
            <a:avLst/>
          </a:prstGeom>
        </p:spPr>
        <p:txBody>
          <a:bodyPr vert="horz" lIns="90306" tIns="45152" rIns="90306" bIns="45152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A95644-1A8B-411B-9FB9-27E4355008A6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06" tIns="45152" rIns="90306" bIns="4515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5947"/>
            <a:ext cx="5388610" cy="4440313"/>
          </a:xfrm>
          <a:prstGeom prst="rect">
            <a:avLst/>
          </a:prstGeom>
        </p:spPr>
        <p:txBody>
          <a:bodyPr vert="horz" lIns="90306" tIns="45152" rIns="90306" bIns="45152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1899"/>
            <a:ext cx="2918831" cy="492843"/>
          </a:xfrm>
          <a:prstGeom prst="rect">
            <a:avLst/>
          </a:prstGeom>
        </p:spPr>
        <p:txBody>
          <a:bodyPr vert="horz" lIns="90306" tIns="45152" rIns="90306" bIns="45152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7" y="9371899"/>
            <a:ext cx="2918831" cy="492843"/>
          </a:xfrm>
          <a:prstGeom prst="rect">
            <a:avLst/>
          </a:prstGeom>
        </p:spPr>
        <p:txBody>
          <a:bodyPr vert="horz" wrap="square" lIns="90306" tIns="45152" rIns="90306" bIns="451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1722A2-0420-432D-ABE8-5A26B315E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75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143000" y="628650"/>
            <a:ext cx="8012113" cy="2571750"/>
            <a:chOff x="720" y="396"/>
            <a:chExt cx="5047" cy="1620"/>
          </a:xfrm>
        </p:grpSpPr>
        <p:sp>
          <p:nvSpPr>
            <p:cNvPr id="5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6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1130300" y="3141663"/>
            <a:ext cx="8013700" cy="57467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573088" y="2520950"/>
            <a:ext cx="576262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gray">
          <a:xfrm>
            <a:off x="1716088" y="628650"/>
            <a:ext cx="566737" cy="636588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gray">
          <a:xfrm>
            <a:off x="2278063" y="0"/>
            <a:ext cx="585787" cy="63500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gray">
          <a:xfrm>
            <a:off x="2281238" y="628650"/>
            <a:ext cx="585787" cy="63182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gray">
          <a:xfrm>
            <a:off x="1141413" y="1262063"/>
            <a:ext cx="574675" cy="625475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gray">
          <a:xfrm>
            <a:off x="1716088" y="1263650"/>
            <a:ext cx="566737" cy="622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gray">
          <a:xfrm>
            <a:off x="573088" y="1885950"/>
            <a:ext cx="576262" cy="644525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gray">
          <a:xfrm>
            <a:off x="1141413" y="1885950"/>
            <a:ext cx="576262" cy="64452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gray">
          <a:xfrm>
            <a:off x="0" y="2528888"/>
            <a:ext cx="574675" cy="633412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191000" y="5410200"/>
            <a:ext cx="1295400" cy="695325"/>
            <a:chOff x="2680" y="3678"/>
            <a:chExt cx="680" cy="43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2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800" b="1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800225"/>
            <a:ext cx="6629400" cy="1012825"/>
          </a:xfrm>
        </p:spPr>
        <p:txBody>
          <a:bodyPr/>
          <a:lstStyle>
            <a:lvl1pPr algn="ctr">
              <a:defRPr sz="3600" i="1">
                <a:latin typeface="Verdana" pitchFamily="34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3276600"/>
            <a:ext cx="6324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2649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53726-89E8-4ACE-89D5-A7DEDBA1A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050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6019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6019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9AE1E-F2A0-451D-B92E-106FC36E0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505503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248275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43807-7231-46C1-A271-99832E510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28954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C3FCF-7E4C-499D-902E-A3FFB0F0E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2835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7EFC-238D-4CF7-A347-9E7119F85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51524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482AA-9729-4185-981B-92515AF9F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88980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0AA51-1FD4-40BD-ABD5-E637C9AC7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1115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575BE-DACA-4F6A-9B9F-828E7DFD3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59905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927DC-3537-45FF-8188-775936C53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19684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8CF9E-5375-4A29-9AB0-62420B7D4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33487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7DBED-93CC-4F54-BD88-20DDE38E8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49607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gray">
          <a:xfrm>
            <a:off x="655638" y="360363"/>
            <a:ext cx="8497887" cy="719137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37325"/>
            <a:ext cx="2895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71800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2745241-49DB-4806-994F-FBE9F99E3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457200"/>
            <a:ext cx="7391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1" name="Rectangle 24"/>
          <p:cNvSpPr>
            <a:spLocks noChangeArrowheads="1"/>
          </p:cNvSpPr>
          <p:nvPr/>
        </p:nvSpPr>
        <p:spPr bwMode="gray">
          <a:xfrm>
            <a:off x="0" y="719138"/>
            <a:ext cx="328613" cy="36195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032" name="Rectangle 25"/>
          <p:cNvSpPr>
            <a:spLocks noChangeArrowheads="1"/>
          </p:cNvSpPr>
          <p:nvPr/>
        </p:nvSpPr>
        <p:spPr bwMode="gray">
          <a:xfrm>
            <a:off x="328613" y="357188"/>
            <a:ext cx="328612" cy="36195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033" name="Rectangle 26"/>
          <p:cNvSpPr>
            <a:spLocks noChangeArrowheads="1"/>
          </p:cNvSpPr>
          <p:nvPr/>
        </p:nvSpPr>
        <p:spPr bwMode="gray">
          <a:xfrm>
            <a:off x="657225" y="0"/>
            <a:ext cx="328613" cy="36195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034" name="Rectangle 28"/>
          <p:cNvSpPr>
            <a:spLocks noChangeArrowheads="1"/>
          </p:cNvSpPr>
          <p:nvPr/>
        </p:nvSpPr>
        <p:spPr bwMode="gray">
          <a:xfrm>
            <a:off x="657225" y="361950"/>
            <a:ext cx="328613" cy="36195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035" name="Rectangle 29"/>
          <p:cNvSpPr>
            <a:spLocks noChangeArrowheads="1"/>
          </p:cNvSpPr>
          <p:nvPr/>
        </p:nvSpPr>
        <p:spPr bwMode="gray">
          <a:xfrm>
            <a:off x="328613" y="719138"/>
            <a:ext cx="328612" cy="36195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0" y="68263"/>
            <a:ext cx="2590800" cy="236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2" r:id="rId1"/>
    <p:sldLayoutId id="2147485171" r:id="rId2"/>
    <p:sldLayoutId id="2147485172" r:id="rId3"/>
    <p:sldLayoutId id="2147485173" r:id="rId4"/>
    <p:sldLayoutId id="2147485174" r:id="rId5"/>
    <p:sldLayoutId id="2147485175" r:id="rId6"/>
    <p:sldLayoutId id="2147485176" r:id="rId7"/>
    <p:sldLayoutId id="2147485177" r:id="rId8"/>
    <p:sldLayoutId id="2147485178" r:id="rId9"/>
    <p:sldLayoutId id="2147485179" r:id="rId10"/>
    <p:sldLayoutId id="2147485180" r:id="rId11"/>
    <p:sldLayoutId id="2147485181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ain.kazakhstan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720" y="2420888"/>
            <a:ext cx="6629400" cy="1012825"/>
          </a:xfrm>
        </p:spPr>
        <p:txBody>
          <a:bodyPr/>
          <a:lstStyle/>
          <a:p>
            <a:pPr eaLnBrk="1" hangingPunct="1"/>
            <a:r>
              <a:rPr lang="ru-RU" sz="4800" i="0" dirty="0"/>
              <a:t>Международная Академия</a:t>
            </a:r>
            <a:br>
              <a:rPr lang="ru-RU" sz="4800" i="0" dirty="0"/>
            </a:br>
            <a:r>
              <a:rPr lang="ru-RU" sz="4800" i="0" dirty="0"/>
              <a:t>Информатизации</a:t>
            </a:r>
            <a:br>
              <a:rPr lang="ru-RU" sz="2400" i="0" dirty="0"/>
            </a:br>
            <a:br>
              <a:rPr lang="en-US" sz="2400" i="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4925" y="4868863"/>
            <a:ext cx="90011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>
            <a:lvl1pPr defTabSz="987425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7425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7425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7425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7425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endParaRPr lang="ru-RU" sz="1800" b="1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gray">
          <a:xfrm>
            <a:off x="287015" y="4005064"/>
            <a:ext cx="8496944" cy="2852936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400" kern="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Международная Академия Информатизации </a:t>
            </a:r>
            <a:r>
              <a:rPr lang="ru-RU" sz="1600" dirty="0">
                <a:solidFill>
                  <a:schemeClr val="tx1"/>
                </a:solidFill>
              </a:rPr>
              <a:t>была зарегистрирована МЮ РК 30 марта 1994 г., рег. № 0418, как Казахстанское отделение международной академии информатизации со штаб квартирой в г. Москве</a:t>
            </a:r>
            <a:endParaRPr lang="ru-RU" sz="1600" kern="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algn="just" eaLnBrk="1" hangingPunct="1"/>
            <a:r>
              <a:rPr lang="ru-RU" sz="2400" kern="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Одним из вдохновителей и организаторов создания Академии </a:t>
            </a:r>
            <a:r>
              <a:rPr lang="ru-RU" sz="1600" dirty="0">
                <a:solidFill>
                  <a:schemeClr val="tx1"/>
                </a:solidFill>
              </a:rPr>
              <a:t>был</a:t>
            </a:r>
            <a:r>
              <a:rPr lang="ru-RU" sz="2400" kern="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1600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Прицкер</a:t>
            </a:r>
            <a:r>
              <a:rPr lang="ru-RU" sz="16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Леонид Семенович</a:t>
            </a:r>
            <a:r>
              <a:rPr lang="ru-RU" sz="1600" u="sng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 - </a:t>
            </a:r>
            <a:r>
              <a:rPr lang="ru-RU" sz="1600" dirty="0">
                <a:solidFill>
                  <a:schemeClr val="tx1"/>
                </a:solidFill>
              </a:rPr>
              <a:t>доктор технических наук, член Экспертного Совета по прогнозированию землетрясений и чрезвычайных ситуаций </a:t>
            </a:r>
            <a:r>
              <a:rPr lang="ru-RU" sz="1600" dirty="0" err="1">
                <a:solidFill>
                  <a:schemeClr val="tx1"/>
                </a:solidFill>
              </a:rPr>
              <a:t>Гос.комитета</a:t>
            </a:r>
            <a:r>
              <a:rPr lang="ru-RU" sz="1600" dirty="0">
                <a:solidFill>
                  <a:schemeClr val="tx1"/>
                </a:solidFill>
              </a:rPr>
              <a:t> по ЧС РК</a:t>
            </a:r>
          </a:p>
          <a:p>
            <a:pPr algn="just" eaLnBrk="1" hangingPunct="1"/>
            <a:r>
              <a:rPr lang="ru-RU" sz="2400" kern="0" dirty="0">
                <a:solidFill>
                  <a:srgbClr val="153C8D"/>
                </a:solidFill>
                <a:ea typeface="Verdana" pitchFamily="34" charset="0"/>
                <a:cs typeface="Verdana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951" y="525486"/>
            <a:ext cx="7391400" cy="487363"/>
          </a:xfrm>
        </p:spPr>
        <p:txBody>
          <a:bodyPr/>
          <a:lstStyle/>
          <a:p>
            <a:pPr algn="ctr"/>
            <a:r>
              <a:rPr lang="ru-RU" dirty="0"/>
              <a:t>Его самая популярная книга!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980642" y="6806547"/>
            <a:ext cx="2895600" cy="320675"/>
          </a:xfrm>
        </p:spPr>
        <p:txBody>
          <a:bodyPr/>
          <a:lstStyle/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17" name="Прямоугольник 121"/>
          <p:cNvSpPr/>
          <p:nvPr/>
        </p:nvSpPr>
        <p:spPr>
          <a:xfrm>
            <a:off x="1825797" y="4841669"/>
            <a:ext cx="523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7" name="Прямоугольник 121"/>
          <p:cNvSpPr/>
          <p:nvPr/>
        </p:nvSpPr>
        <p:spPr>
          <a:xfrm>
            <a:off x="323528" y="1772816"/>
            <a:ext cx="27363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Монография «Постижение истины на грани миров» </a:t>
            </a:r>
            <a:r>
              <a:rPr lang="ru-RU" sz="1600" dirty="0"/>
              <a:t>является расширенным, дополненным последними исследованиями автора и новыми фотографиями невидимого мира, НЛО и духовных сущностей.</a:t>
            </a:r>
          </a:p>
          <a:p>
            <a:r>
              <a:rPr lang="ru-RU" sz="1600" dirty="0"/>
              <a:t>Леонид Семенович писал её на протяжении нескольких лет.  Книга вызвала большой интерес у широкого круга читателей.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121"/>
          <p:cNvSpPr/>
          <p:nvPr/>
        </p:nvSpPr>
        <p:spPr>
          <a:xfrm>
            <a:off x="6904562" y="4822245"/>
            <a:ext cx="523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554" y="1238728"/>
            <a:ext cx="3712948" cy="3946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74" y="3496286"/>
            <a:ext cx="2423790" cy="32366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7024" y="5598881"/>
            <a:ext cx="6080214" cy="345942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8755" tIns="49378" rIns="98755" bIns="49378">
            <a:spAutoFit/>
          </a:bodyPr>
          <a:lstStyle/>
          <a:p>
            <a:pPr algn="ctr" eaLnBrk="1" hangingPunct="1">
              <a:buClr>
                <a:srgbClr val="FF0000"/>
              </a:buClr>
              <a:defRPr/>
            </a:pPr>
            <a:r>
              <a:rPr lang="ru-RU" sz="1600" dirty="0"/>
              <a:t>Книгу будут переиздавать!</a:t>
            </a:r>
            <a:endParaRPr lang="ru-RU" sz="16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Светлая память </a:t>
            </a:r>
            <a:r>
              <a:rPr lang="ru-RU" dirty="0" err="1"/>
              <a:t>Прицкеру</a:t>
            </a:r>
            <a:r>
              <a:rPr lang="ru-RU" dirty="0"/>
              <a:t> Л.С.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48437"/>
            <a:ext cx="8515672" cy="53888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/>
              <a:t>24 мая 2003 года </a:t>
            </a:r>
          </a:p>
          <a:p>
            <a:pPr marL="0" indent="0" algn="ctr">
              <a:buNone/>
            </a:pPr>
            <a:r>
              <a:rPr lang="ru-RU" sz="2500" dirty="0"/>
              <a:t>остановилось сердце </a:t>
            </a:r>
          </a:p>
          <a:p>
            <a:pPr marL="0" indent="0" algn="ctr">
              <a:buNone/>
            </a:pPr>
            <a:r>
              <a:rPr lang="ru-RU" sz="3200" b="1" i="1" dirty="0" err="1"/>
              <a:t>Прицкера</a:t>
            </a:r>
            <a:r>
              <a:rPr lang="ru-RU" sz="3200" b="1" i="1" dirty="0"/>
              <a:t> Леонида Семеновича </a:t>
            </a:r>
            <a:r>
              <a:rPr lang="ru-RU" dirty="0"/>
              <a:t>- </a:t>
            </a:r>
            <a:r>
              <a:rPr lang="ru-RU" sz="2300" dirty="0"/>
              <a:t>крупного ученого-геофизика, глубокого философа, замечательного человека. </a:t>
            </a:r>
          </a:p>
          <a:p>
            <a:pPr marL="0" indent="0" algn="ctr">
              <a:buNone/>
            </a:pPr>
            <a:r>
              <a:rPr lang="ru-RU" sz="2300" dirty="0"/>
              <a:t>Он оставил двух сыновей, множество учеников, свои замечательные публикации, светлую и добрую память. </a:t>
            </a:r>
          </a:p>
          <a:p>
            <a:pPr marL="0" indent="0" algn="ctr">
              <a:buNone/>
            </a:pPr>
            <a:r>
              <a:rPr lang="ru-RU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Академическая деятельность </a:t>
            </a:r>
            <a:r>
              <a:rPr lang="ru-RU" sz="2000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Л.С.Прицкера</a:t>
            </a:r>
            <a:r>
              <a:rPr lang="ru-RU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поддержана и продолжается его соратниками и учеными.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настоящее время МАИН имеет свой Веб-портал, Корпоративную  Конституцию и 1609 членов, </a:t>
            </a:r>
            <a:r>
              <a:rPr lang="ru-RU" sz="2000" b="1" i="1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разделяющих взгляды 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Леонида Семеновича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46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712968" cy="487363"/>
          </a:xfrm>
        </p:spPr>
        <p:txBody>
          <a:bodyPr/>
          <a:lstStyle/>
          <a:p>
            <a:pPr algn="ctr"/>
            <a:r>
              <a:rPr lang="ru-RU" dirty="0"/>
              <a:t>Международная Академия Информатизации имеет свой Веб-портал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8109" t="6669" r="17466" b="3403"/>
          <a:stretch/>
        </p:blipFill>
        <p:spPr bwMode="auto">
          <a:xfrm>
            <a:off x="1187624" y="1412776"/>
            <a:ext cx="7128792" cy="46805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1832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483" y="476672"/>
            <a:ext cx="7848872" cy="487363"/>
          </a:xfrm>
        </p:spPr>
        <p:txBody>
          <a:bodyPr/>
          <a:lstStyle/>
          <a:p>
            <a:pPr algn="ctr"/>
            <a:r>
              <a:rPr lang="ru-RU" dirty="0"/>
              <a:t>Введена в действие 2.10.2014 г. Конституция МАИН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342589"/>
            <a:ext cx="77426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МИССИЯ</a:t>
            </a:r>
            <a:r>
              <a:rPr lang="ru-RU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ru-RU" sz="20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информационно развитого, интеллектуально ориентированного и социально ответственного общества. 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15008" t="18244" r="33041" b="8779"/>
          <a:stretch/>
        </p:blipFill>
        <p:spPr bwMode="auto">
          <a:xfrm>
            <a:off x="2051720" y="2780928"/>
            <a:ext cx="5472608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680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3485125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4400" b="1" kern="1200" dirty="0">
                <a:solidFill>
                  <a:srgbClr val="C00000"/>
                </a:solidFill>
              </a:rPr>
              <a:t>  </a:t>
            </a:r>
            <a:r>
              <a:rPr lang="ru-RU" sz="3600" b="1" kern="1200" dirty="0">
                <a:solidFill>
                  <a:srgbClr val="C00000"/>
                </a:solidFill>
              </a:rPr>
              <a:t>СПАСИБО </a:t>
            </a:r>
            <a:br>
              <a:rPr lang="ru-RU" sz="3600" b="1" kern="1200" dirty="0">
                <a:solidFill>
                  <a:srgbClr val="C00000"/>
                </a:solidFill>
              </a:rPr>
            </a:br>
            <a:r>
              <a:rPr lang="ru-RU" sz="3600" b="1" kern="1200" dirty="0">
                <a:solidFill>
                  <a:srgbClr val="C00000"/>
                </a:solidFill>
              </a:rPr>
              <a:t>ЗА ВНИМАНИЕ!</a:t>
            </a:r>
            <a:endParaRPr lang="en-US" sz="3600" b="1" kern="1200" dirty="0">
              <a:solidFill>
                <a:srgbClr val="C00000"/>
              </a:solidFill>
            </a:endParaRPr>
          </a:p>
          <a:p>
            <a:pPr algn="ctr">
              <a:buNone/>
              <a:defRPr/>
            </a:pPr>
            <a:r>
              <a:rPr lang="ru-RU" sz="3200" b="1" kern="1200" dirty="0"/>
              <a:t>+7</a:t>
            </a:r>
            <a:r>
              <a:rPr lang="en-US" sz="3200" b="1" kern="1200" dirty="0"/>
              <a:t> 727 </a:t>
            </a:r>
            <a:r>
              <a:rPr lang="ru-RU" sz="3200" b="1" kern="1200" dirty="0"/>
              <a:t>257 71 61</a:t>
            </a:r>
            <a:endParaRPr lang="en-US" sz="3200" b="1" kern="1200" dirty="0"/>
          </a:p>
          <a:p>
            <a:pPr algn="ctr">
              <a:buNone/>
              <a:defRPr/>
            </a:pPr>
            <a:r>
              <a:rPr lang="en-US" sz="3200" b="1" kern="1200" dirty="0"/>
              <a:t>+7 727 292 90 71</a:t>
            </a:r>
            <a:endParaRPr lang="ru-RU" sz="3200" b="1" kern="1200" dirty="0"/>
          </a:p>
          <a:p>
            <a:pPr algn="ctr">
              <a:buNone/>
              <a:defRPr/>
            </a:pPr>
            <a:r>
              <a:rPr lang="ru-RU" b="1" kern="1200" dirty="0">
                <a:solidFill>
                  <a:schemeClr val="tx2"/>
                </a:solidFill>
              </a:rPr>
              <a:t>info@academy.kz</a:t>
            </a:r>
            <a:br>
              <a:rPr lang="ru-RU" kern="1200" dirty="0">
                <a:solidFill>
                  <a:schemeClr val="tx2"/>
                </a:solidFill>
              </a:rPr>
            </a:br>
            <a:r>
              <a:rPr lang="ru-RU" sz="3200" b="1" kern="1200" dirty="0" err="1">
                <a:solidFill>
                  <a:schemeClr val="accent1"/>
                </a:solidFill>
                <a:hlinkClick r:id="rId2"/>
              </a:rPr>
              <a:t>main.kazakhstan</a:t>
            </a:r>
            <a:r>
              <a:rPr lang="en-US" sz="3200" b="1" kern="1200" dirty="0">
                <a:solidFill>
                  <a:schemeClr val="accent1"/>
                </a:solidFill>
                <a:hlinkClick r:id="rId2"/>
              </a:rPr>
              <a:t>@mail.ru</a:t>
            </a:r>
            <a:endParaRPr lang="ru-RU" sz="3200" b="1" kern="1200" dirty="0">
              <a:solidFill>
                <a:schemeClr val="accent1"/>
              </a:solidFill>
            </a:endParaRPr>
          </a:p>
          <a:p>
            <a:pPr algn="ctr">
              <a:buNone/>
              <a:defRPr/>
            </a:pPr>
            <a:r>
              <a:rPr lang="en-US" sz="3200" b="1" kern="1200" dirty="0">
                <a:solidFill>
                  <a:schemeClr val="accent6">
                    <a:lumMod val="50000"/>
                  </a:schemeClr>
                </a:solidFill>
              </a:rPr>
              <a:t>www.academy.kz</a:t>
            </a:r>
            <a:endParaRPr lang="ru-RU" sz="3200" b="1" kern="1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3200" b="1" kern="1200" dirty="0">
              <a:solidFill>
                <a:srgbClr val="174299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3200" b="1" kern="1200" dirty="0">
              <a:solidFill>
                <a:srgbClr val="1742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3210235"/>
            <a:ext cx="8532812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	</a:t>
            </a:r>
            <a:r>
              <a:rPr lang="ru-RU" sz="2400" dirty="0">
                <a:solidFill>
                  <a:srgbClr val="153C8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Он считал, что «Международная Академия Информатизации (МАИН)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может и должна сыграть важную роль в объединении ученых всего мира для познания законов Высшего Разума и противодействия глобальному потеплению для сохранения жизни на Земле, поскольку другие проблемы 21-го века  в той или иной мере и так решаются….».</a:t>
            </a:r>
            <a:endParaRPr lang="ru-RU" sz="2400" i="1" dirty="0">
              <a:solidFill>
                <a:schemeClr val="accent6">
                  <a:lumMod val="50000"/>
                </a:schemeClr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400" i="1" dirty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94" y="508031"/>
            <a:ext cx="3600400" cy="222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63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21317317"/>
              </p:ext>
            </p:extLst>
          </p:nvPr>
        </p:nvGraphicFramePr>
        <p:xfrm>
          <a:off x="107504" y="1124744"/>
          <a:ext cx="90364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835696" y="1268760"/>
            <a:ext cx="7416800" cy="504378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ru-RU" sz="2000" b="1" kern="1200" dirty="0">
                <a:cs typeface="Arial" charset="0"/>
              </a:rPr>
              <a:t>В этом году 26 апреля </a:t>
            </a:r>
            <a:r>
              <a:rPr lang="ru-RU" sz="2000" b="1" kern="1200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Леониду Семеновичу </a:t>
            </a:r>
            <a:r>
              <a:rPr lang="ru-RU" sz="2000" b="1" kern="1200" dirty="0" err="1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Прицкеру</a:t>
            </a:r>
            <a:r>
              <a:rPr lang="ru-RU" sz="2000" b="1" kern="1200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</a:t>
            </a:r>
            <a:r>
              <a:rPr lang="ru-RU" sz="2000" b="1" kern="1200" dirty="0">
                <a:cs typeface="Arial" charset="0"/>
              </a:rPr>
              <a:t>исполнилось бы 80 лет!</a:t>
            </a:r>
            <a:endParaRPr lang="ru-RU" sz="2000" b="1" dirty="0"/>
          </a:p>
        </p:txBody>
      </p:sp>
      <p:sp>
        <p:nvSpPr>
          <p:cNvPr id="15364" name="Объект 9"/>
          <p:cNvSpPr txBox="1">
            <a:spLocks/>
          </p:cNvSpPr>
          <p:nvPr/>
        </p:nvSpPr>
        <p:spPr bwMode="auto">
          <a:xfrm>
            <a:off x="1692275" y="3680545"/>
            <a:ext cx="74517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b="1" dirty="0">
                <a:latin typeface="Verdana" pitchFamily="34" charset="0"/>
              </a:rPr>
              <a:t>Леонид Семенович был не только признанным во всем мире ученым, но и поэтом: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39552" y="419100"/>
            <a:ext cx="8496944" cy="487363"/>
          </a:xfrm>
        </p:spPr>
        <p:txBody>
          <a:bodyPr/>
          <a:lstStyle/>
          <a:p>
            <a:pPr>
              <a:defRPr/>
            </a:pPr>
            <a:r>
              <a:rPr lang="ru-RU" dirty="0"/>
              <a:t>Международная Академия Информатизации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911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195736" y="408014"/>
            <a:ext cx="7391400" cy="487363"/>
          </a:xfrm>
        </p:spPr>
        <p:txBody>
          <a:bodyPr/>
          <a:lstStyle/>
          <a:p>
            <a:pPr>
              <a:defRPr/>
            </a:pPr>
            <a:r>
              <a:rPr lang="ru-RU" sz="2200" dirty="0">
                <a:latin typeface="+mn-lt"/>
              </a:rPr>
              <a:t>Краткая биография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0" y="2276872"/>
            <a:ext cx="88247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/>
              <a:t>В 1953 году он окончил школу и поступил на геофизический факультет Днепропетровского горного института. В 1958 году, получив квалификацию горного инженера-геофизика по специальности "Поиск и разведка месторождений полезных ископаемых", был направлен на работу в Казахстан. Первым местом работы стал город Каркаралинск Карагандинской области. Леонида Семеновича назначили начальником отряда геофизических методов поиска полезных ископаемых. </a:t>
            </a:r>
            <a:br>
              <a:rPr lang="ru-RU" dirty="0"/>
            </a:br>
            <a:r>
              <a:rPr lang="ru-RU" dirty="0"/>
              <a:t>В то время появились новые приборы - </a:t>
            </a:r>
            <a:r>
              <a:rPr lang="ru-RU" dirty="0" err="1"/>
              <a:t>градиентометры</a:t>
            </a:r>
            <a:r>
              <a:rPr lang="ru-RU" dirty="0"/>
              <a:t>. </a:t>
            </a:r>
          </a:p>
          <a:p>
            <a:pPr eaLnBrk="1" hangingPunct="1">
              <a:defRPr/>
            </a:pPr>
            <a:r>
              <a:rPr lang="ru-RU" dirty="0" err="1"/>
              <a:t>Прицкера</a:t>
            </a:r>
            <a:r>
              <a:rPr lang="ru-RU" dirty="0"/>
              <a:t> Л.С. как ведущего геофизика отправили в Ленинград для их освоения. Он стал одним из первых специалистов по применению </a:t>
            </a:r>
            <a:r>
              <a:rPr lang="ru-RU" dirty="0" err="1"/>
              <a:t>градиентометров</a:t>
            </a:r>
            <a:r>
              <a:rPr lang="ru-RU" dirty="0"/>
              <a:t> для поиска полезных ископаемых в Казахстане. В 1959 году экспедицию расформировали и Леонида Семеновича перевели в Южно-Казахстанскую геофизическую экспедицию, главным инженером партии. Началась длительная полевая жизнь с мая по октябрь-ноябрь. </a:t>
            </a:r>
            <a:endParaRPr lang="ru-RU" sz="2400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6885" y="1196752"/>
            <a:ext cx="8373617" cy="470418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Леонид Семенович </a:t>
            </a:r>
            <a:r>
              <a:rPr lang="ru-RU" sz="2400" dirty="0" err="1"/>
              <a:t>Прицкер</a:t>
            </a:r>
            <a:r>
              <a:rPr lang="ru-RU" sz="2400" dirty="0"/>
              <a:t> родился</a:t>
            </a:r>
            <a:r>
              <a:rPr lang="ru-RU" dirty="0"/>
              <a:t> </a:t>
            </a:r>
            <a:r>
              <a:rPr lang="ru-RU" sz="2400" dirty="0"/>
              <a:t>26 </a:t>
            </a:r>
            <a:r>
              <a:rPr lang="ru-RU" sz="2400" kern="1200" dirty="0">
                <a:latin typeface="Arial" charset="0"/>
                <a:cs typeface="Arial" charset="0"/>
              </a:rPr>
              <a:t>а</a:t>
            </a:r>
            <a:r>
              <a:rPr lang="ru-RU" sz="2400" dirty="0"/>
              <a:t>преля 1936 года в Киевской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9830335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0" y="997421"/>
            <a:ext cx="8928100" cy="1577034"/>
          </a:xfrm>
          <a:prstGeom prst="rect">
            <a:avLst/>
          </a:prstGeom>
          <a:noFill/>
          <a:ln>
            <a:noFill/>
          </a:ln>
          <a:extLst/>
        </p:spPr>
        <p:txBody>
          <a:bodyPr lIns="98741" tIns="49371" rIns="98741" bIns="49371" anchor="ctr">
            <a:spAutoFit/>
          </a:bodyPr>
          <a:lstStyle/>
          <a:p>
            <a:pPr marL="0" lvl="1" algn="just" defTabSz="987425" eaLnBrk="1" hangingPunct="1">
              <a:buClr>
                <a:srgbClr val="B9DDFD"/>
              </a:buClr>
              <a:defRPr/>
            </a:pPr>
            <a:r>
              <a:rPr lang="ru-RU" dirty="0"/>
              <a:t>В 1961 году, после трехлетней работы в геофизической экспедиции, Леонид Семенович приглашен во вновь созданный Казахский филиал Всесоюзного научно-исследовательского института разведочной геофизики (</a:t>
            </a:r>
            <a:r>
              <a:rPr lang="ru-RU" dirty="0" err="1"/>
              <a:t>КазВИРГ</a:t>
            </a:r>
            <a:r>
              <a:rPr lang="ru-RU" dirty="0"/>
              <a:t>), в котором проработал 33 года, вначале инженером, затем старшим научным сотрудником</a:t>
            </a:r>
            <a:r>
              <a:rPr lang="ru-RU" sz="2400" dirty="0"/>
              <a:t>.</a:t>
            </a:r>
            <a:endParaRPr lang="ru-RU" sz="2400" b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8" name="Заголовок 13"/>
          <p:cNvSpPr>
            <a:spLocks noGrp="1"/>
          </p:cNvSpPr>
          <p:nvPr>
            <p:ph type="title"/>
          </p:nvPr>
        </p:nvSpPr>
        <p:spPr>
          <a:xfrm>
            <a:off x="684213" y="360363"/>
            <a:ext cx="6651625" cy="663575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ru-RU" sz="2000" dirty="0">
                <a:latin typeface="+mn-lt"/>
              </a:rPr>
              <a:t>Краткая биография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9122"/>
            <a:ext cx="2412047" cy="26621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4" y="2983504"/>
            <a:ext cx="4306391" cy="27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2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5"/>
          <p:cNvSpPr>
            <a:spLocks noGrp="1"/>
          </p:cNvSpPr>
          <p:nvPr>
            <p:ph type="dt" sz="quarter" idx="12"/>
          </p:nvPr>
        </p:nvSpPr>
        <p:spPr>
          <a:xfrm>
            <a:off x="6550025" y="44451"/>
            <a:ext cx="2590800" cy="236537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Заголовок 13"/>
          <p:cNvSpPr>
            <a:spLocks noGrp="1"/>
          </p:cNvSpPr>
          <p:nvPr>
            <p:ph type="title"/>
          </p:nvPr>
        </p:nvSpPr>
        <p:spPr>
          <a:xfrm>
            <a:off x="684213" y="360363"/>
            <a:ext cx="6651625" cy="663575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kk-KZ" sz="2000" dirty="0">
                <a:latin typeface="+mn-lt"/>
              </a:rPr>
              <a:t>Краткая биография</a:t>
            </a:r>
            <a:endParaRPr lang="ru-RU" sz="200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7335" y="6011933"/>
            <a:ext cx="6080214" cy="592163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8755" tIns="49378" rIns="98755" bIns="49378">
            <a:spAutoFit/>
          </a:bodyPr>
          <a:lstStyle/>
          <a:p>
            <a:pPr eaLnBrk="1" hangingPunct="1">
              <a:buClr>
                <a:srgbClr val="FF0000"/>
              </a:buClr>
              <a:defRPr/>
            </a:pPr>
            <a:r>
              <a:rPr lang="ru-RU" sz="1600" dirty="0"/>
              <a:t>Генеральным конструктором этой системы был назначен Л.С. </a:t>
            </a:r>
            <a:r>
              <a:rPr lang="ru-RU" sz="1600" dirty="0" err="1"/>
              <a:t>Прицкер</a:t>
            </a:r>
            <a:r>
              <a:rPr lang="ru-RU" sz="1600" dirty="0"/>
              <a:t>.</a:t>
            </a:r>
            <a:endParaRPr lang="ru-RU" sz="1600" b="1" baseline="300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8932" y="14127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Уникальные результаты исследований, полученных лабораторией, стали основанием для решения Министерством геологии СССР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о разработке системы геоакустической интроскопии горных пород, </a:t>
            </a:r>
            <a:r>
              <a:rPr lang="ru-RU" dirty="0">
                <a:latin typeface="arial" panose="020B0604020202020204" pitchFamily="34" charset="0"/>
              </a:rPr>
              <a:t>оптимизирующей сеть буровых скважин при поисках и разведке месторождений.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28932" y="370360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Система </a:t>
            </a:r>
            <a:r>
              <a:rPr lang="ru-RU" dirty="0" err="1">
                <a:latin typeface="arial" panose="020B0604020202020204" pitchFamily="34" charset="0"/>
              </a:rPr>
              <a:t>геоинтроскопии</a:t>
            </a:r>
            <a:r>
              <a:rPr lang="ru-RU" dirty="0">
                <a:latin typeface="arial" panose="020B0604020202020204" pitchFamily="34" charset="0"/>
              </a:rPr>
              <a:t>, разработанная в 1986 - 1991 гг., не имела аналогов в мире, ее широко применяли в Казахстане, Якутии и других регионах. На Выставке достижений народного хозяйства (ВДНХ) СССР этот комплекс получил бронзовую медаль.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0" y="1772816"/>
            <a:ext cx="3152870" cy="337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1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5"/>
          <p:cNvSpPr>
            <a:spLocks noGrp="1"/>
          </p:cNvSpPr>
          <p:nvPr>
            <p:ph type="dt" sz="quarter" idx="12"/>
          </p:nvPr>
        </p:nvSpPr>
        <p:spPr>
          <a:xfrm>
            <a:off x="6550025" y="44451"/>
            <a:ext cx="2590800" cy="236537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Заголовок 13"/>
          <p:cNvSpPr>
            <a:spLocks noGrp="1"/>
          </p:cNvSpPr>
          <p:nvPr>
            <p:ph type="title"/>
          </p:nvPr>
        </p:nvSpPr>
        <p:spPr>
          <a:xfrm>
            <a:off x="684213" y="360363"/>
            <a:ext cx="6651625" cy="663575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kk-KZ" sz="2000" dirty="0">
                <a:latin typeface="+mn-lt"/>
              </a:rPr>
              <a:t>Краткая биография</a:t>
            </a:r>
            <a:endParaRPr lang="ru-RU" sz="2000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455657"/>
            <a:ext cx="81774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материалам многолетних исследований в 1990 году Леонид Семенович защитил докторскую диссертацию по техническим наукам на тему "Межскважинная геоакустическая интроскопия для выявления и оконтуривания геологических объектов" во Всесоюзном НИИ разведочной геофизики (г. Ленинград).</a:t>
            </a:r>
          </a:p>
          <a:p>
            <a:endParaRPr lang="ru-RU" dirty="0"/>
          </a:p>
          <a:p>
            <a:r>
              <a:rPr lang="ru-RU" dirty="0"/>
              <a:t>С 1994 года профессор Л.С. </a:t>
            </a:r>
            <a:r>
              <a:rPr lang="ru-RU" dirty="0" err="1"/>
              <a:t>Прицкер</a:t>
            </a:r>
            <a:r>
              <a:rPr lang="ru-RU" dirty="0"/>
              <a:t> работал в Государственном аттестационном комитете Республики Казахстан, где заведовал отделом экспертизы межведомственных проектов, был членом экспертного совета по прогнозированию землетрясений и чрезвычайных ситуаций Государственного комитета по чрезвычайным ситуациям РК.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01" y="501317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Вся жизнь Л.С. </a:t>
            </a:r>
            <a:r>
              <a:rPr lang="ru-RU" dirty="0" err="1">
                <a:latin typeface="arial" panose="020B0604020202020204" pitchFamily="34" charset="0"/>
              </a:rPr>
              <a:t>Прицкера</a:t>
            </a:r>
            <a:r>
              <a:rPr lang="ru-RU" dirty="0">
                <a:latin typeface="arial" panose="020B0604020202020204" pitchFamily="34" charset="0"/>
              </a:rPr>
              <a:t> была пронизана художественным творческим поиском: он писал стихи, выступал в составе клуба "Тоника", участвовал в международных фестивалях; в последние годы увлекался эзотерическими знаниями.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7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68363" y="1378882"/>
            <a:ext cx="7861300" cy="46424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defTabSz="914276" fontAlgn="auto">
              <a:spcAft>
                <a:spcPts val="30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1993 году Леонид Семенович был избран действительным членом Международной академии информатизации (МАИ) со штаб-квартирами в Нью-Йорке и Женеве. </a:t>
            </a:r>
          </a:p>
          <a:p>
            <a:pPr defTabSz="914276" fontAlgn="auto">
              <a:spcAft>
                <a:spcPts val="30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Со свойственной ему энергией в 1994 году он организовал филиал  Московской академии информатизации в Алма-Ате, стал инициатором создания независимой МАИН (Алматы), был ее первым вице-президентом и возглавлял секцию "Информационно-духовное возрождение мирового сообщества"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4213" y="250825"/>
            <a:ext cx="82296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4B9F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560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9001000" cy="2060848"/>
          </a:xfrm>
        </p:spPr>
        <p:txBody>
          <a:bodyPr/>
          <a:lstStyle/>
          <a:p>
            <a:pPr eaLnBrk="1" hangingPunct="1"/>
            <a:br>
              <a:rPr lang="ru-RU" sz="2400" dirty="0">
                <a:latin typeface="Verdana" pitchFamily="34" charset="0"/>
              </a:rPr>
            </a:br>
            <a:r>
              <a:rPr lang="ru-RU" dirty="0"/>
              <a:t>в Нью-Йорке, Женеве.</a:t>
            </a:r>
            <a:endParaRPr lang="ru-RU" sz="2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47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951" y="525486"/>
            <a:ext cx="7391400" cy="487363"/>
          </a:xfrm>
        </p:spPr>
        <p:txBody>
          <a:bodyPr/>
          <a:lstStyle/>
          <a:p>
            <a:r>
              <a:rPr lang="ru-RU" dirty="0"/>
              <a:t>Краткая биография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980642" y="6806547"/>
            <a:ext cx="2895600" cy="320675"/>
          </a:xfrm>
        </p:spPr>
        <p:txBody>
          <a:bodyPr/>
          <a:lstStyle/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17" name="Прямоугольник 121"/>
          <p:cNvSpPr/>
          <p:nvPr/>
        </p:nvSpPr>
        <p:spPr>
          <a:xfrm>
            <a:off x="1825797" y="4841669"/>
            <a:ext cx="523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7" name="Прямоугольник 121"/>
          <p:cNvSpPr/>
          <p:nvPr/>
        </p:nvSpPr>
        <p:spPr>
          <a:xfrm>
            <a:off x="683568" y="1215063"/>
            <a:ext cx="48965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Прицкером</a:t>
            </a:r>
            <a:r>
              <a:rPr lang="ru-RU" sz="1600" dirty="0"/>
              <a:t> Л.С. опубликовано около 90 научных трудов, в </a:t>
            </a:r>
            <a:r>
              <a:rPr lang="ru-RU" sz="1600" dirty="0" err="1"/>
              <a:t>т.ч</a:t>
            </a:r>
            <a:r>
              <a:rPr lang="ru-RU" sz="1600" dirty="0"/>
              <a:t>. ряд монографий и получено 34 авторских свидетельств на изобретения. Он был автором главы в справочнике "Скважинная и шахтная рудная геофизика" (в 2-х томах, издательство "Недра", Москва). Леонид Семенович является автором книг "Невидимая реальность" Алматы, 1994), множества газетных публикаций, выступлений по философским проблемам, циклам природы и общества.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121"/>
          <p:cNvSpPr/>
          <p:nvPr/>
        </p:nvSpPr>
        <p:spPr>
          <a:xfrm>
            <a:off x="5796136" y="4167425"/>
            <a:ext cx="2465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Его приглашали на телевидение:</a:t>
            </a:r>
          </a:p>
          <a:p>
            <a:r>
              <a:rPr lang="ru-RU" sz="1600" dirty="0"/>
              <a:t>1996 году на 31 канал;</a:t>
            </a:r>
          </a:p>
          <a:p>
            <a:r>
              <a:rPr lang="ru-RU" sz="1600" dirty="0"/>
              <a:t>В Москву на передачу «Космос и мы» и др.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40015"/>
            <a:ext cx="3689227" cy="27669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59" y="1437423"/>
            <a:ext cx="3203456" cy="240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168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875873d27fc8c47adc8426cd18b4ab294b0923b"/>
</p:tagLst>
</file>

<file path=ppt/theme/theme1.xml><?xml version="1.0" encoding="utf-8"?>
<a:theme xmlns:a="http://schemas.openxmlformats.org/drawingml/2006/main" name="cdb2004117gl - интерес">
  <a:themeElements>
    <a:clrScheme name="sample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cdb2004117gl - интерес</Template>
  <TotalTime>6529</TotalTime>
  <Words>767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</vt:lpstr>
      <vt:lpstr>Calibri</vt:lpstr>
      <vt:lpstr>Georgia</vt:lpstr>
      <vt:lpstr>Times New Roman</vt:lpstr>
      <vt:lpstr>Verdana</vt:lpstr>
      <vt:lpstr>Wingdings</vt:lpstr>
      <vt:lpstr>cdb2004117gl - интерес</vt:lpstr>
      <vt:lpstr>Международная Академия Информатизации     </vt:lpstr>
      <vt:lpstr>Презентация PowerPoint</vt:lpstr>
      <vt:lpstr>Международная Академия Информатизации</vt:lpstr>
      <vt:lpstr>Краткая биография</vt:lpstr>
      <vt:lpstr>Краткая биография</vt:lpstr>
      <vt:lpstr>Краткая биография</vt:lpstr>
      <vt:lpstr>Краткая биография</vt:lpstr>
      <vt:lpstr> в Нью-Йорке, Женеве.</vt:lpstr>
      <vt:lpstr>Краткая биография</vt:lpstr>
      <vt:lpstr>Его самая популярная книга!</vt:lpstr>
      <vt:lpstr>Светлая память Прицкеру Л.С.</vt:lpstr>
      <vt:lpstr>Международная Академия Информатизации имеет свой Веб-портал</vt:lpstr>
      <vt:lpstr>Введена в действие 2.10.2014 г. Конституция МАИН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Динара</dc:creator>
  <cp:lastModifiedBy>МАИН АА</cp:lastModifiedBy>
  <cp:revision>562</cp:revision>
  <cp:lastPrinted>2016-05-13T06:54:57Z</cp:lastPrinted>
  <dcterms:created xsi:type="dcterms:W3CDTF">2012-03-13T12:54:44Z</dcterms:created>
  <dcterms:modified xsi:type="dcterms:W3CDTF">2016-05-20T09:34:34Z</dcterms:modified>
</cp:coreProperties>
</file>