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7" r:id="rId3"/>
    <p:sldId id="316" r:id="rId4"/>
    <p:sldId id="317" r:id="rId5"/>
    <p:sldId id="318" r:id="rId6"/>
    <p:sldId id="320" r:id="rId7"/>
    <p:sldId id="321" r:id="rId8"/>
    <p:sldId id="323" r:id="rId9"/>
    <p:sldId id="310" r:id="rId10"/>
    <p:sldId id="311" r:id="rId11"/>
    <p:sldId id="309" r:id="rId12"/>
    <p:sldId id="314" r:id="rId13"/>
    <p:sldId id="315" r:id="rId14"/>
    <p:sldId id="324" r:id="rId15"/>
    <p:sldId id="326" r:id="rId16"/>
    <p:sldId id="327" r:id="rId17"/>
    <p:sldId id="328" r:id="rId18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1F709"/>
    <a:srgbClr val="FF0066"/>
    <a:srgbClr val="000000"/>
    <a:srgbClr val="CCFFFF"/>
    <a:srgbClr val="0000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3" autoAdjust="0"/>
    <p:restoredTop sz="94660"/>
  </p:normalViewPr>
  <p:slideViewPr>
    <p:cSldViewPr>
      <p:cViewPr>
        <p:scale>
          <a:sx n="70" d="100"/>
          <a:sy n="70" d="100"/>
        </p:scale>
        <p:origin x="-2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/>
              <a:t>Сравнительный анализ членов академии </a:t>
            </a:r>
            <a:endParaRPr lang="ru-RU" sz="2800" dirty="0" smtClean="0"/>
          </a:p>
          <a:p>
            <a:pPr>
              <a:defRPr/>
            </a:pPr>
            <a:r>
              <a:rPr lang="ru-RU" sz="2800" dirty="0" smtClean="0"/>
              <a:t>по </a:t>
            </a:r>
            <a:r>
              <a:rPr lang="ru-RU" sz="2800" dirty="0"/>
              <a:t>секциям</a:t>
            </a:r>
          </a:p>
        </c:rich>
      </c:tx>
      <c:layout>
        <c:manualLayout>
          <c:xMode val="edge"/>
          <c:yMode val="edge"/>
          <c:x val="0.16506199921419737"/>
          <c:y val="2.857179729692845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967964478748456"/>
          <c:y val="0.20390125823220306"/>
          <c:w val="0.5122612637847147"/>
          <c:h val="0.7502293454621809"/>
        </c:manualLayout>
      </c:layout>
      <c:pie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человек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Лист1!$C$1:$I$1</c:f>
              <c:strCache>
                <c:ptCount val="7"/>
                <c:pt idx="0">
                  <c:v>Секция 1</c:v>
                </c:pt>
                <c:pt idx="1">
                  <c:v>Секция 2</c:v>
                </c:pt>
                <c:pt idx="2">
                  <c:v>Секция 3</c:v>
                </c:pt>
                <c:pt idx="3">
                  <c:v>Секция 4</c:v>
                </c:pt>
                <c:pt idx="4">
                  <c:v>Секция 5</c:v>
                </c:pt>
                <c:pt idx="5">
                  <c:v>Секция 6</c:v>
                </c:pt>
                <c:pt idx="6">
                  <c:v>Секция 7</c:v>
                </c:pt>
              </c:strCache>
            </c:strRef>
          </c:cat>
          <c:val>
            <c:numRef>
              <c:f>Лист1!$C$2:$I$2</c:f>
              <c:numCache>
                <c:formatCode>General</c:formatCode>
                <c:ptCount val="7"/>
                <c:pt idx="0">
                  <c:v>256</c:v>
                </c:pt>
                <c:pt idx="1">
                  <c:v>177</c:v>
                </c:pt>
                <c:pt idx="2">
                  <c:v>154</c:v>
                </c:pt>
                <c:pt idx="3">
                  <c:v>65</c:v>
                </c:pt>
                <c:pt idx="4">
                  <c:v>292</c:v>
                </c:pt>
                <c:pt idx="5">
                  <c:v>59</c:v>
                </c:pt>
                <c:pt idx="6">
                  <c:v>341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800" b="1" i="0" baseline="0" dirty="0" smtClean="0">
                <a:effectLst/>
              </a:rPr>
              <a:t>Сравнительный анализ членов </a:t>
            </a:r>
            <a:r>
              <a:rPr lang="ru-RU" sz="2800" b="1" i="0" baseline="0" dirty="0" err="1" smtClean="0">
                <a:effectLst/>
              </a:rPr>
              <a:t>МАИН</a:t>
            </a:r>
            <a:r>
              <a:rPr lang="ru-RU" sz="2800" b="1" i="0" baseline="0" dirty="0" smtClean="0">
                <a:effectLst/>
              </a:rPr>
              <a:t> </a:t>
            </a:r>
          </a:p>
          <a:p>
            <a:pPr>
              <a:defRPr/>
            </a:pPr>
            <a:r>
              <a:rPr lang="ru-RU" sz="2800" b="1" i="0" baseline="0" dirty="0" smtClean="0">
                <a:effectLst/>
              </a:rPr>
              <a:t>по представительствам в </a:t>
            </a:r>
            <a:r>
              <a:rPr lang="ru-RU" sz="2800" b="1" i="0" baseline="0" dirty="0" err="1" smtClean="0">
                <a:effectLst/>
              </a:rPr>
              <a:t>РК</a:t>
            </a:r>
            <a:endParaRPr lang="ru-RU" sz="2800" dirty="0">
              <a:effectLst/>
            </a:endParaRPr>
          </a:p>
        </c:rich>
      </c:tx>
      <c:layout>
        <c:manualLayout>
          <c:xMode val="edge"/>
          <c:yMode val="edge"/>
          <c:x val="0.14984550327741361"/>
          <c:y val="0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Лист1!$K$2</c:f>
              <c:strCache>
                <c:ptCount val="1"/>
                <c:pt idx="0">
                  <c:v>количесвто членов МАИН</c:v>
                </c:pt>
              </c:strCache>
            </c:strRef>
          </c:tx>
          <c:invertIfNegative val="0"/>
          <c:cat>
            <c:strRef>
              <c:f>Лист1!$L$1:$T$1</c:f>
              <c:strCache>
                <c:ptCount val="9"/>
                <c:pt idx="0">
                  <c:v>Алматы</c:v>
                </c:pt>
                <c:pt idx="1">
                  <c:v>Астана</c:v>
                </c:pt>
                <c:pt idx="2">
                  <c:v>Актобе</c:v>
                </c:pt>
                <c:pt idx="3">
                  <c:v>Караганда</c:v>
                </c:pt>
                <c:pt idx="4">
                  <c:v>Костанай</c:v>
                </c:pt>
                <c:pt idx="5">
                  <c:v>Павлодар</c:v>
                </c:pt>
                <c:pt idx="6">
                  <c:v>Петропавловск</c:v>
                </c:pt>
                <c:pt idx="7">
                  <c:v>Усть-Каменогорск</c:v>
                </c:pt>
                <c:pt idx="8">
                  <c:v>Шымкент</c:v>
                </c:pt>
              </c:strCache>
            </c:strRef>
          </c:cat>
          <c:val>
            <c:numRef>
              <c:f>Лист1!$L$2:$T$2</c:f>
              <c:numCache>
                <c:formatCode>General</c:formatCode>
                <c:ptCount val="9"/>
                <c:pt idx="0">
                  <c:v>646</c:v>
                </c:pt>
                <c:pt idx="1">
                  <c:v>108</c:v>
                </c:pt>
                <c:pt idx="2">
                  <c:v>17</c:v>
                </c:pt>
                <c:pt idx="3">
                  <c:v>129</c:v>
                </c:pt>
                <c:pt idx="4">
                  <c:v>109</c:v>
                </c:pt>
                <c:pt idx="5">
                  <c:v>77</c:v>
                </c:pt>
                <c:pt idx="6">
                  <c:v>12</c:v>
                </c:pt>
                <c:pt idx="7">
                  <c:v>41</c:v>
                </c:pt>
                <c:pt idx="8">
                  <c:v>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3924608"/>
        <c:axId val="53926144"/>
      </c:barChart>
      <c:catAx>
        <c:axId val="53924608"/>
        <c:scaling>
          <c:orientation val="minMax"/>
        </c:scaling>
        <c:delete val="0"/>
        <c:axPos val="l"/>
        <c:majorTickMark val="none"/>
        <c:minorTickMark val="none"/>
        <c:tickLblPos val="nextTo"/>
        <c:crossAx val="53926144"/>
        <c:crosses val="autoZero"/>
        <c:auto val="1"/>
        <c:lblAlgn val="ctr"/>
        <c:lblOffset val="100"/>
        <c:noMultiLvlLbl val="0"/>
      </c:catAx>
      <c:valAx>
        <c:axId val="53926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92460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4D782-D406-44DD-B6D1-CDB0E7A10785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10218-4BC5-493C-A409-2E3955166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099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135D7-A410-4EFF-B25D-858663439798}" type="datetimeFigureOut">
              <a:rPr lang="ru-RU" smtClean="0"/>
              <a:t>11.04.2014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214BA-7C13-457A-8BDD-1CC10460B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80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214BA-7C13-457A-8BDD-1CC10460B45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0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97FB-1901-4537-9773-ED652F75AC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0B52-AE34-44EC-9FC0-E82CD8F633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D04C-E6C9-46AC-8D60-D920C71AD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8B1-5618-42E9-95F3-4E67750ACB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4FD4-4432-49DE-AD16-10A7D88F2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0723-3132-45CF-8EAA-D6D335E84E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B149-CD46-4B59-8ECC-8C1C641DA7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6291-194E-4572-A328-5E7222C6B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057B-013B-4370-A303-8D5694CCF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023B-0E9D-4BE5-8687-24562BCCE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AE77-D988-4533-AED6-BA53EB5995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21F8D3-F997-4AC6-BD02-B79D56E0B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873" y="5949280"/>
            <a:ext cx="6400800" cy="62547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</a:rPr>
              <a:t>11 апреля 2014 года</a:t>
            </a:r>
            <a:endParaRPr lang="ru-RU" sz="3600" dirty="0">
              <a:latin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43570" y="3284984"/>
            <a:ext cx="9287570" cy="2160240"/>
          </a:xfrm>
          <a:ln>
            <a:noFill/>
          </a:ln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4000" b="1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заседание Президиума</a:t>
            </a:r>
            <a:r>
              <a:rPr lang="ru-RU" sz="3500" b="1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500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МЕЖДУНАРОДНОЙ</a:t>
            </a:r>
            <a:r>
              <a:rPr lang="ru-RU" sz="3500" b="1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АКАДЕМИИ </a:t>
            </a:r>
            <a:r>
              <a:rPr lang="ru-RU" sz="3500" b="1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ИНФОРМАТИЗАЦИИ</a:t>
            </a:r>
            <a:r>
              <a:rPr lang="ru-RU" sz="4000" b="1" cap="all" dirty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/>
            </a:r>
            <a:br>
              <a:rPr lang="ru-RU" sz="4000" b="1" cap="all" dirty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</a:br>
            <a:endParaRPr lang="ru-RU" sz="4000" b="1" cap="all" dirty="0">
              <a:ln>
                <a:solidFill>
                  <a:schemeClr val="bg1">
                    <a:lumMod val="40000"/>
                    <a:lumOff val="60000"/>
                  </a:schemeClr>
                </a:solidFill>
              </a:ln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64" y="332656"/>
            <a:ext cx="1920081" cy="1944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4810" t="13026" r="2688" b="5211"/>
          <a:stretch/>
        </p:blipFill>
        <p:spPr bwMode="auto">
          <a:xfrm>
            <a:off x="107504" y="836712"/>
            <a:ext cx="8856984" cy="5902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4765" y="11663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Члены Президиума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3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2886" t="13026" r="2207" b="4809"/>
          <a:stretch/>
        </p:blipFill>
        <p:spPr bwMode="auto">
          <a:xfrm>
            <a:off x="107504" y="836713"/>
            <a:ext cx="8856984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29946" y="18864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Члены Академии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6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3207" t="13427" r="3970" b="5010"/>
          <a:stretch/>
        </p:blipFill>
        <p:spPr bwMode="auto">
          <a:xfrm>
            <a:off x="107504" y="908720"/>
            <a:ext cx="8928992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832" y="18135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Юбиляры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4810" t="13427" r="4450" b="4409"/>
          <a:stretch/>
        </p:blipFill>
        <p:spPr bwMode="auto">
          <a:xfrm>
            <a:off x="179512" y="836712"/>
            <a:ext cx="8784976" cy="5904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190" y="-688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Новые возможности сайта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academy.kz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Личный кабинет члена академии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4008" t="13427" r="5734" b="5210"/>
          <a:stretch/>
        </p:blipFill>
        <p:spPr bwMode="auto">
          <a:xfrm>
            <a:off x="107504" y="620688"/>
            <a:ext cx="8928991" cy="6048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47484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Полезная информация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93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7484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Решение Расширенного заседания МАИН от 31.05.2013г.</a:t>
            </a:r>
          </a:p>
          <a:p>
            <a:pPr algn="ctr"/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Используя современные практики управления (показанными в презентации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А.Ф.Цехового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внести соответствующие изменения в миссию академии и систему ее ценностей при участии всех членов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президиума. 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6184" y="3212976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Начата активная работа по этому решению: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Проведено 4 заседания рабочей группы по составлению новой Миссии, видению и системе ценностей МАИН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см.Протокол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от 25.10.2013г., </a:t>
            </a:r>
          </a:p>
          <a:p>
            <a:pPr algn="ct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Протокл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от 14.11.2013г.,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Протокол от 10.01.2014г.,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Протокол от 01.04.2014г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94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7484"/>
            <a:ext cx="806489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 состав рабочей группы по составлению новой Миссии, видения и системы ценностей, т.е. Конституции МАИН вошли следующие члены академии: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Цеховой Алексей Филиппович - Генеральный директор МАИН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Чечин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Леонид Михайлович – Главный ученый секретарь МАИН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Хасеинов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Казбек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Акбарович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академик, член Президиума МАИН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Степанов Алексей Владимирович – Руководитель 5-й секции МАИН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Лось Владимир Львович  - академик, со-руководитель 6-й секции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Каусова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Галина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Калиевна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со-руководитель 3-й секции МАИН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10.Лисенков Александр Александрович – со-руководитель 2-й секции МАИН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11. Кармазина Лидия Ивановна – со-руководитель 5-й секции МАИН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2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848525"/>
            <a:ext cx="7920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Музгина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Вера Сергеевна – академик  МАИН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13. Ахмедов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Даулет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Шафигуллович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академик МАИН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14. Ахметова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Лайла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Сейсембековна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академик МАИН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Бейсембаев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Бектаевич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академик МАИН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Абдигапар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Сагадат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Едигеулы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– академик МАИН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Нуртазина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Светлана Маратовна- член-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МАИН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другие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57200" indent="-457200">
              <a:buAutoNum type="arabicPeriod" startAt="15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866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36912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1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5983"/>
            <a:ext cx="8229600" cy="684076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ru-RU" sz="255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Международная </a:t>
            </a:r>
            <a:r>
              <a:rPr lang="ru-RU" sz="255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Академия информатизации </a:t>
            </a:r>
            <a:r>
              <a:rPr lang="ru-RU" sz="255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55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МАИН</a:t>
            </a:r>
            <a:r>
              <a:rPr lang="ru-RU" sz="255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является независимым самоуправляемым общественным объединением единомышленников в области познания природы информации, информационных технологий, экологической и информационно-аналитической деятельности, информатизации общества и создании единого мирового информационного сообщества</a:t>
            </a:r>
            <a:r>
              <a:rPr lang="ru-RU" sz="25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5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5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5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55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Деятельность МАИН строится на основе добровольности, равноправия своих членов и самоуправления.</a:t>
            </a:r>
            <a:endParaRPr lang="ru-RU" sz="255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121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О МАИН</a:t>
            </a:r>
            <a:r>
              <a:rPr lang="ru-RU" sz="4000" u="sng" dirty="0"/>
              <a:t>:</a:t>
            </a:r>
            <a:r>
              <a:rPr lang="ru-RU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40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149080"/>
            <a:ext cx="6512511" cy="11430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Сегодня в МАИН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состоят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1351 человек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24744"/>
            <a:ext cx="8784976" cy="41148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Действительных членов (академиков) 796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  <a:tabLst>
                <a:tab pos="982663" algn="l"/>
              </a:tabLs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Член-корреспондентов  505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Адъюнктов 46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4616" y="193456"/>
            <a:ext cx="642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Состав академии: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4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936040"/>
              </p:ext>
            </p:extLst>
          </p:nvPr>
        </p:nvGraphicFramePr>
        <p:xfrm>
          <a:off x="251520" y="1019637"/>
          <a:ext cx="8892480" cy="5734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3" imgW="6031441" imgH="3737082" progId="Word.Document.12">
                  <p:embed/>
                </p:oleObj>
              </mc:Choice>
              <mc:Fallback>
                <p:oleObj name="Document" r:id="rId3" imgW="6031441" imgH="37370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019637"/>
                        <a:ext cx="8892480" cy="5734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75656" y="18864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Организационная деятельность осуществляется в рамках семи секций: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041879"/>
              </p:ext>
            </p:extLst>
          </p:nvPr>
        </p:nvGraphicFramePr>
        <p:xfrm>
          <a:off x="251520" y="-99392"/>
          <a:ext cx="9036496" cy="7135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Document" r:id="rId3" imgW="6031441" imgH="4761946" progId="Word.Document.12">
                  <p:embed/>
                </p:oleObj>
              </mc:Choice>
              <mc:Fallback>
                <p:oleObj name="Document" r:id="rId3" imgW="6031441" imgH="47619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-99392"/>
                        <a:ext cx="9036496" cy="7135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416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 title="Сравнительный анализ членов академии по секциям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46964"/>
              </p:ext>
            </p:extLst>
          </p:nvPr>
        </p:nvGraphicFramePr>
        <p:xfrm>
          <a:off x="-684584" y="0"/>
          <a:ext cx="10404648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087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cademy.kz/images/map/map1_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4" y="1479229"/>
            <a:ext cx="8912569" cy="508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4567" y="273296"/>
            <a:ext cx="67600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Карта представительств </a:t>
            </a:r>
            <a:r>
              <a:rPr lang="ru-RU" sz="3200" b="1" dirty="0" err="1"/>
              <a:t>МАИН</a:t>
            </a:r>
            <a:endParaRPr lang="ru-RU" sz="3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41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387641"/>
              </p:ext>
            </p:extLst>
          </p:nvPr>
        </p:nvGraphicFramePr>
        <p:xfrm>
          <a:off x="251520" y="116632"/>
          <a:ext cx="8640960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3998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1061" y="13422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Веб-сайт академии:</a:t>
            </a:r>
            <a:r>
              <a:rPr lang="en-US" sz="2400" b="1" dirty="0" smtClean="0"/>
              <a:t> www.academy.kz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207" t="13627" r="2687" b="4008"/>
          <a:stretch/>
        </p:blipFill>
        <p:spPr bwMode="auto">
          <a:xfrm>
            <a:off x="107504" y="692696"/>
            <a:ext cx="8928992" cy="6067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12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1537</TotalTime>
  <Words>302</Words>
  <Application>Microsoft Office PowerPoint</Application>
  <PresentationFormat>Экран (4:3)</PresentationFormat>
  <Paragraphs>53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Воздушный поток</vt:lpstr>
      <vt:lpstr>Document</vt:lpstr>
      <vt:lpstr>заседание Президиума МЕЖДУНАРОДНОЙ АКАДЕМИИ ИНФОРМАТИЗАЦИИ </vt:lpstr>
      <vt:lpstr> Международная Академия информатизации (МАИН) является независимым самоуправляемым общественным объединением единомышленников в области познания природы информации, информационных технологий, экологической и информационно-аналитической деятельности, информатизации общества и создании единого мирового информационного сообщества.  Деятельность МАИН строится на основе добровольности, равноправия своих членов и самоуправления.</vt:lpstr>
      <vt:lpstr>Сегодня в МАИН состоят 1351 человек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Kontora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МЕЖДУНАРОДНАЯ АКАДЕМИИ ИНФОРМАТИЗАЦИИ ОО «МАИН» (г. Алматы)</dc:title>
  <dc:creator>Admin</dc:creator>
  <cp:lastModifiedBy>Асия</cp:lastModifiedBy>
  <cp:revision>114</cp:revision>
  <cp:lastPrinted>2014-04-11T08:45:51Z</cp:lastPrinted>
  <dcterms:created xsi:type="dcterms:W3CDTF">2009-03-13T09:15:52Z</dcterms:created>
  <dcterms:modified xsi:type="dcterms:W3CDTF">2014-04-11T10:06:03Z</dcterms:modified>
</cp:coreProperties>
</file>