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369" r:id="rId2"/>
    <p:sldId id="2424" r:id="rId3"/>
    <p:sldId id="2404" r:id="rId4"/>
    <p:sldId id="2426" r:id="rId5"/>
    <p:sldId id="257" r:id="rId6"/>
    <p:sldId id="2402" r:id="rId7"/>
    <p:sldId id="2374" r:id="rId8"/>
    <p:sldId id="269" r:id="rId9"/>
    <p:sldId id="2442" r:id="rId10"/>
    <p:sldId id="2446" r:id="rId11"/>
    <p:sldId id="2409" r:id="rId12"/>
    <p:sldId id="2420" r:id="rId13"/>
    <p:sldId id="2390" r:id="rId14"/>
    <p:sldId id="2430" r:id="rId15"/>
    <p:sldId id="2415" r:id="rId16"/>
    <p:sldId id="2428" r:id="rId17"/>
    <p:sldId id="2413" r:id="rId18"/>
    <p:sldId id="2437" r:id="rId19"/>
    <p:sldId id="2418" r:id="rId20"/>
    <p:sldId id="2429" r:id="rId21"/>
    <p:sldId id="2434" r:id="rId22"/>
    <p:sldId id="2432" r:id="rId23"/>
    <p:sldId id="2448" r:id="rId24"/>
    <p:sldId id="2439" r:id="rId25"/>
    <p:sldId id="2440" r:id="rId26"/>
    <p:sldId id="2405" r:id="rId27"/>
    <p:sldId id="2423" r:id="rId28"/>
    <p:sldId id="2444" r:id="rId29"/>
    <p:sldId id="2417" r:id="rId30"/>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0">
          <p15:clr>
            <a:srgbClr val="A4A3A4"/>
          </p15:clr>
        </p15:guide>
        <p15:guide id="2" pos="7678">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C28"/>
    <a:srgbClr val="5D77EB"/>
    <a:srgbClr val="001334"/>
    <a:srgbClr val="10761C"/>
    <a:srgbClr val="122B96"/>
    <a:srgbClr val="139122"/>
    <a:srgbClr val="000000"/>
    <a:srgbClr val="000820"/>
    <a:srgbClr val="1AE8DA"/>
    <a:srgbClr val="CF9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6056" autoAdjust="0"/>
  </p:normalViewPr>
  <p:slideViewPr>
    <p:cSldViewPr snapToGrid="0" snapToObjects="1">
      <p:cViewPr>
        <p:scale>
          <a:sx n="38" d="100"/>
          <a:sy n="38" d="100"/>
        </p:scale>
        <p:origin x="-432" y="102"/>
      </p:cViewPr>
      <p:guideLst>
        <p:guide orient="horz" pos="4320"/>
        <p:guide pos="7678"/>
      </p:guideLst>
    </p:cSldViewPr>
  </p:slideViewPr>
  <p:notesTextViewPr>
    <p:cViewPr>
      <p:scale>
        <a:sx n="100" d="100"/>
        <a:sy n="100" d="100"/>
      </p:scale>
      <p:origin x="0" y="0"/>
    </p:cViewPr>
  </p:notesTextViewPr>
  <p:sorterViewPr>
    <p:cViewPr>
      <p:scale>
        <a:sx n="58" d="100"/>
        <a:sy n="58"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Open Sans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Open Sans Light" charset="0"/>
              </a:defRPr>
            </a:lvl1pPr>
          </a:lstStyle>
          <a:p>
            <a:fld id="{EFC10EE1-B198-C942-8235-326C972CBB30}" type="datetimeFigureOut">
              <a:rPr lang="en-US" smtClean="0"/>
              <a:pPr/>
              <a:t>11/25/2019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Open Sans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Open Sans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Open Sans Light" charset="0"/>
        <a:ea typeface="+mn-ea"/>
        <a:cs typeface="+mn-cs"/>
      </a:defRPr>
    </a:lvl1pPr>
    <a:lvl2pPr marL="914217" algn="l" defTabSz="914217" rtl="0" eaLnBrk="1" latinLnBrk="0" hangingPunct="1">
      <a:defRPr sz="2400" b="0" i="0" kern="1200">
        <a:solidFill>
          <a:schemeClr val="tx1"/>
        </a:solidFill>
        <a:latin typeface="Open Sans Light" charset="0"/>
        <a:ea typeface="+mn-ea"/>
        <a:cs typeface="+mn-cs"/>
      </a:defRPr>
    </a:lvl2pPr>
    <a:lvl3pPr marL="1828434" algn="l" defTabSz="914217" rtl="0" eaLnBrk="1" latinLnBrk="0" hangingPunct="1">
      <a:defRPr sz="2400" b="0" i="0" kern="1200">
        <a:solidFill>
          <a:schemeClr val="tx1"/>
        </a:solidFill>
        <a:latin typeface="Open Sans Light" charset="0"/>
        <a:ea typeface="+mn-ea"/>
        <a:cs typeface="+mn-cs"/>
      </a:defRPr>
    </a:lvl3pPr>
    <a:lvl4pPr marL="2742651" algn="l" defTabSz="914217" rtl="0" eaLnBrk="1" latinLnBrk="0" hangingPunct="1">
      <a:defRPr sz="2400" b="0" i="0" kern="1200">
        <a:solidFill>
          <a:schemeClr val="tx1"/>
        </a:solidFill>
        <a:latin typeface="Open Sans Light" charset="0"/>
        <a:ea typeface="+mn-ea"/>
        <a:cs typeface="+mn-cs"/>
      </a:defRPr>
    </a:lvl4pPr>
    <a:lvl5pPr marL="3656868" algn="l" defTabSz="914217" rtl="0" eaLnBrk="1" latinLnBrk="0" hangingPunct="1">
      <a:defRPr sz="2400" b="0" i="0" kern="1200">
        <a:solidFill>
          <a:schemeClr val="tx1"/>
        </a:solidFill>
        <a:latin typeface="Open Sans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8430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p:cNvSpPr>
            <a:spLocks noGrp="1" noRot="1" noChangeAspect="1" noTextEdit="1"/>
          </p:cNvSpPr>
          <p:nvPr>
            <p:ph type="sldImg"/>
          </p:nvPr>
        </p:nvSpPr>
        <p:spPr>
          <a:xfrm>
            <a:off x="-396875" y="422275"/>
            <a:ext cx="7572375" cy="4260850"/>
          </a:xfrm>
          <a:ln/>
        </p:spPr>
      </p:sp>
      <p:sp>
        <p:nvSpPr>
          <p:cNvPr id="5123" name="Notizenplatzhalt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89889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86483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263417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IG PICTURE 1">
    <p:spTree>
      <p:nvGrpSpPr>
        <p:cNvPr id="1" name=""/>
        <p:cNvGrpSpPr/>
        <p:nvPr/>
      </p:nvGrpSpPr>
      <p:grpSpPr>
        <a:xfrm>
          <a:off x="0" y="0"/>
          <a:ext cx="0" cy="0"/>
          <a:chOff x="0" y="0"/>
          <a:chExt cx="0" cy="0"/>
        </a:xfrm>
      </p:grpSpPr>
      <p:sp>
        <p:nvSpPr>
          <p:cNvPr id="7" name="Picture Placeholder 6"/>
          <p:cNvSpPr>
            <a:spLocks noGrp="1"/>
          </p:cNvSpPr>
          <p:nvPr>
            <p:ph type="pic" sz="quarter" idx="17"/>
          </p:nvPr>
        </p:nvSpPr>
        <p:spPr>
          <a:xfrm>
            <a:off x="9907290" y="1760999"/>
            <a:ext cx="5963377" cy="6706612"/>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26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
        <p:nvSpPr>
          <p:cNvPr id="13" name="Picture Placeholder 12"/>
          <p:cNvSpPr>
            <a:spLocks noGrp="1"/>
          </p:cNvSpPr>
          <p:nvPr>
            <p:ph type="pic" sz="quarter" idx="18"/>
          </p:nvPr>
        </p:nvSpPr>
        <p:spPr>
          <a:xfrm>
            <a:off x="12447855" y="6171188"/>
            <a:ext cx="5963377" cy="6706612"/>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26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
        <p:nvSpPr>
          <p:cNvPr id="14" name="Picture Placeholder 13"/>
          <p:cNvSpPr>
            <a:spLocks noGrp="1"/>
          </p:cNvSpPr>
          <p:nvPr>
            <p:ph type="pic" sz="quarter" idx="19"/>
          </p:nvPr>
        </p:nvSpPr>
        <p:spPr>
          <a:xfrm>
            <a:off x="18184037" y="1760999"/>
            <a:ext cx="5963377" cy="6706612"/>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26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047206" y="2244726"/>
            <a:ext cx="18283238" cy="4775200"/>
          </a:xfrm>
        </p:spPr>
        <p:txBody>
          <a:bodyPr anchor="b"/>
          <a:lstStyle>
            <a:lvl1pPr algn="ctr">
              <a:defRPr sz="11997"/>
            </a:lvl1pPr>
          </a:lstStyle>
          <a:p>
            <a:r>
              <a:rPr lang="ru-RU"/>
              <a:t>Образец заголовка</a:t>
            </a:r>
          </a:p>
        </p:txBody>
      </p:sp>
      <p:sp>
        <p:nvSpPr>
          <p:cNvPr id="3" name="Подзаголовок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ru-RU"/>
              <a:t>Образец подзаголовка</a:t>
            </a:r>
          </a:p>
        </p:txBody>
      </p:sp>
      <p:sp>
        <p:nvSpPr>
          <p:cNvPr id="4" name="Дата 3"/>
          <p:cNvSpPr>
            <a:spLocks noGrp="1"/>
          </p:cNvSpPr>
          <p:nvPr>
            <p:ph type="dt" sz="half" idx="10"/>
          </p:nvPr>
        </p:nvSpPr>
        <p:spPr/>
        <p:txBody>
          <a:bodyPr/>
          <a:lstStyle/>
          <a:p>
            <a:fld id="{7D5FEAD7-3E1C-4EF6-9828-E7AAC77310C5}" type="datetimeFigureOut">
              <a:rPr lang="ru-RU" smtClean="0"/>
              <a:t>25.11.2019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701BCB1-0B4E-4791-935A-292B8E8A44DE}" type="slidenum">
              <a:rPr lang="ru-RU" smtClean="0"/>
              <a:t>‹#›</a:t>
            </a:fld>
            <a:endParaRPr lang="ru-RU"/>
          </a:p>
        </p:txBody>
      </p:sp>
    </p:spTree>
    <p:extLst>
      <p:ext uri="{BB962C8B-B14F-4D97-AF65-F5344CB8AC3E}">
        <p14:creationId xmlns:p14="http://schemas.microsoft.com/office/powerpoint/2010/main" val="393399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7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7382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11250"/>
              <a:t>Текст заголовка</a:t>
            </a:r>
          </a:p>
        </p:txBody>
      </p:sp>
    </p:spTree>
    <p:extLst>
      <p:ext uri="{BB962C8B-B14F-4D97-AF65-F5344CB8AC3E}">
        <p14:creationId xmlns:p14="http://schemas.microsoft.com/office/powerpoint/2010/main" val="158070271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1024CB5-5B39-473A-9328-DC965D29B519}"/>
              </a:ext>
            </a:extLst>
          </p:cNvPr>
          <p:cNvSpPr>
            <a:spLocks noGrp="1"/>
          </p:cNvSpPr>
          <p:nvPr>
            <p:ph type="title"/>
          </p:nvPr>
        </p:nvSpPr>
        <p:spPr bwMode="gray"/>
        <p:txBody>
          <a:bodyPr/>
          <a:lstStyle/>
          <a:p>
            <a:r>
              <a:rPr lang="de-DE"/>
              <a:t>Titelmasterformat durch Klicken bearbeiten</a:t>
            </a:r>
            <a:endParaRPr lang="de-DE" dirty="0"/>
          </a:p>
        </p:txBody>
      </p:sp>
      <p:sp>
        <p:nvSpPr>
          <p:cNvPr id="9" name="Textplatzhalter 10">
            <a:extLst>
              <a:ext uri="{FF2B5EF4-FFF2-40B4-BE49-F238E27FC236}">
                <a16:creationId xmlns:a16="http://schemas.microsoft.com/office/drawing/2014/main" xmlns="" id="{AC9B2022-11D8-4731-A9CF-0149BFBA641A}"/>
              </a:ext>
            </a:extLst>
          </p:cNvPr>
          <p:cNvSpPr>
            <a:spLocks noGrp="1"/>
          </p:cNvSpPr>
          <p:nvPr>
            <p:ph type="body" sz="quarter" idx="13" hasCustomPrompt="1"/>
          </p:nvPr>
        </p:nvSpPr>
        <p:spPr bwMode="gray">
          <a:xfrm>
            <a:off x="1053827" y="2235201"/>
            <a:ext cx="22269999" cy="1165226"/>
          </a:xfrm>
        </p:spPr>
        <p:txBody>
          <a:bodyPr tIns="0">
            <a:noAutofit/>
          </a:bodyPr>
          <a:lstStyle>
            <a:lvl1pPr marL="0" indent="0">
              <a:spcBef>
                <a:spcPts val="0"/>
              </a:spcBef>
              <a:spcAft>
                <a:spcPts val="0"/>
              </a:spcAft>
              <a:buFont typeface="Arial" panose="020B0604020202020204" pitchFamily="34" charset="0"/>
              <a:buNone/>
              <a:defRPr sz="3999" b="0" cap="none" baseline="0">
                <a:solidFill>
                  <a:schemeClr val="tx1"/>
                </a:solidFill>
              </a:defRPr>
            </a:lvl1pPr>
            <a:lvl2pPr marL="0" indent="0">
              <a:spcBef>
                <a:spcPts val="0"/>
              </a:spcBef>
              <a:spcAft>
                <a:spcPts val="0"/>
              </a:spcAft>
              <a:buNone/>
              <a:defRPr sz="4265" b="0" cap="none" baseline="0">
                <a:solidFill>
                  <a:schemeClr val="tx1"/>
                </a:solidFill>
              </a:defRPr>
            </a:lvl2pPr>
            <a:lvl3pPr marL="0" indent="0">
              <a:spcBef>
                <a:spcPts val="0"/>
              </a:spcBef>
              <a:spcAft>
                <a:spcPts val="0"/>
              </a:spcAft>
              <a:buNone/>
              <a:defRPr sz="4265" b="0" cap="none" baseline="0">
                <a:solidFill>
                  <a:schemeClr val="tx1"/>
                </a:solidFill>
              </a:defRPr>
            </a:lvl3pPr>
            <a:lvl4pPr marL="0" indent="0">
              <a:spcBef>
                <a:spcPts val="0"/>
              </a:spcBef>
              <a:spcAft>
                <a:spcPts val="0"/>
              </a:spcAft>
              <a:buNone/>
              <a:defRPr sz="4265" b="0" cap="none" baseline="0">
                <a:solidFill>
                  <a:schemeClr val="tx1"/>
                </a:solidFill>
              </a:defRPr>
            </a:lvl4pPr>
            <a:lvl5pPr marL="0" indent="0">
              <a:spcBef>
                <a:spcPts val="0"/>
              </a:spcBef>
              <a:spcAft>
                <a:spcPts val="0"/>
              </a:spcAft>
              <a:buFont typeface="Arial" panose="020B0604020202020204" pitchFamily="34" charset="0"/>
              <a:buNone/>
              <a:defRPr sz="4265" b="0" cap="none" baseline="0">
                <a:solidFill>
                  <a:schemeClr val="tx1"/>
                </a:solidFill>
              </a:defRPr>
            </a:lvl5pPr>
            <a:lvl6pPr marL="0" indent="0">
              <a:spcBef>
                <a:spcPts val="0"/>
              </a:spcBef>
              <a:spcAft>
                <a:spcPts val="0"/>
              </a:spcAft>
              <a:buFont typeface="Arial" panose="020B0604020202020204" pitchFamily="34" charset="0"/>
              <a:buNone/>
              <a:defRPr sz="4265" b="0" cap="none" baseline="0">
                <a:solidFill>
                  <a:schemeClr val="tx1"/>
                </a:solidFill>
              </a:defRPr>
            </a:lvl6pPr>
            <a:lvl7pPr marL="0" indent="0">
              <a:spcBef>
                <a:spcPts val="0"/>
              </a:spcBef>
              <a:spcAft>
                <a:spcPts val="0"/>
              </a:spcAft>
              <a:buFont typeface="Arial" panose="020B0604020202020204" pitchFamily="34" charset="0"/>
              <a:buNone/>
              <a:defRPr sz="4265" b="0" cap="none" baseline="0">
                <a:solidFill>
                  <a:schemeClr val="tx1"/>
                </a:solidFill>
              </a:defRPr>
            </a:lvl7pPr>
            <a:lvl8pPr marL="0" indent="0">
              <a:spcBef>
                <a:spcPts val="0"/>
              </a:spcBef>
              <a:spcAft>
                <a:spcPts val="0"/>
              </a:spcAft>
              <a:buFont typeface="Arial" panose="020B0604020202020204" pitchFamily="34" charset="0"/>
              <a:buNone/>
              <a:defRPr sz="4265" b="0" cap="none" baseline="0">
                <a:solidFill>
                  <a:schemeClr val="tx1"/>
                </a:solidFill>
              </a:defRPr>
            </a:lvl8pPr>
            <a:lvl9pPr marL="0" indent="0">
              <a:spcBef>
                <a:spcPts val="0"/>
              </a:spcBef>
              <a:spcAft>
                <a:spcPts val="0"/>
              </a:spcAft>
              <a:buFont typeface="Arial" panose="020B0604020202020204" pitchFamily="34" charset="0"/>
              <a:buNone/>
              <a:defRPr sz="4265" b="0" cap="none" baseline="0">
                <a:solidFill>
                  <a:schemeClr val="tx1"/>
                </a:solidFill>
              </a:defRPr>
            </a:lvl9pPr>
          </a:lstStyle>
          <a:p>
            <a:pPr lvl="0"/>
            <a:r>
              <a:rPr lang="de-DE" dirty="0" err="1"/>
              <a:t>Subline</a:t>
            </a:r>
            <a:endParaRPr lang="de-DE" dirty="0"/>
          </a:p>
        </p:txBody>
      </p:sp>
      <p:sp>
        <p:nvSpPr>
          <p:cNvPr id="7" name="Fußzeilenplatzhalter 6"/>
          <p:cNvSpPr>
            <a:spLocks noGrp="1"/>
          </p:cNvSpPr>
          <p:nvPr>
            <p:ph type="ftr" sz="quarter" idx="15"/>
          </p:nvPr>
        </p:nvSpPr>
        <p:spPr/>
        <p:txBody>
          <a:bodyPr/>
          <a:lstStyle/>
          <a:p>
            <a:endParaRPr lang="de-DE" dirty="0"/>
          </a:p>
        </p:txBody>
      </p:sp>
      <p:sp>
        <p:nvSpPr>
          <p:cNvPr id="8" name="Foliennummernplatzhalter 7"/>
          <p:cNvSpPr>
            <a:spLocks noGrp="1"/>
          </p:cNvSpPr>
          <p:nvPr>
            <p:ph type="sldNum" sz="quarter" idx="16"/>
          </p:nvPr>
        </p:nvSpPr>
        <p:spPr/>
        <p:txBody>
          <a:bodyPr/>
          <a:lstStyle/>
          <a:p>
            <a:fld id="{521AE3AC-DDCA-45D4-9B2A-A2DBEA872607}" type="slidenum">
              <a:rPr lang="de-DE" smtClean="0"/>
              <a:pPr/>
              <a:t>‹#›</a:t>
            </a:fld>
            <a:endParaRPr lang="de-DE" dirty="0"/>
          </a:p>
        </p:txBody>
      </p:sp>
    </p:spTree>
    <p:custDataLst>
      <p:tags r:id="rId1"/>
    </p:custDataLst>
    <p:extLst>
      <p:ext uri="{BB962C8B-B14F-4D97-AF65-F5344CB8AC3E}">
        <p14:creationId xmlns:p14="http://schemas.microsoft.com/office/powerpoint/2010/main" val="347029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ROHE Text">
    <p:spTree>
      <p:nvGrpSpPr>
        <p:cNvPr id="1" name=""/>
        <p:cNvGrpSpPr/>
        <p:nvPr/>
      </p:nvGrpSpPr>
      <p:grpSpPr>
        <a:xfrm>
          <a:off x="0" y="0"/>
          <a:ext cx="0" cy="0"/>
          <a:chOff x="0" y="0"/>
          <a:chExt cx="0" cy="0"/>
        </a:xfrm>
      </p:grpSpPr>
      <p:sp>
        <p:nvSpPr>
          <p:cNvPr id="4" name="AutoShape 11"/>
          <p:cNvSpPr>
            <a:spLocks noChangeArrowheads="1"/>
          </p:cNvSpPr>
          <p:nvPr userDrawn="1"/>
        </p:nvSpPr>
        <p:spPr bwMode="auto">
          <a:xfrm>
            <a:off x="766037" y="2260600"/>
            <a:ext cx="22845582" cy="10655300"/>
          </a:xfrm>
          <a:prstGeom prst="roundRect">
            <a:avLst>
              <a:gd name="adj" fmla="val 0"/>
            </a:avLst>
          </a:prstGeom>
          <a:noFill/>
          <a:ln w="9525">
            <a:solidFill>
              <a:schemeClr val="bg2"/>
            </a:solidFill>
            <a:round/>
            <a:headEnd/>
            <a:tailEnd/>
          </a:ln>
          <a:effectLst/>
        </p:spPr>
        <p:txBody>
          <a:bodyPr wrap="none" anchor="ctr"/>
          <a:lstStyle/>
          <a:p>
            <a:pPr algn="ctr">
              <a:defRPr/>
            </a:pPr>
            <a:endParaRPr lang="de-DE" sz="7200">
              <a:solidFill>
                <a:schemeClr val="tx1"/>
              </a:solidFill>
              <a:latin typeface="Calibri" pitchFamily="34" charset="0"/>
              <a:cs typeface="+mn-cs"/>
            </a:endParaRPr>
          </a:p>
        </p:txBody>
      </p:sp>
      <p:sp>
        <p:nvSpPr>
          <p:cNvPr id="6" name="Textplatzhalter 5"/>
          <p:cNvSpPr>
            <a:spLocks noGrp="1"/>
          </p:cNvSpPr>
          <p:nvPr>
            <p:ph type="body" sz="quarter" idx="10"/>
          </p:nvPr>
        </p:nvSpPr>
        <p:spPr>
          <a:xfrm>
            <a:off x="1438431" y="2681536"/>
            <a:ext cx="21500789" cy="2831544"/>
          </a:xfrm>
        </p:spPr>
        <p:txBody>
          <a:bodyPr/>
          <a:lstStyle>
            <a:lvl1pPr>
              <a:buFontTx/>
              <a:buNone/>
              <a:defRPr sz="2800"/>
            </a:lvl1pPr>
            <a:lvl2pPr>
              <a:buSzPct val="70000"/>
              <a:defRPr sz="2800"/>
            </a:lvl2pPr>
            <a:lvl3pPr>
              <a:buSzPct val="70000"/>
              <a:defRPr sz="2800"/>
            </a:lvl3pPr>
            <a:lvl4pPr>
              <a:buSzPct val="70000"/>
              <a:defRPr sz="2800"/>
            </a:lvl4pPr>
            <a:lvl5pPr>
              <a:buSzPct val="70000"/>
              <a:defRPr sz="28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Fußzeilenplatzhalter 2"/>
          <p:cNvSpPr>
            <a:spLocks noGrp="1"/>
          </p:cNvSpPr>
          <p:nvPr>
            <p:ph type="ftr" sz="quarter" idx="11"/>
          </p:nvPr>
        </p:nvSpPr>
        <p:spPr>
          <a:xfrm>
            <a:off x="763968" y="13124577"/>
            <a:ext cx="7677267" cy="246222"/>
          </a:xfrm>
          <a:prstGeom prst="rect">
            <a:avLst/>
          </a:prstGeom>
        </p:spPr>
        <p:txBody>
          <a:bodyPr/>
          <a:lstStyle>
            <a:lvl1pPr>
              <a:defRPr/>
            </a:lvl1pPr>
          </a:lstStyle>
          <a:p>
            <a:r>
              <a:rPr lang="en-US"/>
              <a:t>Department  l  Author  l  DD.MM.YYYY</a:t>
            </a:r>
            <a:endParaRPr lang="de-DE"/>
          </a:p>
        </p:txBody>
      </p:sp>
    </p:spTree>
    <p:extLst>
      <p:ext uri="{BB962C8B-B14F-4D97-AF65-F5344CB8AC3E}">
        <p14:creationId xmlns:p14="http://schemas.microsoft.com/office/powerpoint/2010/main" val="2495368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GROHE Graphic">
    <p:spTree>
      <p:nvGrpSpPr>
        <p:cNvPr id="1" name=""/>
        <p:cNvGrpSpPr/>
        <p:nvPr/>
      </p:nvGrpSpPr>
      <p:grpSpPr>
        <a:xfrm>
          <a:off x="0" y="0"/>
          <a:ext cx="0" cy="0"/>
          <a:chOff x="0" y="0"/>
          <a:chExt cx="0" cy="0"/>
        </a:xfrm>
      </p:grpSpPr>
      <p:sp>
        <p:nvSpPr>
          <p:cNvPr id="7" name="Inhaltsplatzhalter 6"/>
          <p:cNvSpPr>
            <a:spLocks noGrp="1"/>
          </p:cNvSpPr>
          <p:nvPr>
            <p:ph sz="quarter" idx="10"/>
          </p:nvPr>
        </p:nvSpPr>
        <p:spPr>
          <a:xfrm>
            <a:off x="767800" y="2260800"/>
            <a:ext cx="22898835" cy="10656000"/>
          </a:xfrm>
        </p:spPr>
        <p:txBody>
          <a:bodyPr/>
          <a:lstStyle>
            <a:lvl1pPr>
              <a:buNone/>
              <a:defRPr/>
            </a:lvl1pPr>
          </a:lstStyle>
          <a:p>
            <a:pPr lvl="0"/>
            <a:r>
              <a:rPr lang="de-DE" smtClean="0"/>
              <a:t>Textmasterformat bearbeiten</a:t>
            </a:r>
          </a:p>
        </p:txBody>
      </p:sp>
      <p:sp>
        <p:nvSpPr>
          <p:cNvPr id="10" name="Titel 9"/>
          <p:cNvSpPr>
            <a:spLocks noGrp="1"/>
          </p:cNvSpPr>
          <p:nvPr>
            <p:ph type="title"/>
          </p:nvPr>
        </p:nvSpPr>
        <p:spPr>
          <a:xfrm>
            <a:off x="766036" y="394099"/>
            <a:ext cx="18236682" cy="1231106"/>
          </a:xfrm>
          <a:prstGeom prst="rect">
            <a:avLst/>
          </a:prstGeom>
        </p:spPr>
        <p:txBody>
          <a:bodyPr/>
          <a:lstStyle/>
          <a:p>
            <a:r>
              <a:rPr lang="de-DE" smtClean="0"/>
              <a:t>Titelmasterformat durch Klicken bearbeiten</a:t>
            </a:r>
            <a:endParaRPr lang="de-DE"/>
          </a:p>
        </p:txBody>
      </p:sp>
      <p:sp>
        <p:nvSpPr>
          <p:cNvPr id="5" name="Fußzeilenplatzhalter 2"/>
          <p:cNvSpPr>
            <a:spLocks noGrp="1"/>
          </p:cNvSpPr>
          <p:nvPr>
            <p:ph type="ftr" sz="quarter" idx="11"/>
          </p:nvPr>
        </p:nvSpPr>
        <p:spPr>
          <a:xfrm>
            <a:off x="763968" y="13124577"/>
            <a:ext cx="7677267" cy="246222"/>
          </a:xfrm>
          <a:prstGeom prst="rect">
            <a:avLst/>
          </a:prstGeom>
        </p:spPr>
        <p:txBody>
          <a:bodyPr/>
          <a:lstStyle>
            <a:lvl1pPr>
              <a:defRPr/>
            </a:lvl1pPr>
          </a:lstStyle>
          <a:p>
            <a:r>
              <a:rPr lang="en-US"/>
              <a:t>Department  l  Author  l  DD.MM.YYYY</a:t>
            </a:r>
            <a:endParaRPr lang="de-DE"/>
          </a:p>
        </p:txBody>
      </p:sp>
    </p:spTree>
    <p:extLst>
      <p:ext uri="{BB962C8B-B14F-4D97-AF65-F5344CB8AC3E}">
        <p14:creationId xmlns:p14="http://schemas.microsoft.com/office/powerpoint/2010/main" val="2406759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51179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4017" r:id="rId1"/>
    <p:sldLayoutId id="2147484041" r:id="rId2"/>
    <p:sldLayoutId id="2147484042" r:id="rId3"/>
    <p:sldLayoutId id="2147484056" r:id="rId4"/>
    <p:sldLayoutId id="2147484057" r:id="rId5"/>
    <p:sldLayoutId id="2147484058" r:id="rId6"/>
    <p:sldLayoutId id="2147484059" r:id="rId7"/>
    <p:sldLayoutId id="2147484060" r:id="rId8"/>
    <p:sldLayoutId id="2147484061" r:id="rId9"/>
  </p:sldLayoutIdLst>
  <p:hf hdr="0" ftr="0" dt="0"/>
  <p:txStyles>
    <p:titleStyle>
      <a:lvl1pPr algn="l" defTabSz="1828434" rtl="0" eaLnBrk="1" latinLnBrk="0" hangingPunct="1">
        <a:lnSpc>
          <a:spcPct val="90000"/>
        </a:lnSpc>
        <a:spcBef>
          <a:spcPct val="0"/>
        </a:spcBef>
        <a:buNone/>
        <a:defRPr lang="en-US" sz="6000" b="0" i="0" kern="1200">
          <a:solidFill>
            <a:schemeClr val="tx1"/>
          </a:solidFill>
          <a:latin typeface="Open Sans Regular" charset="0"/>
          <a:ea typeface="Open Sans Regular" charset="0"/>
          <a:cs typeface="Open Sans Regular"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56.jp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9.xml"/><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14"/>
          <p:cNvSpPr/>
          <p:nvPr/>
        </p:nvSpPr>
        <p:spPr>
          <a:xfrm>
            <a:off x="15138793" y="4843351"/>
            <a:ext cx="6838239" cy="2538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7198"/>
          </a:p>
        </p:txBody>
      </p:sp>
      <p:sp>
        <p:nvSpPr>
          <p:cNvPr id="15" name="CaixaDeTexto 15"/>
          <p:cNvSpPr txBox="1"/>
          <p:nvPr/>
        </p:nvSpPr>
        <p:spPr>
          <a:xfrm>
            <a:off x="13790484" y="6980622"/>
            <a:ext cx="9534859" cy="4524315"/>
          </a:xfrm>
          <a:prstGeom prst="rect">
            <a:avLst/>
          </a:prstGeom>
          <a:noFill/>
        </p:spPr>
        <p:txBody>
          <a:bodyPr wrap="square" rtlCol="0">
            <a:spAutoFit/>
          </a:bodyPr>
          <a:lstStyle/>
          <a:p>
            <a:pPr algn="ctr">
              <a:lnSpc>
                <a:spcPct val="80000"/>
              </a:lnSpc>
            </a:pPr>
            <a:r>
              <a:rPr lang="ru-RU" sz="5400" b="1" dirty="0">
                <a:solidFill>
                  <a:srgbClr val="002060"/>
                </a:solidFill>
                <a:latin typeface="Century Gothic" panose="020B0502020202020204" pitchFamily="34" charset="0"/>
              </a:rPr>
              <a:t>Гульмира ТОЛГАНБАЕВА</a:t>
            </a:r>
          </a:p>
          <a:p>
            <a:pPr algn="ctr">
              <a:lnSpc>
                <a:spcPct val="80000"/>
              </a:lnSpc>
            </a:pPr>
            <a:endParaRPr lang="ru-RU" sz="1800" b="1" dirty="0">
              <a:solidFill>
                <a:srgbClr val="002060"/>
              </a:solidFill>
              <a:latin typeface="Century Gothic" panose="020B0502020202020204" pitchFamily="34" charset="0"/>
            </a:endParaRPr>
          </a:p>
          <a:p>
            <a:pPr algn="ctr">
              <a:lnSpc>
                <a:spcPct val="80000"/>
              </a:lnSpc>
            </a:pPr>
            <a:r>
              <a:rPr lang="ru-RU" b="1" dirty="0">
                <a:solidFill>
                  <a:srgbClr val="002060"/>
                </a:solidFill>
                <a:latin typeface="Century Gothic" panose="020B0502020202020204" pitchFamily="34" charset="0"/>
              </a:rPr>
              <a:t>Владелица и создатель бизнес центров</a:t>
            </a:r>
          </a:p>
          <a:p>
            <a:pPr algn="ctr">
              <a:lnSpc>
                <a:spcPct val="80000"/>
              </a:lnSpc>
            </a:pPr>
            <a:r>
              <a:rPr lang="ru-RU" b="1" dirty="0">
                <a:solidFill>
                  <a:srgbClr val="002060"/>
                </a:solidFill>
                <a:latin typeface="Century Gothic" panose="020B0502020202020204" pitchFamily="34" charset="0"/>
              </a:rPr>
              <a:t> “</a:t>
            </a:r>
            <a:r>
              <a:rPr lang="ru-RU" b="1" dirty="0" err="1">
                <a:solidFill>
                  <a:srgbClr val="002060"/>
                </a:solidFill>
                <a:latin typeface="Century Gothic" panose="020B0502020202020204" pitchFamily="34" charset="0"/>
              </a:rPr>
              <a:t>Green</a:t>
            </a:r>
            <a:r>
              <a:rPr lang="ru-RU" b="1" dirty="0">
                <a:solidFill>
                  <a:srgbClr val="002060"/>
                </a:solidFill>
                <a:latin typeface="Century Gothic" panose="020B0502020202020204" pitchFamily="34" charset="0"/>
              </a:rPr>
              <a:t> </a:t>
            </a:r>
            <a:r>
              <a:rPr lang="ru-RU" b="1" dirty="0" err="1">
                <a:solidFill>
                  <a:srgbClr val="002060"/>
                </a:solidFill>
                <a:latin typeface="Century Gothic" panose="020B0502020202020204" pitchFamily="34" charset="0"/>
              </a:rPr>
              <a:t>Tower</a:t>
            </a:r>
            <a:r>
              <a:rPr lang="ru-RU" b="1" dirty="0">
                <a:solidFill>
                  <a:srgbClr val="002060"/>
                </a:solidFill>
                <a:latin typeface="Century Gothic" panose="020B0502020202020204" pitchFamily="34" charset="0"/>
              </a:rPr>
              <a:t>” и “</a:t>
            </a:r>
            <a:r>
              <a:rPr lang="ru-RU" b="1" dirty="0" err="1">
                <a:solidFill>
                  <a:srgbClr val="002060"/>
                </a:solidFill>
                <a:latin typeface="Century Gothic" panose="020B0502020202020204" pitchFamily="34" charset="0"/>
              </a:rPr>
              <a:t>Triumph</a:t>
            </a:r>
            <a:r>
              <a:rPr lang="ru-RU" b="1" dirty="0">
                <a:solidFill>
                  <a:srgbClr val="002060"/>
                </a:solidFill>
                <a:latin typeface="Century Gothic" panose="020B0502020202020204" pitchFamily="34" charset="0"/>
              </a:rPr>
              <a:t>”, </a:t>
            </a:r>
          </a:p>
          <a:p>
            <a:pPr algn="ctr">
              <a:lnSpc>
                <a:spcPct val="80000"/>
              </a:lnSpc>
            </a:pPr>
            <a:r>
              <a:rPr lang="ru-RU" b="1" dirty="0">
                <a:solidFill>
                  <a:srgbClr val="002060"/>
                </a:solidFill>
                <a:latin typeface="Century Gothic" panose="020B0502020202020204" pitchFamily="34" charset="0"/>
              </a:rPr>
              <a:t>Академик МАИН</a:t>
            </a:r>
          </a:p>
          <a:p>
            <a:pPr algn="ctr">
              <a:lnSpc>
                <a:spcPct val="80000"/>
              </a:lnSpc>
            </a:pPr>
            <a:r>
              <a:rPr lang="ru-RU" b="1" dirty="0">
                <a:solidFill>
                  <a:srgbClr val="002060"/>
                </a:solidFill>
                <a:latin typeface="Century Gothic" panose="020B0502020202020204" pitchFamily="34" charset="0"/>
              </a:rPr>
              <a:t>Председатель  Рабочей группы по Строительству и Инфраструктуре Казахстанско-Канадского</a:t>
            </a:r>
          </a:p>
          <a:p>
            <a:pPr algn="ctr">
              <a:lnSpc>
                <a:spcPct val="80000"/>
              </a:lnSpc>
            </a:pPr>
            <a:r>
              <a:rPr lang="ru-RU" b="1" dirty="0">
                <a:solidFill>
                  <a:srgbClr val="002060"/>
                </a:solidFill>
                <a:latin typeface="Century Gothic" panose="020B0502020202020204" pitchFamily="34" charset="0"/>
              </a:rPr>
              <a:t> Делового </a:t>
            </a:r>
            <a:r>
              <a:rPr lang="ru-RU" b="1" dirty="0" smtClean="0">
                <a:solidFill>
                  <a:srgbClr val="002060"/>
                </a:solidFill>
                <a:latin typeface="Century Gothic" panose="020B0502020202020204" pitchFamily="34" charset="0"/>
              </a:rPr>
              <a:t>совета, Член </a:t>
            </a:r>
            <a:r>
              <a:rPr lang="ru-RU" b="1" dirty="0">
                <a:solidFill>
                  <a:srgbClr val="002060"/>
                </a:solidFill>
                <a:latin typeface="Century Gothic" panose="020B0502020202020204" pitchFamily="34" charset="0"/>
              </a:rPr>
              <a:t>С</a:t>
            </a:r>
            <a:r>
              <a:rPr lang="ru-RU" b="1" dirty="0" smtClean="0">
                <a:solidFill>
                  <a:srgbClr val="002060"/>
                </a:solidFill>
                <a:latin typeface="Century Gothic" panose="020B0502020202020204" pitchFamily="34" charset="0"/>
              </a:rPr>
              <a:t>овета Директоров </a:t>
            </a:r>
            <a:r>
              <a:rPr lang="en-US" b="1" dirty="0" smtClean="0">
                <a:solidFill>
                  <a:srgbClr val="002060"/>
                </a:solidFill>
                <a:latin typeface="Century Gothic" panose="020B0502020202020204" pitchFamily="34" charset="0"/>
              </a:rPr>
              <a:t>CERBA</a:t>
            </a:r>
            <a:endParaRPr lang="ru-RU" b="1" dirty="0">
              <a:solidFill>
                <a:srgbClr val="002060"/>
              </a:solidFill>
              <a:latin typeface="Century Gothic" panose="020B0502020202020204" pitchFamily="34" charset="0"/>
            </a:endParaRPr>
          </a:p>
        </p:txBody>
      </p:sp>
      <p:sp>
        <p:nvSpPr>
          <p:cNvPr id="19" name="CaixaDeTexto 16"/>
          <p:cNvSpPr txBox="1"/>
          <p:nvPr/>
        </p:nvSpPr>
        <p:spPr>
          <a:xfrm>
            <a:off x="13983455" y="3020040"/>
            <a:ext cx="9148913" cy="1421928"/>
          </a:xfrm>
          <a:prstGeom prst="rect">
            <a:avLst/>
          </a:prstGeom>
          <a:noFill/>
        </p:spPr>
        <p:txBody>
          <a:bodyPr wrap="square" rtlCol="0">
            <a:spAutoFit/>
          </a:bodyPr>
          <a:lstStyle/>
          <a:p>
            <a:pPr algn="ctr">
              <a:lnSpc>
                <a:spcPct val="80000"/>
              </a:lnSpc>
            </a:pPr>
            <a:r>
              <a:rPr lang="ru-RU" b="1" dirty="0" smtClean="0">
                <a:solidFill>
                  <a:srgbClr val="002060"/>
                </a:solidFill>
                <a:latin typeface="Century Gothic" panose="020B0502020202020204" pitchFamily="34" charset="0"/>
              </a:rPr>
              <a:t>Бизнес центр</a:t>
            </a:r>
            <a:endParaRPr lang="pt-BR" b="1" dirty="0">
              <a:solidFill>
                <a:srgbClr val="002060"/>
              </a:solidFill>
              <a:latin typeface="Century Gothic" panose="020B0502020202020204" pitchFamily="34" charset="0"/>
            </a:endParaRPr>
          </a:p>
          <a:p>
            <a:pPr algn="ctr">
              <a:lnSpc>
                <a:spcPct val="80000"/>
              </a:lnSpc>
            </a:pPr>
            <a:r>
              <a:rPr lang="en-US" sz="7200" b="1" dirty="0" smtClean="0">
                <a:solidFill>
                  <a:schemeClr val="accent5">
                    <a:lumMod val="50000"/>
                  </a:schemeClr>
                </a:solidFill>
                <a:latin typeface="Century Gothic" panose="020B0502020202020204" pitchFamily="34" charset="0"/>
              </a:rPr>
              <a:t>GREEN TOWER </a:t>
            </a:r>
            <a:endParaRPr lang="ru-RU" sz="7200" b="1" dirty="0" smtClean="0">
              <a:solidFill>
                <a:schemeClr val="accent5">
                  <a:lumMod val="50000"/>
                </a:schemeClr>
              </a:solidFill>
              <a:latin typeface="Century Gothic" panose="020B0502020202020204" pitchFamily="34" charset="0"/>
            </a:endParaRPr>
          </a:p>
        </p:txBody>
      </p:sp>
      <p:pic>
        <p:nvPicPr>
          <p:cNvPr id="8" name="Рисунок 7"/>
          <p:cNvPicPr>
            <a:picLocks noChangeAspect="1"/>
          </p:cNvPicPr>
          <p:nvPr/>
        </p:nvPicPr>
        <p:blipFill>
          <a:blip r:embed="rId2"/>
          <a:stretch>
            <a:fillRect/>
          </a:stretch>
        </p:blipFill>
        <p:spPr>
          <a:xfrm>
            <a:off x="960767" y="3875246"/>
            <a:ext cx="11918051" cy="7914330"/>
          </a:xfrm>
          <a:prstGeom prst="rect">
            <a:avLst/>
          </a:prstGeom>
        </p:spPr>
      </p:pic>
      <p:sp>
        <p:nvSpPr>
          <p:cNvPr id="9" name="TextBox 8"/>
          <p:cNvSpPr txBox="1"/>
          <p:nvPr/>
        </p:nvSpPr>
        <p:spPr>
          <a:xfrm>
            <a:off x="670204" y="2530996"/>
            <a:ext cx="12499175" cy="1200008"/>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endParaRPr lang="ru-RU" sz="7198" dirty="0"/>
          </a:p>
        </p:txBody>
      </p:sp>
      <p:sp>
        <p:nvSpPr>
          <p:cNvPr id="11" name="TextBox 10"/>
          <p:cNvSpPr txBox="1"/>
          <p:nvPr/>
        </p:nvSpPr>
        <p:spPr>
          <a:xfrm>
            <a:off x="670203" y="11789576"/>
            <a:ext cx="12499175" cy="1200008"/>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endParaRPr lang="ru-RU" sz="7198" dirty="0"/>
          </a:p>
        </p:txBody>
      </p:sp>
      <p:sp>
        <p:nvSpPr>
          <p:cNvPr id="3" name="TextBox 2"/>
          <p:cNvSpPr txBox="1"/>
          <p:nvPr/>
        </p:nvSpPr>
        <p:spPr>
          <a:xfrm>
            <a:off x="2387600" y="331926"/>
            <a:ext cx="18897600" cy="1754326"/>
          </a:xfrm>
          <a:prstGeom prst="rect">
            <a:avLst/>
          </a:prstGeom>
          <a:noFill/>
        </p:spPr>
        <p:txBody>
          <a:bodyPr wrap="square" rtlCol="0">
            <a:spAutoFit/>
          </a:bodyPr>
          <a:lstStyle/>
          <a:p>
            <a:pPr algn="ctr"/>
            <a:r>
              <a:rPr lang="ru-RU" sz="5400" b="1" dirty="0" smtClean="0">
                <a:solidFill>
                  <a:schemeClr val="accent4">
                    <a:lumMod val="50000"/>
                  </a:schemeClr>
                </a:solidFill>
              </a:rPr>
              <a:t>«Зеленый вектор» экологии Казахстана на примере</a:t>
            </a:r>
            <a:endParaRPr lang="en-US" sz="5400" b="1" dirty="0" smtClean="0">
              <a:solidFill>
                <a:schemeClr val="accent4">
                  <a:lumMod val="50000"/>
                </a:schemeClr>
              </a:solidFill>
            </a:endParaRPr>
          </a:p>
          <a:p>
            <a:pPr algn="ctr"/>
            <a:r>
              <a:rPr lang="ru-RU" sz="5400" b="1" dirty="0" smtClean="0">
                <a:solidFill>
                  <a:schemeClr val="accent4">
                    <a:lumMod val="50000"/>
                  </a:schemeClr>
                </a:solidFill>
              </a:rPr>
              <a:t> Бизнес центра «</a:t>
            </a:r>
            <a:r>
              <a:rPr lang="en-US" sz="5400" b="1" dirty="0" smtClean="0">
                <a:solidFill>
                  <a:schemeClr val="accent4">
                    <a:lumMod val="50000"/>
                  </a:schemeClr>
                </a:solidFill>
              </a:rPr>
              <a:t>Green Tower</a:t>
            </a:r>
            <a:r>
              <a:rPr lang="ru-RU" sz="5400" b="1" dirty="0" smtClean="0">
                <a:solidFill>
                  <a:schemeClr val="accent4">
                    <a:lumMod val="50000"/>
                  </a:schemeClr>
                </a:solidFill>
              </a:rPr>
              <a:t>»</a:t>
            </a:r>
            <a:endParaRPr lang="ru-RU" sz="5400" b="1" dirty="0">
              <a:solidFill>
                <a:schemeClr val="accent4">
                  <a:lumMod val="50000"/>
                </a:schemeClr>
              </a:solidFill>
            </a:endParaRPr>
          </a:p>
        </p:txBody>
      </p:sp>
    </p:spTree>
    <p:extLst>
      <p:ext uri="{BB962C8B-B14F-4D97-AF65-F5344CB8AC3E}">
        <p14:creationId xmlns:p14="http://schemas.microsoft.com/office/powerpoint/2010/main" val="15032360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250"/>
                                        <p:tgtEl>
                                          <p:spTgt spid="6"/>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350"/>
                                        <p:tgtEl>
                                          <p:spTgt spid="15"/>
                                        </p:tgtEl>
                                      </p:cBhvr>
                                    </p:animEffect>
                                  </p:childTnLst>
                                </p:cTn>
                              </p:par>
                              <p:par>
                                <p:cTn id="11" presetID="42" presetClass="path" presetSubtype="0" decel="100000" fill="hold" grpId="1" nodeType="withEffect">
                                  <p:stCondLst>
                                    <p:cond delay="300"/>
                                  </p:stCondLst>
                                  <p:childTnLst>
                                    <p:animMotion origin="layout" path="M 6.7726E-8 2.77778E-6 L 6.7726E-8 0.00984 " pathEditMode="relative" rAng="0" ptsTypes="AA">
                                      <p:cBhvr>
                                        <p:cTn id="12" dur="350" spd="-100000" fill="hold"/>
                                        <p:tgtEl>
                                          <p:spTgt spid="15"/>
                                        </p:tgtEl>
                                        <p:attrNameLst>
                                          <p:attrName>ppt_x</p:attrName>
                                          <p:attrName>ppt_y</p:attrName>
                                        </p:attrNameLst>
                                      </p:cBhvr>
                                      <p:rCtr x="0" y="486"/>
                                    </p:animMotion>
                                  </p:childTnLst>
                                </p:cTn>
                              </p:par>
                              <p:par>
                                <p:cTn id="13" presetID="10" presetClass="entr" presetSubtype="0" fill="hold" grpId="0" nodeType="withEffect">
                                  <p:stCondLst>
                                    <p:cond delay="45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350"/>
                                        <p:tgtEl>
                                          <p:spTgt spid="19"/>
                                        </p:tgtEl>
                                      </p:cBhvr>
                                    </p:animEffect>
                                  </p:childTnLst>
                                </p:cTn>
                              </p:par>
                              <p:par>
                                <p:cTn id="16" presetID="42" presetClass="path" presetSubtype="0" decel="100000" fill="hold" grpId="1" nodeType="withEffect">
                                  <p:stCondLst>
                                    <p:cond delay="450"/>
                                  </p:stCondLst>
                                  <p:childTnLst>
                                    <p:animMotion origin="layout" path="M 4.04532E-6 -7.40741E-7 L 4.04532E-6 0.00984 " pathEditMode="relative" rAng="0" ptsTypes="AA">
                                      <p:cBhvr>
                                        <p:cTn id="17" dur="350" spd="-100000" fill="hold"/>
                                        <p:tgtEl>
                                          <p:spTgt spid="19"/>
                                        </p:tgtEl>
                                        <p:attrNameLst>
                                          <p:attrName>ppt_x</p:attrName>
                                          <p:attrName>ppt_y</p:attrName>
                                        </p:attrNameLst>
                                      </p:cBhvr>
                                      <p:rCtr x="0"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5" grpId="1"/>
      <p:bldP spid="19" grpId="0"/>
      <p:bldP spid="1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cture 4"/>
          <p:cNvPicPr>
            <a:picLocks noChangeAspect="1"/>
          </p:cNvPicPr>
          <p:nvPr/>
        </p:nvPicPr>
        <p:blipFill>
          <a:blip r:embed="rId2">
            <a:extLst/>
          </a:blip>
          <a:stretch>
            <a:fillRect/>
          </a:stretch>
        </p:blipFill>
        <p:spPr>
          <a:xfrm>
            <a:off x="1132136" y="9775967"/>
            <a:ext cx="3886380" cy="2739182"/>
          </a:xfrm>
          <a:prstGeom prst="rect">
            <a:avLst/>
          </a:prstGeom>
          <a:ln w="12700">
            <a:miter lim="400000"/>
          </a:ln>
        </p:spPr>
      </p:pic>
      <p:pic>
        <p:nvPicPr>
          <p:cNvPr id="4" name="Shape 146" descr="Shape 146"/>
          <p:cNvPicPr>
            <a:picLocks noChangeAspect="1"/>
          </p:cNvPicPr>
          <p:nvPr/>
        </p:nvPicPr>
        <p:blipFill>
          <a:blip r:embed="rId3">
            <a:extLst/>
          </a:blip>
          <a:stretch>
            <a:fillRect/>
          </a:stretch>
        </p:blipFill>
        <p:spPr>
          <a:xfrm>
            <a:off x="1779097" y="3082782"/>
            <a:ext cx="9706067" cy="6693185"/>
          </a:xfrm>
          <a:prstGeom prst="rect">
            <a:avLst/>
          </a:prstGeom>
          <a:ln w="12700">
            <a:miter lim="400000"/>
          </a:ln>
        </p:spPr>
      </p:pic>
      <p:pic>
        <p:nvPicPr>
          <p:cNvPr id="5" name="Shape 145" descr="Shape 145"/>
          <p:cNvPicPr>
            <a:picLocks noChangeAspect="1"/>
          </p:cNvPicPr>
          <p:nvPr/>
        </p:nvPicPr>
        <p:blipFill>
          <a:blip r:embed="rId4">
            <a:extLst/>
          </a:blip>
          <a:stretch>
            <a:fillRect/>
          </a:stretch>
        </p:blipFill>
        <p:spPr>
          <a:xfrm>
            <a:off x="17526187" y="1276053"/>
            <a:ext cx="3784413" cy="3779709"/>
          </a:xfrm>
          <a:prstGeom prst="rect">
            <a:avLst/>
          </a:prstGeom>
          <a:ln w="12700">
            <a:miter lim="400000"/>
          </a:ln>
        </p:spPr>
      </p:pic>
      <p:pic>
        <p:nvPicPr>
          <p:cNvPr id="6" name="Shape 147" descr="Shape 147"/>
          <p:cNvPicPr>
            <a:picLocks noChangeAspect="1"/>
          </p:cNvPicPr>
          <p:nvPr/>
        </p:nvPicPr>
        <p:blipFill>
          <a:blip r:embed="rId5">
            <a:extLst/>
          </a:blip>
          <a:srcRect b="17985"/>
          <a:stretch>
            <a:fillRect/>
          </a:stretch>
        </p:blipFill>
        <p:spPr>
          <a:xfrm>
            <a:off x="9767384" y="8002206"/>
            <a:ext cx="7024397" cy="4876955"/>
          </a:xfrm>
          <a:prstGeom prst="rect">
            <a:avLst/>
          </a:prstGeom>
          <a:ln w="12700">
            <a:miter lim="400000"/>
          </a:ln>
        </p:spPr>
      </p:pic>
      <p:pic>
        <p:nvPicPr>
          <p:cNvPr id="7" name="Shape 148" descr="Shape 148"/>
          <p:cNvPicPr>
            <a:picLocks noChangeAspect="1"/>
          </p:cNvPicPr>
          <p:nvPr/>
        </p:nvPicPr>
        <p:blipFill>
          <a:blip r:embed="rId6">
            <a:extLst/>
          </a:blip>
          <a:srcRect r="9180" b="5623"/>
          <a:stretch>
            <a:fillRect/>
          </a:stretch>
        </p:blipFill>
        <p:spPr>
          <a:xfrm>
            <a:off x="17820715" y="6429376"/>
            <a:ext cx="5087747" cy="6102802"/>
          </a:xfrm>
          <a:prstGeom prst="rect">
            <a:avLst/>
          </a:prstGeom>
          <a:ln w="12700">
            <a:miter lim="400000"/>
          </a:ln>
        </p:spPr>
      </p:pic>
      <p:sp>
        <p:nvSpPr>
          <p:cNvPr id="9" name="Shape 231"/>
          <p:cNvSpPr/>
          <p:nvPr/>
        </p:nvSpPr>
        <p:spPr>
          <a:xfrm>
            <a:off x="489731" y="653526"/>
            <a:ext cx="9057571" cy="1245054"/>
          </a:xfrm>
          <a:prstGeom prst="rect">
            <a:avLst/>
          </a:prstGeom>
          <a:ln w="76200">
            <a:solidFill>
              <a:schemeClr val="accent5">
                <a:lumMod val="50000"/>
              </a:schemeClr>
            </a:solidFill>
            <a:miter lim="400000"/>
          </a:ln>
        </p:spPr>
        <p:txBody>
          <a:bodyPr lIns="0" tIns="0" rIns="0" bIns="0" anchor="ctr"/>
          <a:lstStyle/>
          <a:p>
            <a:pPr lvl="0">
              <a:defRPr sz="2400">
                <a:solidFill>
                  <a:srgbClr val="5F327C"/>
                </a:solidFill>
              </a:defRPr>
            </a:pPr>
            <a:endParaRPr/>
          </a:p>
        </p:txBody>
      </p:sp>
      <p:sp>
        <p:nvSpPr>
          <p:cNvPr id="10" name="Прямоугольник 9"/>
          <p:cNvSpPr/>
          <p:nvPr/>
        </p:nvSpPr>
        <p:spPr>
          <a:xfrm>
            <a:off x="530011" y="691278"/>
            <a:ext cx="6102120" cy="584775"/>
          </a:xfrm>
          <a:prstGeom prst="rect">
            <a:avLst/>
          </a:prstGeom>
          <a:noFill/>
        </p:spPr>
        <p:txBody>
          <a:bodyPr wrap="none" lIns="91440" tIns="45720" rIns="91440" bIns="45720">
            <a:spAutoFit/>
          </a:bodyPr>
          <a:lstStyle/>
          <a:p>
            <a:pPr lvl="0" latinLnBrk="1" hangingPunct="0"/>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Times New Roman" pitchFamily="18" charset="0"/>
              </a:rPr>
              <a:t>Certification</a:t>
            </a: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BREEAM In Use</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Прямоугольник 10"/>
          <p:cNvSpPr/>
          <p:nvPr/>
        </p:nvSpPr>
        <p:spPr>
          <a:xfrm>
            <a:off x="489731" y="1276053"/>
            <a:ext cx="8298637" cy="707886"/>
          </a:xfrm>
          <a:prstGeom prst="rect">
            <a:avLst/>
          </a:prstGeom>
        </p:spPr>
        <p:txBody>
          <a:bodyPr wrap="square">
            <a:spAutoFit/>
          </a:bodyPr>
          <a:lstStyle/>
          <a:p>
            <a:pPr lvl="0" latinLnBrk="1" hangingPunct="0"/>
            <a:r>
              <a:rPr lang="ru-RU" sz="4000" b="1" dirty="0">
                <a:solidFill>
                  <a:schemeClr val="accent6">
                    <a:lumMod val="75000"/>
                  </a:schemeClr>
                </a:solidFill>
                <a:cs typeface="Times New Roman" pitchFamily="18" charset="0"/>
              </a:rPr>
              <a:t>Сертификация</a:t>
            </a:r>
            <a:r>
              <a:rPr lang="ru-RU" sz="4000" b="1" dirty="0">
                <a:solidFill>
                  <a:schemeClr val="accent6">
                    <a:lumMod val="75000"/>
                  </a:schemeClr>
                </a:solidFill>
                <a:latin typeface="Times New Roman" pitchFamily="18" charset="0"/>
                <a:cs typeface="Times New Roman" pitchFamily="18" charset="0"/>
              </a:rPr>
              <a:t> </a:t>
            </a:r>
            <a:r>
              <a:rPr lang="en-US" sz="4000" b="1" dirty="0">
                <a:solidFill>
                  <a:schemeClr val="accent6">
                    <a:lumMod val="75000"/>
                  </a:schemeClr>
                </a:solidFill>
                <a:latin typeface="Times New Roman" pitchFamily="18" charset="0"/>
                <a:cs typeface="Times New Roman" pitchFamily="18" charset="0"/>
              </a:rPr>
              <a:t>BREEAM In Use</a:t>
            </a:r>
            <a:endParaRPr lang="en-US" sz="4000" b="1" dirty="0">
              <a:solidFill>
                <a:schemeClr val="accent6">
                  <a:lumMod val="75000"/>
                </a:schemeClr>
              </a:solidFill>
            </a:endParaRPr>
          </a:p>
        </p:txBody>
      </p:sp>
    </p:spTree>
    <p:extLst>
      <p:ext uri="{BB962C8B-B14F-4D97-AF65-F5344CB8AC3E}">
        <p14:creationId xmlns:p14="http://schemas.microsoft.com/office/powerpoint/2010/main" val="49118864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53C568B-F9BF-4BD0-AD68-E608442053ED}"/>
              </a:ext>
            </a:extLst>
          </p:cNvPr>
          <p:cNvSpPr>
            <a:spLocks noGrp="1"/>
          </p:cNvSpPr>
          <p:nvPr>
            <p:ph type="sldNum" sz="quarter" idx="16"/>
          </p:nvPr>
        </p:nvSpPr>
        <p:spPr/>
        <p:txBody>
          <a:bodyPr/>
          <a:lstStyle/>
          <a:p>
            <a:endParaRPr lang="de-DE" dirty="0"/>
          </a:p>
        </p:txBody>
      </p:sp>
      <p:pic>
        <p:nvPicPr>
          <p:cNvPr id="7" name="Picture 1">
            <a:extLst>
              <a:ext uri="{FF2B5EF4-FFF2-40B4-BE49-F238E27FC236}">
                <a16:creationId xmlns:a16="http://schemas.microsoft.com/office/drawing/2014/main" xmlns="" id="{723F949D-EEA2-4EA7-86CB-5A85ED6E47ED}"/>
              </a:ext>
            </a:extLst>
          </p:cNvPr>
          <p:cNvPicPr>
            <a:picLocks noChangeAspect="1"/>
          </p:cNvPicPr>
          <p:nvPr/>
        </p:nvPicPr>
        <p:blipFill rotWithShape="1">
          <a:blip r:embed="rId4">
            <a:extLst>
              <a:ext uri="{28A0092B-C50C-407E-A947-70E740481C1C}">
                <a14:useLocalDpi xmlns:a14="http://schemas.microsoft.com/office/drawing/2010/main" val="0"/>
              </a:ext>
            </a:extLst>
          </a:blip>
          <a:srcRect b="44410"/>
          <a:stretch/>
        </p:blipFill>
        <p:spPr>
          <a:xfrm flipH="1">
            <a:off x="0" y="5295507"/>
            <a:ext cx="24377650" cy="6807395"/>
          </a:xfrm>
          <a:prstGeom prst="rect">
            <a:avLst/>
          </a:prstGeom>
        </p:spPr>
      </p:pic>
      <p:sp>
        <p:nvSpPr>
          <p:cNvPr id="8" name="Textplatzhalter 49">
            <a:extLst>
              <a:ext uri="{FF2B5EF4-FFF2-40B4-BE49-F238E27FC236}">
                <a16:creationId xmlns:a16="http://schemas.microsoft.com/office/drawing/2014/main" xmlns="" id="{C1EDAFEA-36F0-41F8-8C41-1647892944EC}"/>
              </a:ext>
            </a:extLst>
          </p:cNvPr>
          <p:cNvSpPr txBox="1">
            <a:spLocks/>
          </p:cNvSpPr>
          <p:nvPr/>
        </p:nvSpPr>
        <p:spPr>
          <a:xfrm>
            <a:off x="13047173" y="1542995"/>
            <a:ext cx="10473884" cy="582613"/>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ru-RU" sz="3600" b="1" dirty="0" smtClean="0">
                <a:solidFill>
                  <a:srgbClr val="002060"/>
                </a:solidFill>
              </a:rPr>
              <a:t>Более 90% времени мы проводим в зданиях</a:t>
            </a:r>
            <a:endParaRPr lang="ru-RU" sz="3600" b="1" dirty="0">
              <a:solidFill>
                <a:srgbClr val="002060"/>
              </a:solidFill>
            </a:endParaRPr>
          </a:p>
        </p:txBody>
      </p:sp>
      <p:sp>
        <p:nvSpPr>
          <p:cNvPr id="5" name="Titel 57">
            <a:extLst>
              <a:ext uri="{FF2B5EF4-FFF2-40B4-BE49-F238E27FC236}">
                <a16:creationId xmlns:a16="http://schemas.microsoft.com/office/drawing/2014/main" xmlns="" id="{B5845788-C0AD-4FD4-AC32-CFD80C145AD0}"/>
              </a:ext>
            </a:extLst>
          </p:cNvPr>
          <p:cNvSpPr>
            <a:spLocks noGrp="1"/>
          </p:cNvSpPr>
          <p:nvPr>
            <p:ph type="title"/>
          </p:nvPr>
        </p:nvSpPr>
        <p:spPr>
          <a:xfrm>
            <a:off x="1076308" y="2078033"/>
            <a:ext cx="8670464" cy="753338"/>
          </a:xfrm>
        </p:spPr>
        <p:txBody>
          <a:bodyPr>
            <a:normAutofit fontScale="90000"/>
          </a:bodyPr>
          <a:lstStyle/>
          <a:p>
            <a:pPr algn="ctr"/>
            <a:r>
              <a:rPr lang="ru-RU" b="1" dirty="0" smtClean="0">
                <a:solidFill>
                  <a:srgbClr val="139122"/>
                </a:solidFill>
              </a:rPr>
              <a:t>ЭКОЛОГИЯ СТРОИТЕЛЬСТВА</a:t>
            </a:r>
            <a:endParaRPr lang="ru-RU" b="1" dirty="0">
              <a:solidFill>
                <a:srgbClr val="139122"/>
              </a:solidFill>
            </a:endParaRPr>
          </a:p>
        </p:txBody>
      </p:sp>
      <p:sp>
        <p:nvSpPr>
          <p:cNvPr id="9" name="Textplatzhalter 49">
            <a:extLst>
              <a:ext uri="{FF2B5EF4-FFF2-40B4-BE49-F238E27FC236}">
                <a16:creationId xmlns:a16="http://schemas.microsoft.com/office/drawing/2014/main" xmlns="" id="{C1EDAFEA-36F0-41F8-8C41-1647892944EC}"/>
              </a:ext>
            </a:extLst>
          </p:cNvPr>
          <p:cNvSpPr>
            <a:spLocks noGrp="1"/>
          </p:cNvSpPr>
          <p:nvPr>
            <p:ph type="body" sz="quarter" idx="13"/>
          </p:nvPr>
        </p:nvSpPr>
        <p:spPr>
          <a:xfrm>
            <a:off x="12905859" y="2831371"/>
            <a:ext cx="10473884" cy="582613"/>
          </a:xfrm>
        </p:spPr>
        <p:txBody>
          <a:bodyPr/>
          <a:lstStyle/>
          <a:p>
            <a:pPr algn="ctr"/>
            <a:r>
              <a:rPr lang="ru-RU" sz="3600" b="1" dirty="0" smtClean="0">
                <a:solidFill>
                  <a:srgbClr val="002060"/>
                </a:solidFill>
              </a:rPr>
              <a:t>Помещения, </a:t>
            </a:r>
            <a:r>
              <a:rPr lang="ru-RU" sz="3600" b="1" dirty="0">
                <a:solidFill>
                  <a:srgbClr val="002060"/>
                </a:solidFill>
              </a:rPr>
              <a:t>в которых мы находимся, влияют на наше здоровье, самочувствие и производительность</a:t>
            </a:r>
          </a:p>
        </p:txBody>
      </p:sp>
      <p:sp>
        <p:nvSpPr>
          <p:cNvPr id="10" name="CaixaDeTexto 16"/>
          <p:cNvSpPr txBox="1"/>
          <p:nvPr/>
        </p:nvSpPr>
        <p:spPr>
          <a:xfrm>
            <a:off x="487682" y="12329832"/>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963423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50"/>
                                        <p:tgtEl>
                                          <p:spTgt spid="10"/>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10"/>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1"/>
          <p:cNvSpPr txBox="1">
            <a:spLocks/>
          </p:cNvSpPr>
          <p:nvPr/>
        </p:nvSpPr>
        <p:spPr bwMode="white">
          <a:xfrm>
            <a:off x="983774" y="612084"/>
            <a:ext cx="15194060" cy="13542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000" b="0" u="sng" kern="0" cap="all" baseline="0">
                <a:solidFill>
                  <a:srgbClr val="000000"/>
                </a:solidFill>
                <a:latin typeface="Calibri" pitchFamily="34" charset="0"/>
                <a:ea typeface="ＭＳ Ｐゴシック" pitchFamily="1" charset="-128"/>
                <a:cs typeface="ＭＳ Ｐゴシック" pitchFamily="1" charset="-128"/>
              </a:defRPr>
            </a:lvl1pPr>
            <a:lvl2pPr algn="l" rtl="0" eaLnBrk="1" fontAlgn="base" hangingPunct="1">
              <a:spcBef>
                <a:spcPct val="0"/>
              </a:spcBef>
              <a:spcAft>
                <a:spcPct val="0"/>
              </a:spcAft>
              <a:defRPr sz="2000">
                <a:solidFill>
                  <a:srgbClr val="000000"/>
                </a:solidFill>
                <a:latin typeface="Calibri" pitchFamily="34" charset="0"/>
                <a:ea typeface="ＭＳ Ｐゴシック" pitchFamily="1" charset="-128"/>
                <a:cs typeface="ＭＳ Ｐゴシック" pitchFamily="1" charset="-128"/>
              </a:defRPr>
            </a:lvl2pPr>
            <a:lvl3pPr algn="l" rtl="0" eaLnBrk="1" fontAlgn="base" hangingPunct="1">
              <a:spcBef>
                <a:spcPct val="0"/>
              </a:spcBef>
              <a:spcAft>
                <a:spcPct val="0"/>
              </a:spcAft>
              <a:defRPr sz="2000">
                <a:solidFill>
                  <a:srgbClr val="000000"/>
                </a:solidFill>
                <a:latin typeface="Calibri" pitchFamily="34" charset="0"/>
                <a:ea typeface="ＭＳ Ｐゴシック" pitchFamily="1" charset="-128"/>
                <a:cs typeface="ＭＳ Ｐゴシック" pitchFamily="1" charset="-128"/>
              </a:defRPr>
            </a:lvl3pPr>
            <a:lvl4pPr algn="l" rtl="0" eaLnBrk="1" fontAlgn="base" hangingPunct="1">
              <a:spcBef>
                <a:spcPct val="0"/>
              </a:spcBef>
              <a:spcAft>
                <a:spcPct val="0"/>
              </a:spcAft>
              <a:defRPr sz="2000">
                <a:solidFill>
                  <a:srgbClr val="000000"/>
                </a:solidFill>
                <a:latin typeface="Calibri" pitchFamily="34" charset="0"/>
                <a:ea typeface="ＭＳ Ｐゴシック" pitchFamily="1" charset="-128"/>
                <a:cs typeface="ＭＳ Ｐゴシック" pitchFamily="1" charset="-128"/>
              </a:defRPr>
            </a:lvl4pPr>
            <a:lvl5pPr algn="l" rtl="0" eaLnBrk="1" fontAlgn="base" hangingPunct="1">
              <a:spcBef>
                <a:spcPct val="0"/>
              </a:spcBef>
              <a:spcAft>
                <a:spcPct val="0"/>
              </a:spcAft>
              <a:defRPr sz="2000">
                <a:solidFill>
                  <a:srgbClr val="000000"/>
                </a:solidFill>
                <a:latin typeface="Calibri" pitchFamily="34" charset="0"/>
                <a:ea typeface="ＭＳ Ｐゴシック" pitchFamily="1" charset="-128"/>
                <a:cs typeface="ＭＳ Ｐゴシック" pitchFamily="1" charset="-128"/>
              </a:defRPr>
            </a:lvl5pPr>
            <a:lvl6pPr marL="457200" algn="l" rtl="0" eaLnBrk="1" fontAlgn="base" hangingPunct="1">
              <a:spcBef>
                <a:spcPct val="0"/>
              </a:spcBef>
              <a:spcAft>
                <a:spcPct val="0"/>
              </a:spcAft>
              <a:defRPr b="1">
                <a:solidFill>
                  <a:schemeClr val="bg1"/>
                </a:solidFill>
                <a:latin typeface="Verdana" pitchFamily="34" charset="0"/>
              </a:defRPr>
            </a:lvl6pPr>
            <a:lvl7pPr marL="914400" algn="l" rtl="0" eaLnBrk="1" fontAlgn="base" hangingPunct="1">
              <a:spcBef>
                <a:spcPct val="0"/>
              </a:spcBef>
              <a:spcAft>
                <a:spcPct val="0"/>
              </a:spcAft>
              <a:defRPr b="1">
                <a:solidFill>
                  <a:schemeClr val="bg1"/>
                </a:solidFill>
                <a:latin typeface="Verdana" pitchFamily="34" charset="0"/>
              </a:defRPr>
            </a:lvl7pPr>
            <a:lvl8pPr marL="1371600" algn="l" rtl="0" eaLnBrk="1" fontAlgn="base" hangingPunct="1">
              <a:spcBef>
                <a:spcPct val="0"/>
              </a:spcBef>
              <a:spcAft>
                <a:spcPct val="0"/>
              </a:spcAft>
              <a:defRPr b="1">
                <a:solidFill>
                  <a:schemeClr val="bg1"/>
                </a:solidFill>
                <a:latin typeface="Verdana" pitchFamily="34" charset="0"/>
              </a:defRPr>
            </a:lvl8pPr>
            <a:lvl9pPr marL="1828800" algn="l" rtl="0" eaLnBrk="1" fontAlgn="base" hangingPunct="1">
              <a:spcBef>
                <a:spcPct val="0"/>
              </a:spcBef>
              <a:spcAft>
                <a:spcPct val="0"/>
              </a:spcAft>
              <a:defRPr b="1">
                <a:solidFill>
                  <a:schemeClr val="bg1"/>
                </a:solidFill>
                <a:latin typeface="Verdana" pitchFamily="34" charset="0"/>
              </a:defRPr>
            </a:lvl9pPr>
          </a:lstStyle>
          <a:p>
            <a:r>
              <a:rPr lang="ru-RU" sz="4400" b="1" u="none" dirty="0"/>
              <a:t>стратегические выгоды развития бизнеса в сфере зеленого строительства</a:t>
            </a:r>
            <a:endParaRPr lang="de-DE" sz="4400" b="1" u="none" dirty="0"/>
          </a:p>
        </p:txBody>
      </p:sp>
      <p:pic>
        <p:nvPicPr>
          <p:cNvPr id="4" name="Inhaltsplatzhalter 3" descr="ZZH_IKONEW47_010_01.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5631181" y="2167569"/>
            <a:ext cx="17179924" cy="10655300"/>
          </a:xfrm>
        </p:spPr>
      </p:pic>
      <p:pic>
        <p:nvPicPr>
          <p:cNvPr id="11" name="Inhaltsplatzhalter 3" descr="ZZH_IKONEW47_010_0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44613" y="2167569"/>
            <a:ext cx="17179924" cy="10755934"/>
          </a:xfrm>
          <a:prstGeom prst="rect">
            <a:avLst/>
          </a:prstGeom>
        </p:spPr>
      </p:pic>
      <p:pic>
        <p:nvPicPr>
          <p:cNvPr id="3" name="Рисунок 2"/>
          <p:cNvPicPr>
            <a:picLocks noChangeAspect="1"/>
          </p:cNvPicPr>
          <p:nvPr/>
        </p:nvPicPr>
        <p:blipFill rotWithShape="1">
          <a:blip r:embed="rId3"/>
          <a:srcRect l="1631" r="5765" b="10907"/>
          <a:stretch/>
        </p:blipFill>
        <p:spPr>
          <a:xfrm>
            <a:off x="13459968" y="2167570"/>
            <a:ext cx="9351137" cy="10856568"/>
          </a:xfrm>
          <a:prstGeom prst="rect">
            <a:avLst/>
          </a:prstGeom>
          <a:ln>
            <a:noFill/>
          </a:ln>
          <a:effectLst>
            <a:softEdge rad="112500"/>
          </a:effectLst>
        </p:spPr>
      </p:pic>
      <p:sp>
        <p:nvSpPr>
          <p:cNvPr id="48" name="Rechteck 47"/>
          <p:cNvSpPr/>
          <p:nvPr/>
        </p:nvSpPr>
        <p:spPr>
          <a:xfrm>
            <a:off x="17062537" y="1348438"/>
            <a:ext cx="5748568" cy="2769989"/>
          </a:xfrm>
          <a:prstGeom prst="rect">
            <a:avLst/>
          </a:prstGeom>
          <a:solidFill>
            <a:schemeClr val="accent2">
              <a:lumMod val="20000"/>
              <a:lumOff val="80000"/>
            </a:schemeClr>
          </a:solidFill>
        </p:spPr>
        <p:txBody>
          <a:bodyPr wrap="square" lIns="144000" tIns="0" rIns="0" bIns="0">
            <a:spAutoFit/>
          </a:bodyPr>
          <a:lstStyle/>
          <a:p>
            <a:pPr algn="ctr"/>
            <a:r>
              <a:rPr lang="ru-RU" b="1" dirty="0" smtClean="0">
                <a:solidFill>
                  <a:schemeClr val="tx2"/>
                </a:solidFill>
              </a:rPr>
              <a:t>Социальная </a:t>
            </a:r>
            <a:r>
              <a:rPr lang="ru-RU" b="1" dirty="0">
                <a:solidFill>
                  <a:schemeClr val="tx2"/>
                </a:solidFill>
              </a:rPr>
              <a:t>ответственность за безопасность и комфорт находящихся в здании людей</a:t>
            </a:r>
            <a:endParaRPr lang="de-DE" b="1" dirty="0">
              <a:solidFill>
                <a:schemeClr val="tx2"/>
              </a:solidFill>
            </a:endParaRPr>
          </a:p>
        </p:txBody>
      </p:sp>
      <p:sp>
        <p:nvSpPr>
          <p:cNvPr id="49" name="Rechteck 48"/>
          <p:cNvSpPr/>
          <p:nvPr/>
        </p:nvSpPr>
        <p:spPr>
          <a:xfrm>
            <a:off x="14935817" y="6664222"/>
            <a:ext cx="4253440" cy="1661993"/>
          </a:xfrm>
          <a:prstGeom prst="rect">
            <a:avLst/>
          </a:prstGeom>
          <a:solidFill>
            <a:schemeClr val="accent2">
              <a:lumMod val="20000"/>
              <a:lumOff val="80000"/>
            </a:schemeClr>
          </a:solidFill>
        </p:spPr>
        <p:txBody>
          <a:bodyPr wrap="square" lIns="144000" tIns="0" rIns="0" bIns="0">
            <a:spAutoFit/>
          </a:bodyPr>
          <a:lstStyle/>
          <a:p>
            <a:pPr algn="ctr"/>
            <a:r>
              <a:rPr lang="ru-RU" b="1" dirty="0" err="1" smtClean="0">
                <a:solidFill>
                  <a:schemeClr val="tx2"/>
                </a:solidFill>
              </a:rPr>
              <a:t>Экологичное</a:t>
            </a:r>
            <a:r>
              <a:rPr lang="ru-RU" b="1" dirty="0" smtClean="0">
                <a:solidFill>
                  <a:schemeClr val="tx2"/>
                </a:solidFill>
              </a:rPr>
              <a:t> </a:t>
            </a:r>
            <a:r>
              <a:rPr lang="ru-RU" b="1" dirty="0">
                <a:solidFill>
                  <a:schemeClr val="tx2"/>
                </a:solidFill>
              </a:rPr>
              <a:t>воздействие на окружающую среду</a:t>
            </a:r>
            <a:endParaRPr lang="de-DE" b="1" dirty="0">
              <a:solidFill>
                <a:schemeClr val="tx2"/>
              </a:solidFill>
            </a:endParaRPr>
          </a:p>
        </p:txBody>
      </p:sp>
      <p:sp>
        <p:nvSpPr>
          <p:cNvPr id="50" name="Rechteck 49"/>
          <p:cNvSpPr/>
          <p:nvPr/>
        </p:nvSpPr>
        <p:spPr>
          <a:xfrm>
            <a:off x="9930509" y="9809818"/>
            <a:ext cx="5205034" cy="2215991"/>
          </a:xfrm>
          <a:prstGeom prst="rect">
            <a:avLst/>
          </a:prstGeom>
          <a:solidFill>
            <a:schemeClr val="accent2">
              <a:lumMod val="20000"/>
              <a:lumOff val="80000"/>
            </a:schemeClr>
          </a:solidFill>
        </p:spPr>
        <p:txBody>
          <a:bodyPr wrap="square" lIns="144000" tIns="0" rIns="0" bIns="0">
            <a:spAutoFit/>
          </a:bodyPr>
          <a:lstStyle/>
          <a:p>
            <a:pPr algn="ctr"/>
            <a:r>
              <a:rPr lang="ru-RU" b="1" dirty="0" smtClean="0">
                <a:solidFill>
                  <a:schemeClr val="tx2"/>
                </a:solidFill>
              </a:rPr>
              <a:t>Снижение </a:t>
            </a:r>
            <a:r>
              <a:rPr lang="ru-RU" b="1" dirty="0">
                <a:solidFill>
                  <a:schemeClr val="tx2"/>
                </a:solidFill>
              </a:rPr>
              <a:t>стоимости эксплуатации здания в долгосрочной перспективе</a:t>
            </a:r>
            <a:endParaRPr lang="de-DE" b="1" dirty="0">
              <a:solidFill>
                <a:schemeClr val="tx2"/>
              </a:solidFill>
            </a:endParaRPr>
          </a:p>
        </p:txBody>
      </p:sp>
    </p:spTree>
    <p:extLst>
      <p:ext uri="{BB962C8B-B14F-4D97-AF65-F5344CB8AC3E}">
        <p14:creationId xmlns:p14="http://schemas.microsoft.com/office/powerpoint/2010/main" val="3678464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3" cstate="email">
            <a:extLst>
              <a:ext uri="{28A0092B-C50C-407E-A947-70E740481C1C}">
                <a14:useLocalDpi xmlns:a14="http://schemas.microsoft.com/office/drawing/2010/main" val="0"/>
              </a:ext>
            </a:extLst>
          </a:blip>
          <a:srcRect l="2594" t="2036" r="3142" b="2500"/>
          <a:stretch/>
        </p:blipFill>
        <p:spPr>
          <a:xfrm>
            <a:off x="9571576" y="3458761"/>
            <a:ext cx="5639738" cy="7292361"/>
          </a:xfrm>
          <a:prstGeom prst="rect">
            <a:avLst/>
          </a:prstGeom>
          <a:ln>
            <a:noFill/>
          </a:ln>
          <a:effectLst>
            <a:outerShdw blurRad="292100" dist="139700" dir="2700000" algn="tl" rotWithShape="0">
              <a:srgbClr val="333333">
                <a:alpha val="65000"/>
              </a:srgbClr>
            </a:outerShdw>
          </a:effectLst>
        </p:spPr>
      </p:pic>
      <p:cxnSp>
        <p:nvCxnSpPr>
          <p:cNvPr id="12" name="Соединительная линия уступом 11"/>
          <p:cNvCxnSpPr/>
          <p:nvPr/>
        </p:nvCxnSpPr>
        <p:spPr>
          <a:xfrm flipV="1">
            <a:off x="7498990" y="3663224"/>
            <a:ext cx="3880895" cy="1173691"/>
          </a:xfrm>
          <a:prstGeom prst="bentConnector3">
            <a:avLst>
              <a:gd name="adj1" fmla="val 50000"/>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Соединительная линия уступом 17"/>
          <p:cNvCxnSpPr/>
          <p:nvPr/>
        </p:nvCxnSpPr>
        <p:spPr>
          <a:xfrm>
            <a:off x="14188286" y="7629137"/>
            <a:ext cx="3880895" cy="1184358"/>
          </a:xfrm>
          <a:prstGeom prst="bentConnector3">
            <a:avLst>
              <a:gd name="adj1" fmla="val 50000"/>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Соединительная линия уступом 18"/>
          <p:cNvCxnSpPr/>
          <p:nvPr/>
        </p:nvCxnSpPr>
        <p:spPr>
          <a:xfrm flipV="1">
            <a:off x="2248529" y="9776519"/>
            <a:ext cx="7316888" cy="2026821"/>
          </a:xfrm>
          <a:prstGeom prst="bentConnector3">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Соединительная линия уступом 22"/>
          <p:cNvCxnSpPr/>
          <p:nvPr/>
        </p:nvCxnSpPr>
        <p:spPr>
          <a:xfrm flipV="1">
            <a:off x="14815816" y="5355066"/>
            <a:ext cx="2137497" cy="369298"/>
          </a:xfrm>
          <a:prstGeom prst="bentConnector3">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5" name="Рисунок 2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88218" y="10057662"/>
            <a:ext cx="3476756" cy="1955675"/>
          </a:xfrm>
          <a:prstGeom prst="rect">
            <a:avLst/>
          </a:prstGeom>
        </p:spPr>
      </p:pic>
      <p:pic>
        <p:nvPicPr>
          <p:cNvPr id="26" name="9bf26fa4995411d56f8daee308304bb1.jpg"/>
          <p:cNvPicPr/>
          <p:nvPr/>
        </p:nvPicPr>
        <p:blipFill>
          <a:blip r:embed="rId5">
            <a:extLst/>
          </a:blip>
          <a:srcRect b="4242"/>
          <a:stretch>
            <a:fillRect/>
          </a:stretch>
        </p:blipFill>
        <p:spPr>
          <a:xfrm>
            <a:off x="9663981" y="1588673"/>
            <a:ext cx="2313374" cy="2234873"/>
          </a:xfrm>
          <a:prstGeom prst="rect">
            <a:avLst/>
          </a:prstGeom>
          <a:ln w="12700">
            <a:miter lim="400000"/>
          </a:ln>
        </p:spPr>
      </p:pic>
      <p:pic>
        <p:nvPicPr>
          <p:cNvPr id="28" name="Рисунок 2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868425" y="9812299"/>
            <a:ext cx="5263798" cy="2201038"/>
          </a:xfrm>
          <a:prstGeom prst="rect">
            <a:avLst/>
          </a:prstGeom>
        </p:spPr>
      </p:pic>
      <p:pic>
        <p:nvPicPr>
          <p:cNvPr id="20" name="Рисунок 1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137121" y="1511355"/>
            <a:ext cx="5036223" cy="2447289"/>
          </a:xfrm>
          <a:prstGeom prst="rect">
            <a:avLst/>
          </a:prstGeom>
          <a:ln>
            <a:noFill/>
          </a:ln>
          <a:effectLst>
            <a:softEdge rad="112500"/>
          </a:effectLst>
        </p:spPr>
      </p:pic>
      <p:sp>
        <p:nvSpPr>
          <p:cNvPr id="21" name="Прямоугольник 20"/>
          <p:cNvSpPr/>
          <p:nvPr/>
        </p:nvSpPr>
        <p:spPr>
          <a:xfrm>
            <a:off x="1447186" y="2565910"/>
            <a:ext cx="6218228" cy="2657138"/>
          </a:xfrm>
          <a:prstGeom prst="rect">
            <a:avLst/>
          </a:prstGeom>
        </p:spPr>
        <p:txBody>
          <a:bodyPr wrap="square">
            <a:spAutoFit/>
          </a:bodyPr>
          <a:lstStyle/>
          <a:p>
            <a:pPr marL="482220" indent="-482220">
              <a:spcBef>
                <a:spcPts val="422"/>
              </a:spcBef>
              <a:buClr>
                <a:srgbClr val="000000"/>
              </a:buClr>
              <a:buSzPct val="100000"/>
              <a:buFont typeface="Arial"/>
              <a:buChar char="•"/>
              <a:defRPr sz="1700">
                <a:latin typeface="Calibri"/>
                <a:ea typeface="Calibri"/>
                <a:cs typeface="Calibri"/>
                <a:sym typeface="Calibri"/>
              </a:defRPr>
            </a:pPr>
            <a:r>
              <a:rPr lang="ru-RU" sz="3200" b="1" dirty="0">
                <a:solidFill>
                  <a:schemeClr val="accent1">
                    <a:lumMod val="50000"/>
                  </a:schemeClr>
                </a:solidFill>
                <a:cs typeface="Times New Roman" pitchFamily="18" charset="0"/>
              </a:rPr>
              <a:t>Наличие помещений и мест для отдыха</a:t>
            </a:r>
            <a:endParaRPr lang="en-US" sz="3200" b="1" dirty="0">
              <a:solidFill>
                <a:schemeClr val="accent1">
                  <a:lumMod val="50000"/>
                </a:schemeClr>
              </a:solidFill>
              <a:cs typeface="Times New Roman" pitchFamily="18" charset="0"/>
            </a:endParaRPr>
          </a:p>
          <a:p>
            <a:pPr marL="482220" indent="-482220">
              <a:spcBef>
                <a:spcPts val="422"/>
              </a:spcBef>
              <a:buClr>
                <a:srgbClr val="000000"/>
              </a:buClr>
              <a:buSzPct val="100000"/>
              <a:buFont typeface="Arial"/>
              <a:buChar char="•"/>
              <a:defRPr sz="1700">
                <a:latin typeface="Calibri"/>
                <a:ea typeface="Calibri"/>
                <a:cs typeface="Calibri"/>
                <a:sym typeface="Calibri"/>
              </a:defRPr>
            </a:pPr>
            <a:endParaRPr lang="en-US" sz="3200" b="1" dirty="0">
              <a:solidFill>
                <a:schemeClr val="accent1">
                  <a:lumMod val="50000"/>
                </a:schemeClr>
              </a:solidFill>
              <a:cs typeface="Times New Roman" pitchFamily="18" charset="0"/>
            </a:endParaRPr>
          </a:p>
          <a:p>
            <a:pPr marL="482220" indent="-482220">
              <a:spcBef>
                <a:spcPts val="422"/>
              </a:spcBef>
              <a:buClr>
                <a:srgbClr val="000000"/>
              </a:buClr>
              <a:buSzPct val="100000"/>
              <a:buFont typeface="Arial"/>
              <a:buChar char="•"/>
              <a:defRPr sz="1700">
                <a:latin typeface="Calibri"/>
                <a:ea typeface="Calibri"/>
                <a:cs typeface="Calibri"/>
                <a:sym typeface="Calibri"/>
              </a:defRPr>
            </a:pPr>
            <a:r>
              <a:rPr lang="en-US" sz="3200" b="1" dirty="0">
                <a:solidFill>
                  <a:schemeClr val="accent1">
                    <a:lumMod val="50000"/>
                  </a:schemeClr>
                </a:solidFill>
                <a:cs typeface="Times New Roman" pitchFamily="18" charset="0"/>
              </a:rPr>
              <a:t>Available premises and leisure and recreational space</a:t>
            </a:r>
            <a:r>
              <a:rPr lang="ru-RU" sz="3200" b="1" dirty="0">
                <a:solidFill>
                  <a:schemeClr val="accent1">
                    <a:lumMod val="50000"/>
                  </a:schemeClr>
                </a:solidFill>
                <a:cs typeface="Times New Roman" pitchFamily="18" charset="0"/>
              </a:rPr>
              <a:t> </a:t>
            </a:r>
          </a:p>
        </p:txBody>
      </p:sp>
      <p:sp>
        <p:nvSpPr>
          <p:cNvPr id="22" name="Прямоугольник 21"/>
          <p:cNvSpPr/>
          <p:nvPr/>
        </p:nvSpPr>
        <p:spPr>
          <a:xfrm>
            <a:off x="17605777" y="7742274"/>
            <a:ext cx="5474319" cy="1077218"/>
          </a:xfrm>
          <a:prstGeom prst="rect">
            <a:avLst/>
          </a:prstGeom>
        </p:spPr>
        <p:txBody>
          <a:bodyPr wrap="square">
            <a:spAutoFit/>
          </a:bodyPr>
          <a:lstStyle/>
          <a:p>
            <a:pPr marL="401850" indent="-401850">
              <a:buFont typeface="Arial" pitchFamily="34" charset="0"/>
              <a:buChar char="•"/>
            </a:pPr>
            <a:r>
              <a:rPr lang="en-US" sz="3200" b="1" dirty="0" smtClean="0">
                <a:solidFill>
                  <a:schemeClr val="accent1">
                    <a:lumMod val="50000"/>
                  </a:schemeClr>
                </a:solidFill>
                <a:cs typeface="Times New Roman" pitchFamily="18" charset="0"/>
              </a:rPr>
              <a:t>Smart </a:t>
            </a:r>
            <a:r>
              <a:rPr lang="en-US" sz="3200" b="1" dirty="0">
                <a:solidFill>
                  <a:schemeClr val="accent1">
                    <a:lumMod val="50000"/>
                  </a:schemeClr>
                </a:solidFill>
                <a:cs typeface="Times New Roman" pitchFamily="18" charset="0"/>
              </a:rPr>
              <a:t>office system to regulate microclimate </a:t>
            </a:r>
          </a:p>
        </p:txBody>
      </p:sp>
      <p:sp>
        <p:nvSpPr>
          <p:cNvPr id="24" name="Прямоугольник 23"/>
          <p:cNvSpPr/>
          <p:nvPr/>
        </p:nvSpPr>
        <p:spPr>
          <a:xfrm>
            <a:off x="17406485" y="5060673"/>
            <a:ext cx="5673611" cy="1569660"/>
          </a:xfrm>
          <a:prstGeom prst="rect">
            <a:avLst/>
          </a:prstGeom>
        </p:spPr>
        <p:txBody>
          <a:bodyPr wrap="square">
            <a:spAutoFit/>
          </a:bodyPr>
          <a:lstStyle/>
          <a:p>
            <a:pPr marL="482220" indent="-482220">
              <a:spcBef>
                <a:spcPts val="422"/>
              </a:spcBef>
              <a:buClr>
                <a:srgbClr val="000000"/>
              </a:buClr>
              <a:buSzPct val="100000"/>
              <a:buFont typeface="Arial"/>
              <a:buChar char="•"/>
              <a:defRPr sz="1700">
                <a:latin typeface="Calibri"/>
                <a:ea typeface="Calibri"/>
                <a:cs typeface="Calibri"/>
                <a:sym typeface="Calibri"/>
              </a:defRPr>
            </a:pPr>
            <a:r>
              <a:rPr lang="ru-RU" sz="3200" b="1" dirty="0">
                <a:solidFill>
                  <a:schemeClr val="accent1">
                    <a:lumMod val="50000"/>
                  </a:schemeClr>
                </a:solidFill>
                <a:cs typeface="Times New Roman" pitchFamily="18" charset="0"/>
              </a:rPr>
              <a:t>Система «умный офис» для регулирования </a:t>
            </a:r>
            <a:r>
              <a:rPr lang="ru-RU" sz="3200" b="1" dirty="0" smtClean="0">
                <a:solidFill>
                  <a:schemeClr val="accent1">
                    <a:lumMod val="50000"/>
                  </a:schemeClr>
                </a:solidFill>
                <a:cs typeface="Times New Roman" pitchFamily="18" charset="0"/>
              </a:rPr>
              <a:t>микроклимата</a:t>
            </a:r>
            <a:endParaRPr lang="ru-RU" sz="3200" b="1" dirty="0">
              <a:solidFill>
                <a:schemeClr val="accent1">
                  <a:lumMod val="50000"/>
                </a:schemeClr>
              </a:solidFill>
              <a:cs typeface="Times New Roman" pitchFamily="18" charset="0"/>
            </a:endParaRPr>
          </a:p>
        </p:txBody>
      </p:sp>
      <p:sp>
        <p:nvSpPr>
          <p:cNvPr id="29" name="Прямоугольник 28"/>
          <p:cNvSpPr/>
          <p:nvPr/>
        </p:nvSpPr>
        <p:spPr>
          <a:xfrm>
            <a:off x="1007541" y="8238340"/>
            <a:ext cx="6657873" cy="2062103"/>
          </a:xfrm>
          <a:prstGeom prst="rect">
            <a:avLst/>
          </a:prstGeom>
        </p:spPr>
        <p:txBody>
          <a:bodyPr wrap="square">
            <a:spAutoFit/>
          </a:bodyPr>
          <a:lstStyle/>
          <a:p>
            <a:pPr marL="482220" indent="-482220">
              <a:spcBef>
                <a:spcPts val="422"/>
              </a:spcBef>
              <a:buClr>
                <a:srgbClr val="000000"/>
              </a:buClr>
              <a:buSzPct val="100000"/>
              <a:buFont typeface="Arial"/>
              <a:buChar char="•"/>
              <a:defRPr sz="1700">
                <a:latin typeface="Calibri"/>
                <a:ea typeface="Calibri"/>
                <a:cs typeface="Calibri"/>
                <a:sym typeface="Calibri"/>
              </a:defRPr>
            </a:pPr>
            <a:r>
              <a:rPr lang="ru-RU" sz="3200" b="1" dirty="0" smtClean="0">
                <a:solidFill>
                  <a:schemeClr val="accent1">
                    <a:lumMod val="50000"/>
                  </a:schemeClr>
                </a:solidFill>
                <a:cs typeface="Times New Roman" pitchFamily="18" charset="0"/>
              </a:rPr>
              <a:t>Установлен </a:t>
            </a:r>
            <a:r>
              <a:rPr lang="ru-RU" sz="3200" b="1" dirty="0">
                <a:solidFill>
                  <a:schemeClr val="accent1">
                    <a:lumMod val="50000"/>
                  </a:schemeClr>
                </a:solidFill>
                <a:cs typeface="Times New Roman" pitchFamily="18" charset="0"/>
              </a:rPr>
              <a:t>фильтр для воды  с оздоровительным эффектом – это инновационная технология XXI века. </a:t>
            </a:r>
            <a:endParaRPr lang="en-US" sz="3200" b="1" dirty="0">
              <a:solidFill>
                <a:schemeClr val="accent1">
                  <a:lumMod val="50000"/>
                </a:schemeClr>
              </a:solidFill>
              <a:cs typeface="Times New Roman" pitchFamily="18" charset="0"/>
            </a:endParaRPr>
          </a:p>
        </p:txBody>
      </p:sp>
      <p:sp>
        <p:nvSpPr>
          <p:cNvPr id="30" name="Прямоугольник 29"/>
          <p:cNvSpPr/>
          <p:nvPr/>
        </p:nvSpPr>
        <p:spPr>
          <a:xfrm>
            <a:off x="1188832" y="10211564"/>
            <a:ext cx="7090320" cy="2554545"/>
          </a:xfrm>
          <a:prstGeom prst="rect">
            <a:avLst/>
          </a:prstGeom>
        </p:spPr>
        <p:txBody>
          <a:bodyPr wrap="square">
            <a:spAutoFit/>
          </a:bodyPr>
          <a:lstStyle/>
          <a:p>
            <a:r>
              <a:rPr lang="en-US" sz="3200" b="1" dirty="0">
                <a:solidFill>
                  <a:schemeClr val="accent1">
                    <a:lumMod val="50000"/>
                  </a:schemeClr>
                </a:solidFill>
                <a:cs typeface="Times New Roman" pitchFamily="18" charset="0"/>
              </a:rPr>
              <a:t> </a:t>
            </a:r>
          </a:p>
          <a:p>
            <a:pPr marL="401850" indent="-401850">
              <a:buFont typeface="Arial" pitchFamily="34" charset="0"/>
              <a:buChar char="•"/>
            </a:pPr>
            <a:r>
              <a:rPr lang="en-US" sz="3200" b="1" dirty="0">
                <a:solidFill>
                  <a:schemeClr val="accent1">
                    <a:lumMod val="50000"/>
                  </a:schemeClr>
                </a:solidFill>
                <a:cs typeface="Times New Roman" pitchFamily="18" charset="0"/>
              </a:rPr>
              <a:t> A Japanese device is installed to generate hydrogen water with sanative effect, which is innovative technology of the XXI century.  </a:t>
            </a:r>
          </a:p>
        </p:txBody>
      </p:sp>
      <p:sp>
        <p:nvSpPr>
          <p:cNvPr id="31" name="Прямоугольник 30"/>
          <p:cNvSpPr/>
          <p:nvPr/>
        </p:nvSpPr>
        <p:spPr>
          <a:xfrm>
            <a:off x="442227" y="376612"/>
            <a:ext cx="6494085" cy="1323439"/>
          </a:xfrm>
          <a:prstGeom prst="rect">
            <a:avLst/>
          </a:prstGeom>
          <a:noFill/>
        </p:spPr>
        <p:txBody>
          <a:bodyPr wrap="none" lIns="91440" tIns="45720" rIns="91440" bIns="45720">
            <a:spAutoFit/>
          </a:bodyPr>
          <a:lstStyle/>
          <a:p>
            <a:pPr algn="ctr"/>
            <a:r>
              <a:rPr lang="en-US" sz="8000" b="1" cap="none" spc="0" dirty="0" smtClean="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GREEN TOWER</a:t>
            </a:r>
            <a:endParaRPr lang="ru-RU" sz="80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
        <p:nvSpPr>
          <p:cNvPr id="17"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27" name="CaixaDeTexto 16"/>
          <p:cNvSpPr txBox="1"/>
          <p:nvPr/>
        </p:nvSpPr>
        <p:spPr>
          <a:xfrm>
            <a:off x="18940347" y="12421383"/>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pic>
        <p:nvPicPr>
          <p:cNvPr id="2" name="Рисунок 1"/>
          <p:cNvPicPr>
            <a:picLocks noChangeAspect="1"/>
          </p:cNvPicPr>
          <p:nvPr/>
        </p:nvPicPr>
        <p:blipFill>
          <a:blip r:embed="rId8"/>
          <a:stretch>
            <a:fillRect/>
          </a:stretch>
        </p:blipFill>
        <p:spPr>
          <a:xfrm>
            <a:off x="5846067" y="5062227"/>
            <a:ext cx="4324804" cy="2871940"/>
          </a:xfrm>
          <a:prstGeom prst="rect">
            <a:avLst/>
          </a:prstGeom>
        </p:spPr>
      </p:pic>
    </p:spTree>
    <p:extLst>
      <p:ext uri="{BB962C8B-B14F-4D97-AF65-F5344CB8AC3E}">
        <p14:creationId xmlns:p14="http://schemas.microsoft.com/office/powerpoint/2010/main" val="3123214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17"/>
                                        </p:tgtEl>
                                        <p:attrNameLst>
                                          <p:attrName>ppt_x</p:attrName>
                                          <p:attrName>ppt_y</p:attrName>
                                        </p:attrNameLst>
                                      </p:cBhvr>
                                      <p:rCtr x="0" y="482"/>
                                    </p:animMotion>
                                  </p:childTnLst>
                                </p:cTn>
                              </p:par>
                              <p:par>
                                <p:cTn id="10" presetID="10" presetClass="entr" presetSubtype="0" fill="hold" grpId="0" nodeType="withEffect">
                                  <p:stCondLst>
                                    <p:cond delay="4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50"/>
                                        <p:tgtEl>
                                          <p:spTgt spid="27"/>
                                        </p:tgtEl>
                                      </p:cBhvr>
                                    </p:animEffect>
                                  </p:childTnLst>
                                </p:cTn>
                              </p:par>
                              <p:par>
                                <p:cTn id="13" presetID="42" presetClass="path" presetSubtype="0" decel="100000" fill="hold" grpId="1" nodeType="withEffect">
                                  <p:stCondLst>
                                    <p:cond delay="450"/>
                                  </p:stCondLst>
                                  <p:childTnLst>
                                    <p:animMotion origin="layout" path="M 1.48088E-6 -1.25221E-6 L 1.48088E-6 0.00981 " pathEditMode="relative" rAng="0" ptsTypes="AA">
                                      <p:cBhvr>
                                        <p:cTn id="14" dur="350" spd="-100000" fill="hold"/>
                                        <p:tgtEl>
                                          <p:spTgt spid="27"/>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7" grpId="0"/>
      <p:bldP spid="2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1583675" y="324315"/>
            <a:ext cx="11944253" cy="1608598"/>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lvl="0">
              <a:defRPr sz="2400">
                <a:solidFill>
                  <a:srgbClr val="5F327C"/>
                </a:solidFill>
              </a:defRPr>
            </a:pPr>
            <a:endParaRPr sz="3375"/>
          </a:p>
        </p:txBody>
      </p:sp>
      <p:pic>
        <p:nvPicPr>
          <p:cNvPr id="183" name="pasted-image.png"/>
          <p:cNvPicPr/>
          <p:nvPr/>
        </p:nvPicPr>
        <p:blipFill>
          <a:blip r:embed="rId2">
            <a:extLst/>
          </a:blip>
          <a:srcRect b="2309"/>
          <a:stretch>
            <a:fillRect/>
          </a:stretch>
        </p:blipFill>
        <p:spPr>
          <a:xfrm>
            <a:off x="5747234" y="2812275"/>
            <a:ext cx="14385627" cy="9258957"/>
          </a:xfrm>
          <a:prstGeom prst="rect">
            <a:avLst/>
          </a:prstGeom>
          <a:ln w="12700">
            <a:miter lim="400000"/>
          </a:ln>
        </p:spPr>
      </p:pic>
      <p:sp>
        <p:nvSpPr>
          <p:cNvPr id="184" name="Shape 184"/>
          <p:cNvSpPr/>
          <p:nvPr/>
        </p:nvSpPr>
        <p:spPr>
          <a:xfrm>
            <a:off x="1878775" y="453418"/>
            <a:ext cx="5936757" cy="738664"/>
          </a:xfrm>
          <a:prstGeom prst="rect">
            <a:avLst/>
          </a:prstGeom>
          <a:no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lgn="l">
              <a:defRPr sz="2400">
                <a:solidFill>
                  <a:srgbClr val="FFFFFF"/>
                </a:solidFill>
              </a:defRPr>
            </a:lvl1pPr>
          </a:lstStyle>
          <a:p>
            <a:pPr lvl="0">
              <a:defRPr sz="1800">
                <a:solidFill>
                  <a:srgbClr val="000000"/>
                </a:solidFill>
              </a:defRPr>
            </a:pPr>
            <a:r>
              <a:rPr sz="4800" b="1" dirty="0">
                <a:solidFill>
                  <a:schemeClr val="accent5">
                    <a:lumMod val="75000"/>
                  </a:schemeClr>
                </a:solidFill>
                <a:effectLst>
                  <a:outerShdw blurRad="38100" dist="38100" dir="2700000" algn="tl">
                    <a:srgbClr val="000000">
                      <a:alpha val="43137"/>
                    </a:srgbClr>
                  </a:outerShdw>
                </a:effectLst>
              </a:rPr>
              <a:t>Possible Floor lay out</a:t>
            </a:r>
          </a:p>
        </p:txBody>
      </p:sp>
      <p:pic>
        <p:nvPicPr>
          <p:cNvPr id="186" name="pasted-image.png"/>
          <p:cNvPicPr/>
          <p:nvPr/>
        </p:nvPicPr>
        <p:blipFill>
          <a:blip r:embed="rId3">
            <a:extLst/>
          </a:blip>
          <a:stretch>
            <a:fillRect/>
          </a:stretch>
        </p:blipFill>
        <p:spPr>
          <a:xfrm>
            <a:off x="17155793" y="10905179"/>
            <a:ext cx="3999794" cy="1857376"/>
          </a:xfrm>
          <a:prstGeom prst="rect">
            <a:avLst/>
          </a:prstGeom>
          <a:ln w="12700">
            <a:miter lim="400000"/>
          </a:ln>
        </p:spPr>
      </p:pic>
      <p:sp>
        <p:nvSpPr>
          <p:cNvPr id="187" name="Shape 187"/>
          <p:cNvSpPr/>
          <p:nvPr/>
        </p:nvSpPr>
        <p:spPr>
          <a:xfrm>
            <a:off x="5256048" y="5206285"/>
            <a:ext cx="4434085" cy="1128947"/>
          </a:xfrm>
          <a:prstGeom prst="line">
            <a:avLst/>
          </a:prstGeom>
          <a:ln>
            <a:tailEnd type="triangle"/>
          </a:ln>
          <a:extLst>
            <a:ext uri="{C572A759-6A51-4108-AA02-DFA0A04FC94B}">
              <ma14:wrappingTextBoxFlag xmlns:ma14="http://schemas.microsoft.com/office/mac/drawingml/2011/main" xmlns="" val="1"/>
            </a:ext>
          </a:extLst>
        </p:spPr>
        <p:style>
          <a:lnRef idx="1">
            <a:schemeClr val="accent2"/>
          </a:lnRef>
          <a:fillRef idx="0">
            <a:schemeClr val="accent2"/>
          </a:fillRef>
          <a:effectRef idx="0">
            <a:schemeClr val="accent2"/>
          </a:effectRef>
          <a:fontRef idx="minor">
            <a:schemeClr val="tx1"/>
          </a:fontRef>
        </p:style>
        <p:txBody>
          <a:bodyPr lIns="0" tIns="0" rIns="0" bIns="0" anchor="ctr"/>
          <a:lstStyle>
            <a:lvl1pPr>
              <a:defRPr sz="2400"/>
            </a:lvl1pPr>
          </a:lstStyle>
          <a:p>
            <a:pPr lvl="0">
              <a:defRPr sz="1800"/>
            </a:pPr>
            <a:r>
              <a:rPr sz="3375"/>
              <a:t>z</a:t>
            </a:r>
          </a:p>
        </p:txBody>
      </p:sp>
      <p:sp>
        <p:nvSpPr>
          <p:cNvPr id="188" name="Shape 188"/>
          <p:cNvSpPr/>
          <p:nvPr/>
        </p:nvSpPr>
        <p:spPr>
          <a:xfrm>
            <a:off x="1974530" y="1114207"/>
            <a:ext cx="11162544" cy="698269"/>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lgn="l">
              <a:defRPr sz="2400">
                <a:solidFill>
                  <a:srgbClr val="5F327C"/>
                </a:solidFill>
              </a:defRPr>
            </a:lvl1pPr>
          </a:lstStyle>
          <a:p>
            <a:pPr lvl="0">
              <a:defRPr sz="1800">
                <a:solidFill>
                  <a:srgbClr val="000000"/>
                </a:solidFill>
              </a:defRPr>
            </a:pPr>
            <a:r>
              <a:rPr sz="3600" dirty="0" err="1">
                <a:solidFill>
                  <a:srgbClr val="002060"/>
                </a:solidFill>
              </a:rPr>
              <a:t>План</a:t>
            </a:r>
            <a:r>
              <a:rPr sz="3600" dirty="0">
                <a:solidFill>
                  <a:srgbClr val="002060"/>
                </a:solidFill>
              </a:rPr>
              <a:t> </a:t>
            </a:r>
            <a:r>
              <a:rPr sz="3600" dirty="0" err="1">
                <a:solidFill>
                  <a:srgbClr val="002060"/>
                </a:solidFill>
              </a:rPr>
              <a:t>предполагаемого</a:t>
            </a:r>
            <a:r>
              <a:rPr sz="3600" dirty="0">
                <a:solidFill>
                  <a:srgbClr val="002060"/>
                </a:solidFill>
              </a:rPr>
              <a:t> </a:t>
            </a:r>
            <a:r>
              <a:rPr sz="3600" dirty="0" err="1">
                <a:solidFill>
                  <a:srgbClr val="002060"/>
                </a:solidFill>
              </a:rPr>
              <a:t>размещения</a:t>
            </a:r>
            <a:r>
              <a:rPr sz="3600" dirty="0">
                <a:solidFill>
                  <a:srgbClr val="002060"/>
                </a:solidFill>
              </a:rPr>
              <a:t> </a:t>
            </a:r>
            <a:r>
              <a:rPr sz="3600" dirty="0" err="1" smtClean="0">
                <a:solidFill>
                  <a:srgbClr val="002060"/>
                </a:solidFill>
              </a:rPr>
              <a:t>сотрудников</a:t>
            </a:r>
            <a:endParaRPr sz="3600" dirty="0">
              <a:solidFill>
                <a:srgbClr val="002060"/>
              </a:solidFill>
            </a:endParaRPr>
          </a:p>
        </p:txBody>
      </p:sp>
      <p:sp>
        <p:nvSpPr>
          <p:cNvPr id="190" name="Shape 190"/>
          <p:cNvSpPr/>
          <p:nvPr/>
        </p:nvSpPr>
        <p:spPr>
          <a:xfrm>
            <a:off x="4215030" y="6923990"/>
            <a:ext cx="1804942" cy="447303"/>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 val="1"/>
            </a:ext>
          </a:extLst>
        </p:spPr>
        <p:txBody>
          <a:bodyPr lIns="71438" tIns="71438" rIns="71438" bIns="71438" anchor="ctr">
            <a:spAutoFit/>
          </a:bodyPr>
          <a:lstStyle>
            <a:lvl1pPr>
              <a:defRPr sz="1400">
                <a:solidFill>
                  <a:srgbClr val="FFFFFF"/>
                </a:solidFill>
              </a:defRPr>
            </a:lvl1pPr>
          </a:lstStyle>
          <a:p>
            <a:pPr lvl="0">
              <a:defRPr sz="1800">
                <a:solidFill>
                  <a:srgbClr val="000000"/>
                </a:solidFill>
              </a:defRPr>
            </a:pPr>
            <a:r>
              <a:rPr lang="en-US" sz="1969" dirty="0"/>
              <a:t>Manager Office</a:t>
            </a:r>
            <a:endParaRPr sz="1969" dirty="0"/>
          </a:p>
        </p:txBody>
      </p:sp>
      <p:sp>
        <p:nvSpPr>
          <p:cNvPr id="192" name="Shape 192"/>
          <p:cNvSpPr/>
          <p:nvPr/>
        </p:nvSpPr>
        <p:spPr>
          <a:xfrm>
            <a:off x="4245260" y="10764253"/>
            <a:ext cx="1804942" cy="303032"/>
          </a:xfrm>
          <a:prstGeom prst="rect">
            <a:avLst/>
          </a:prstGeom>
          <a:blipFill>
            <a:blip r:embed="rId5"/>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defRPr sz="1400">
                <a:solidFill>
                  <a:srgbClr val="FFFFFF"/>
                </a:solidFill>
              </a:defRPr>
            </a:lvl1pPr>
          </a:lstStyle>
          <a:p>
            <a:pPr lvl="0">
              <a:defRPr sz="1800">
                <a:solidFill>
                  <a:srgbClr val="000000"/>
                </a:solidFill>
              </a:defRPr>
            </a:pPr>
            <a:r>
              <a:rPr sz="1969"/>
              <a:t>Private Elevator</a:t>
            </a:r>
          </a:p>
        </p:txBody>
      </p:sp>
      <p:sp>
        <p:nvSpPr>
          <p:cNvPr id="193" name="Shape 193"/>
          <p:cNvSpPr/>
          <p:nvPr/>
        </p:nvSpPr>
        <p:spPr>
          <a:xfrm>
            <a:off x="10922268" y="12450569"/>
            <a:ext cx="3975448" cy="1183017"/>
          </a:xfrm>
          <a:prstGeom prst="rect">
            <a:avLst/>
          </a:prstGeom>
          <a:ln w="12700">
            <a:miter lim="400000"/>
          </a:ln>
          <a:extLst>
            <a:ext uri="{C572A759-6A51-4108-AA02-DFA0A04FC94B}">
              <ma14:wrappingTextBoxFlag xmlns:ma14="http://schemas.microsoft.com/office/mac/drawingml/2011/main" xmlns="" val="1"/>
            </a:ext>
          </a:extLst>
        </p:spPr>
        <p:txBody>
          <a:bodyPr wrap="none" lIns="71438" tIns="71438" rIns="71438" bIns="71438" anchor="ctr">
            <a:spAutoFit/>
          </a:bodyPr>
          <a:lstStyle/>
          <a:p>
            <a:pPr lvl="0" algn="l">
              <a:defRPr sz="1800"/>
            </a:pPr>
            <a:r>
              <a:rPr sz="2250" b="1">
                <a:latin typeface="Helvetica"/>
                <a:ea typeface="Helvetica"/>
                <a:cs typeface="Helvetica"/>
                <a:sym typeface="Helvetica"/>
              </a:rPr>
              <a:t>Floor plate size: 763,60 sqm</a:t>
            </a:r>
          </a:p>
          <a:p>
            <a:pPr lvl="0" algn="l">
              <a:defRPr sz="1800"/>
            </a:pPr>
            <a:r>
              <a:rPr sz="2250"/>
              <a:t>Площадь этажа: 763,60 квм</a:t>
            </a:r>
          </a:p>
          <a:p>
            <a:pPr lvl="0" algn="l">
              <a:defRPr sz="1800"/>
            </a:pPr>
            <a:endParaRPr sz="2250"/>
          </a:p>
        </p:txBody>
      </p:sp>
      <p:sp>
        <p:nvSpPr>
          <p:cNvPr id="195" name="Shape 195"/>
          <p:cNvSpPr/>
          <p:nvPr/>
        </p:nvSpPr>
        <p:spPr>
          <a:xfrm>
            <a:off x="5072474" y="5124726"/>
            <a:ext cx="1804942" cy="750335"/>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 val="1"/>
            </a:ext>
          </a:extLst>
        </p:spPr>
        <p:txBody>
          <a:bodyPr lIns="71438" tIns="71438" rIns="71438" bIns="71438" anchor="ctr">
            <a:spAutoFit/>
          </a:bodyPr>
          <a:lstStyle>
            <a:lvl1pPr>
              <a:defRPr sz="1400">
                <a:solidFill>
                  <a:srgbClr val="FFFFFF"/>
                </a:solidFill>
              </a:defRPr>
            </a:lvl1pPr>
          </a:lstStyle>
          <a:p>
            <a:pPr lvl="0">
              <a:defRPr sz="1800">
                <a:solidFill>
                  <a:srgbClr val="000000"/>
                </a:solidFill>
              </a:defRPr>
            </a:pPr>
            <a:r>
              <a:rPr sz="1969" dirty="0"/>
              <a:t>1 conference-room</a:t>
            </a:r>
          </a:p>
        </p:txBody>
      </p:sp>
      <p:sp>
        <p:nvSpPr>
          <p:cNvPr id="196" name="Shape 196"/>
          <p:cNvSpPr/>
          <p:nvPr/>
        </p:nvSpPr>
        <p:spPr>
          <a:xfrm flipV="1">
            <a:off x="5817611" y="7587238"/>
            <a:ext cx="5347001" cy="708301"/>
          </a:xfrm>
          <a:prstGeom prst="line">
            <a:avLst/>
          </a:prstGeom>
          <a:ln w="12700">
            <a:solidFill>
              <a:srgbClr val="00882B"/>
            </a:solidFill>
            <a:miter lim="400000"/>
            <a:tailEnd type="triangle"/>
          </a:ln>
          <a:extLst>
            <a:ext uri="{C572A759-6A51-4108-AA02-DFA0A04FC94B}">
              <ma14:wrappingTextBoxFlag xmlns:ma14="http://schemas.microsoft.com/office/mac/drawingml/2011/main" xmlns="" val="1"/>
            </a:ext>
          </a:extLst>
        </p:spPr>
        <p:txBody>
          <a:bodyPr lIns="0" tIns="0" rIns="0" bIns="0" anchor="ctr"/>
          <a:lstStyle>
            <a:lvl1pPr>
              <a:defRPr sz="2400"/>
            </a:lvl1pPr>
          </a:lstStyle>
          <a:p>
            <a:pPr lvl="0">
              <a:defRPr sz="1800"/>
            </a:pPr>
            <a:r>
              <a:rPr sz="3375" dirty="0"/>
              <a:t>z</a:t>
            </a:r>
          </a:p>
        </p:txBody>
      </p:sp>
      <p:sp>
        <p:nvSpPr>
          <p:cNvPr id="198" name="Shape 198"/>
          <p:cNvSpPr/>
          <p:nvPr/>
        </p:nvSpPr>
        <p:spPr>
          <a:xfrm>
            <a:off x="4437903" y="2062016"/>
            <a:ext cx="3638818" cy="836769"/>
          </a:xfrm>
          <a:prstGeom prst="rect">
            <a:avLst/>
          </a:prstGeom>
          <a:ln w="12700">
            <a:miter lim="400000"/>
          </a:ln>
          <a:extLst>
            <a:ext uri="{C572A759-6A51-4108-AA02-DFA0A04FC94B}">
              <ma14:wrappingTextBoxFlag xmlns:ma14="http://schemas.microsoft.com/office/mac/drawingml/2011/main" xmlns="" val="1"/>
            </a:ext>
          </a:extLst>
        </p:spPr>
        <p:txBody>
          <a:bodyPr wrap="none" lIns="71438" tIns="71438" rIns="71438" bIns="71438" anchor="ctr">
            <a:spAutoFit/>
          </a:bodyPr>
          <a:lstStyle/>
          <a:p>
            <a:pPr lvl="0" algn="l">
              <a:defRPr sz="1800"/>
            </a:pPr>
            <a:r>
              <a:rPr sz="2250" b="1" dirty="0">
                <a:latin typeface="Helvetica"/>
                <a:ea typeface="Helvetica"/>
                <a:cs typeface="Helvetica"/>
                <a:sym typeface="Helvetica"/>
              </a:rPr>
              <a:t>Number of people: 98 w/s</a:t>
            </a:r>
          </a:p>
          <a:p>
            <a:pPr lvl="0" algn="l">
              <a:defRPr sz="1800"/>
            </a:pPr>
            <a:r>
              <a:rPr sz="2250" dirty="0" err="1"/>
              <a:t>Количество</a:t>
            </a:r>
            <a:r>
              <a:rPr sz="2250" dirty="0"/>
              <a:t> </a:t>
            </a:r>
            <a:r>
              <a:rPr sz="2250" dirty="0" err="1"/>
              <a:t>человек</a:t>
            </a:r>
            <a:r>
              <a:rPr sz="2250" dirty="0"/>
              <a:t>: 98 р/м</a:t>
            </a:r>
          </a:p>
        </p:txBody>
      </p:sp>
      <p:sp>
        <p:nvSpPr>
          <p:cNvPr id="199" name="Shape 199"/>
          <p:cNvSpPr/>
          <p:nvPr/>
        </p:nvSpPr>
        <p:spPr>
          <a:xfrm flipV="1">
            <a:off x="5817612" y="9806030"/>
            <a:ext cx="1059805" cy="1059806"/>
          </a:xfrm>
          <a:prstGeom prst="line">
            <a:avLst/>
          </a:prstGeom>
          <a:ln w="12700">
            <a:solidFill>
              <a:srgbClr val="164F86"/>
            </a:solidFill>
            <a:miter lim="400000"/>
            <a:tailEnd type="triangle"/>
          </a:ln>
          <a:extLst>
            <a:ext uri="{C572A759-6A51-4108-AA02-DFA0A04FC94B}">
              <ma14:wrappingTextBoxFlag xmlns:ma14="http://schemas.microsoft.com/office/mac/drawingml/2011/main" xmlns="" val="1"/>
            </a:ext>
          </a:extLst>
        </p:spPr>
        <p:txBody>
          <a:bodyPr lIns="0" tIns="0" rIns="0" bIns="0" anchor="ctr"/>
          <a:lstStyle>
            <a:lvl1pPr>
              <a:defRPr sz="2400"/>
            </a:lvl1pPr>
          </a:lstStyle>
          <a:p>
            <a:pPr lvl="0">
              <a:defRPr sz="1800"/>
            </a:pPr>
            <a:r>
              <a:rPr sz="3375" dirty="0"/>
              <a:t>z</a:t>
            </a:r>
          </a:p>
        </p:txBody>
      </p:sp>
      <p:sp>
        <p:nvSpPr>
          <p:cNvPr id="200" name="Shape 200"/>
          <p:cNvSpPr/>
          <p:nvPr/>
        </p:nvSpPr>
        <p:spPr>
          <a:xfrm>
            <a:off x="5211870" y="2940572"/>
            <a:ext cx="1537294" cy="1106412"/>
          </a:xfrm>
          <a:prstGeom prst="rect">
            <a:avLst/>
          </a:prstGeom>
          <a:solidFill>
            <a:srgbClr val="FFFFFF"/>
          </a:solidFill>
          <a:ln w="12700">
            <a:miter lim="400000"/>
          </a:ln>
        </p:spPr>
        <p:txBody>
          <a:bodyPr lIns="0" tIns="0" rIns="0" bIns="0" anchor="ctr"/>
          <a:lstStyle/>
          <a:p>
            <a:pPr lvl="0">
              <a:defRPr sz="2400">
                <a:solidFill>
                  <a:srgbClr val="FFFFFF"/>
                </a:solidFill>
              </a:defRPr>
            </a:pPr>
            <a:endParaRPr sz="3375"/>
          </a:p>
        </p:txBody>
      </p:sp>
      <p:sp>
        <p:nvSpPr>
          <p:cNvPr id="21" name="Shape 187"/>
          <p:cNvSpPr/>
          <p:nvPr/>
        </p:nvSpPr>
        <p:spPr>
          <a:xfrm flipH="1">
            <a:off x="12373103" y="3065280"/>
            <a:ext cx="0" cy="2059566"/>
          </a:xfrm>
          <a:prstGeom prst="line">
            <a:avLst/>
          </a:prstGeom>
          <a:ln>
            <a:tailEnd type="triangle"/>
          </a:ln>
          <a:extLst>
            <a:ext uri="{C572A759-6A51-4108-AA02-DFA0A04FC94B}">
              <ma14:wrappingTextBoxFlag xmlns:ma14="http://schemas.microsoft.com/office/mac/drawingml/2011/main" xmlns="" val="1"/>
            </a:ext>
          </a:extLst>
        </p:spPr>
        <p:style>
          <a:lnRef idx="1">
            <a:schemeClr val="accent2"/>
          </a:lnRef>
          <a:fillRef idx="0">
            <a:schemeClr val="accent2"/>
          </a:fillRef>
          <a:effectRef idx="0">
            <a:schemeClr val="accent2"/>
          </a:effectRef>
          <a:fontRef idx="minor">
            <a:schemeClr val="tx1"/>
          </a:fontRef>
        </p:style>
        <p:txBody>
          <a:bodyPr lIns="0" tIns="0" rIns="0" bIns="0" anchor="ctr"/>
          <a:lstStyle>
            <a:lvl1pPr>
              <a:defRPr sz="2400"/>
            </a:lvl1pPr>
          </a:lstStyle>
          <a:p>
            <a:pPr lvl="0">
              <a:defRPr sz="1800"/>
            </a:pPr>
            <a:r>
              <a:rPr sz="3375" dirty="0"/>
              <a:t>z</a:t>
            </a:r>
          </a:p>
        </p:txBody>
      </p:sp>
      <p:sp>
        <p:nvSpPr>
          <p:cNvPr id="23" name="Shape 195"/>
          <p:cNvSpPr/>
          <p:nvPr/>
        </p:nvSpPr>
        <p:spPr>
          <a:xfrm>
            <a:off x="11470632" y="2841627"/>
            <a:ext cx="1804942" cy="447303"/>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 val="1"/>
            </a:ext>
          </a:extLst>
        </p:spPr>
        <p:txBody>
          <a:bodyPr lIns="71438" tIns="71438" rIns="71438" bIns="71438" anchor="ctr">
            <a:spAutoFit/>
          </a:bodyPr>
          <a:lstStyle>
            <a:lvl1pPr>
              <a:defRPr sz="1400">
                <a:solidFill>
                  <a:srgbClr val="FFFFFF"/>
                </a:solidFill>
              </a:defRPr>
            </a:lvl1pPr>
          </a:lstStyle>
          <a:p>
            <a:pPr lvl="0">
              <a:defRPr sz="1800">
                <a:solidFill>
                  <a:srgbClr val="000000"/>
                </a:solidFill>
              </a:defRPr>
            </a:pPr>
            <a:r>
              <a:rPr lang="en-US" sz="1969" dirty="0"/>
              <a:t>Big Kitchen</a:t>
            </a:r>
            <a:endParaRPr sz="1969" dirty="0"/>
          </a:p>
        </p:txBody>
      </p:sp>
      <p:sp>
        <p:nvSpPr>
          <p:cNvPr id="24" name="Shape 195"/>
          <p:cNvSpPr/>
          <p:nvPr/>
        </p:nvSpPr>
        <p:spPr>
          <a:xfrm>
            <a:off x="4251479" y="7920370"/>
            <a:ext cx="1804942" cy="750335"/>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 val="1"/>
            </a:ext>
          </a:extLst>
        </p:spPr>
        <p:txBody>
          <a:bodyPr lIns="71438" tIns="71438" rIns="71438" bIns="71438" anchor="ctr">
            <a:spAutoFit/>
          </a:bodyPr>
          <a:lstStyle>
            <a:lvl1pPr>
              <a:defRPr sz="1400">
                <a:solidFill>
                  <a:srgbClr val="FFFFFF"/>
                </a:solidFill>
              </a:defRPr>
            </a:lvl1pPr>
          </a:lstStyle>
          <a:p>
            <a:pPr lvl="0">
              <a:defRPr sz="1800">
                <a:solidFill>
                  <a:srgbClr val="000000"/>
                </a:solidFill>
              </a:defRPr>
            </a:pPr>
            <a:r>
              <a:rPr lang="en-US" sz="1969" dirty="0"/>
              <a:t>2 meeting</a:t>
            </a:r>
            <a:r>
              <a:rPr sz="1969" dirty="0"/>
              <a:t>-room</a:t>
            </a:r>
            <a:r>
              <a:rPr lang="en-US" sz="1969" dirty="0"/>
              <a:t>s</a:t>
            </a:r>
            <a:endParaRPr sz="1969" dirty="0"/>
          </a:p>
        </p:txBody>
      </p:sp>
      <p:sp>
        <p:nvSpPr>
          <p:cNvPr id="20"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22" name="CaixaDeTexto 16"/>
          <p:cNvSpPr txBox="1"/>
          <p:nvPr/>
        </p:nvSpPr>
        <p:spPr>
          <a:xfrm>
            <a:off x="487682" y="12329832"/>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24532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50"/>
                                        <p:tgtEl>
                                          <p:spTgt spid="20"/>
                                        </p:tgtEl>
                                      </p:cBhvr>
                                    </p:animEffect>
                                  </p:childTnLst>
                                </p:cTn>
                              </p:par>
                              <p:par>
                                <p:cTn id="8" presetID="42" presetClass="path" presetSubtype="0" decel="100000" fill="hold" grpId="1" nodeType="withEffect">
                                  <p:stCondLst>
                                    <p:cond delay="450"/>
                                  </p:stCondLst>
                                  <p:childTnLst>
                                    <p:animMotion origin="layout" path="M -2.60485E-6 4.07407E-6 L -2.60485E-6 0.00983 " pathEditMode="relative" rAng="0" ptsTypes="AA">
                                      <p:cBhvr>
                                        <p:cTn id="9" dur="350" spd="-100000" fill="hold"/>
                                        <p:tgtEl>
                                          <p:spTgt spid="20"/>
                                        </p:tgtEl>
                                        <p:attrNameLst>
                                          <p:attrName>ppt_x</p:attrName>
                                          <p:attrName>ppt_y</p:attrName>
                                        </p:attrNameLst>
                                      </p:cBhvr>
                                      <p:rCtr x="0" y="486"/>
                                    </p:animMotion>
                                  </p:childTnLst>
                                </p:cTn>
                              </p:par>
                              <p:par>
                                <p:cTn id="10" presetID="10" presetClass="entr" presetSubtype="0" fill="hold" grpId="0" nodeType="withEffect">
                                  <p:stCondLst>
                                    <p:cond delay="4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350"/>
                                        <p:tgtEl>
                                          <p:spTgt spid="22"/>
                                        </p:tgtEl>
                                      </p:cBhvr>
                                    </p:animEffect>
                                  </p:childTnLst>
                                </p:cTn>
                              </p:par>
                              <p:par>
                                <p:cTn id="13" presetID="42" presetClass="path" presetSubtype="0" decel="100000" fill="hold" grpId="1" nodeType="withEffect">
                                  <p:stCondLst>
                                    <p:cond delay="450"/>
                                  </p:stCondLst>
                                  <p:childTnLst>
                                    <p:animMotion origin="layout" path="M 1.48088E-6 -1.25221E-6 L 1.48088E-6 0.00981 " pathEditMode="relative" rAng="0" ptsTypes="AA">
                                      <p:cBhvr>
                                        <p:cTn id="14" dur="350" spd="-100000" fill="hold"/>
                                        <p:tgtEl>
                                          <p:spTgt spid="22"/>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861011" y="6245208"/>
            <a:ext cx="3654039" cy="1384995"/>
          </a:xfrm>
          <a:prstGeom prst="rect">
            <a:avLst/>
          </a:prstGeom>
          <a:noFill/>
        </p:spPr>
        <p:txBody>
          <a:bodyPr wrap="square" lIns="0" rtlCol="0">
            <a:spAutoFit/>
          </a:bodyPr>
          <a:lstStyle/>
          <a:p>
            <a:pPr algn="ctr"/>
            <a:r>
              <a:rPr lang="ru-RU" sz="2800" b="1" dirty="0" smtClean="0">
                <a:solidFill>
                  <a:schemeClr val="tx2"/>
                </a:solidFill>
              </a:rPr>
              <a:t>Сейсмобезопасность 9 и выше баллов	</a:t>
            </a:r>
            <a:endParaRPr lang="de-DE" sz="2800" b="1" dirty="0">
              <a:solidFill>
                <a:schemeClr val="tx2"/>
              </a:solidFill>
            </a:endParaRPr>
          </a:p>
        </p:txBody>
      </p:sp>
      <p:pic>
        <p:nvPicPr>
          <p:cNvPr id="15" name="Bild 1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39354" y="3129962"/>
            <a:ext cx="3313167" cy="2868507"/>
          </a:xfrm>
          <a:prstGeom prst="rect">
            <a:avLst/>
          </a:prstGeom>
        </p:spPr>
      </p:pic>
      <p:pic>
        <p:nvPicPr>
          <p:cNvPr id="18" name="Bild 1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422135" y="3123111"/>
            <a:ext cx="3084279" cy="2934405"/>
          </a:xfrm>
          <a:prstGeom prst="rect">
            <a:avLst/>
          </a:prstGeom>
        </p:spPr>
      </p:pic>
      <p:sp>
        <p:nvSpPr>
          <p:cNvPr id="29" name="Titel 1"/>
          <p:cNvSpPr txBox="1">
            <a:spLocks/>
          </p:cNvSpPr>
          <p:nvPr/>
        </p:nvSpPr>
        <p:spPr bwMode="white">
          <a:xfrm>
            <a:off x="946293" y="629945"/>
            <a:ext cx="18678138" cy="147732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000" b="0" u="sng" kern="0" cap="all" baseline="0">
                <a:solidFill>
                  <a:srgbClr val="000000"/>
                </a:solidFill>
                <a:latin typeface="Calibri" pitchFamily="34" charset="0"/>
                <a:ea typeface="ＭＳ Ｐゴシック" pitchFamily="1" charset="-128"/>
                <a:cs typeface="ＭＳ Ｐゴシック" pitchFamily="1" charset="-128"/>
              </a:defRPr>
            </a:lvl1pPr>
            <a:lvl2pPr algn="l" rtl="0" eaLnBrk="1" fontAlgn="base" hangingPunct="1">
              <a:spcBef>
                <a:spcPct val="0"/>
              </a:spcBef>
              <a:spcAft>
                <a:spcPct val="0"/>
              </a:spcAft>
              <a:defRPr sz="2000">
                <a:solidFill>
                  <a:srgbClr val="000000"/>
                </a:solidFill>
                <a:latin typeface="Calibri" pitchFamily="34" charset="0"/>
                <a:ea typeface="ＭＳ Ｐゴシック" pitchFamily="1" charset="-128"/>
                <a:cs typeface="ＭＳ Ｐゴシック" pitchFamily="1" charset="-128"/>
              </a:defRPr>
            </a:lvl2pPr>
            <a:lvl3pPr algn="l" rtl="0" eaLnBrk="1" fontAlgn="base" hangingPunct="1">
              <a:spcBef>
                <a:spcPct val="0"/>
              </a:spcBef>
              <a:spcAft>
                <a:spcPct val="0"/>
              </a:spcAft>
              <a:defRPr sz="2000">
                <a:solidFill>
                  <a:srgbClr val="000000"/>
                </a:solidFill>
                <a:latin typeface="Calibri" pitchFamily="34" charset="0"/>
                <a:ea typeface="ＭＳ Ｐゴシック" pitchFamily="1" charset="-128"/>
                <a:cs typeface="ＭＳ Ｐゴシック" pitchFamily="1" charset="-128"/>
              </a:defRPr>
            </a:lvl3pPr>
            <a:lvl4pPr algn="l" rtl="0" eaLnBrk="1" fontAlgn="base" hangingPunct="1">
              <a:spcBef>
                <a:spcPct val="0"/>
              </a:spcBef>
              <a:spcAft>
                <a:spcPct val="0"/>
              </a:spcAft>
              <a:defRPr sz="2000">
                <a:solidFill>
                  <a:srgbClr val="000000"/>
                </a:solidFill>
                <a:latin typeface="Calibri" pitchFamily="34" charset="0"/>
                <a:ea typeface="ＭＳ Ｐゴシック" pitchFamily="1" charset="-128"/>
                <a:cs typeface="ＭＳ Ｐゴシック" pitchFamily="1" charset="-128"/>
              </a:defRPr>
            </a:lvl4pPr>
            <a:lvl5pPr algn="l" rtl="0" eaLnBrk="1" fontAlgn="base" hangingPunct="1">
              <a:spcBef>
                <a:spcPct val="0"/>
              </a:spcBef>
              <a:spcAft>
                <a:spcPct val="0"/>
              </a:spcAft>
              <a:defRPr sz="2000">
                <a:solidFill>
                  <a:srgbClr val="000000"/>
                </a:solidFill>
                <a:latin typeface="Calibri" pitchFamily="34" charset="0"/>
                <a:ea typeface="ＭＳ Ｐゴシック" pitchFamily="1" charset="-128"/>
                <a:cs typeface="ＭＳ Ｐゴシック" pitchFamily="1" charset="-128"/>
              </a:defRPr>
            </a:lvl5pPr>
            <a:lvl6pPr marL="457200" algn="l" rtl="0" eaLnBrk="1" fontAlgn="base" hangingPunct="1">
              <a:spcBef>
                <a:spcPct val="0"/>
              </a:spcBef>
              <a:spcAft>
                <a:spcPct val="0"/>
              </a:spcAft>
              <a:defRPr b="1">
                <a:solidFill>
                  <a:schemeClr val="bg1"/>
                </a:solidFill>
                <a:latin typeface="Verdana" pitchFamily="34" charset="0"/>
              </a:defRPr>
            </a:lvl6pPr>
            <a:lvl7pPr marL="914400" algn="l" rtl="0" eaLnBrk="1" fontAlgn="base" hangingPunct="1">
              <a:spcBef>
                <a:spcPct val="0"/>
              </a:spcBef>
              <a:spcAft>
                <a:spcPct val="0"/>
              </a:spcAft>
              <a:defRPr b="1">
                <a:solidFill>
                  <a:schemeClr val="bg1"/>
                </a:solidFill>
                <a:latin typeface="Verdana" pitchFamily="34" charset="0"/>
              </a:defRPr>
            </a:lvl7pPr>
            <a:lvl8pPr marL="1371600" algn="l" rtl="0" eaLnBrk="1" fontAlgn="base" hangingPunct="1">
              <a:spcBef>
                <a:spcPct val="0"/>
              </a:spcBef>
              <a:spcAft>
                <a:spcPct val="0"/>
              </a:spcAft>
              <a:defRPr b="1">
                <a:solidFill>
                  <a:schemeClr val="bg1"/>
                </a:solidFill>
                <a:latin typeface="Verdana" pitchFamily="34" charset="0"/>
              </a:defRPr>
            </a:lvl8pPr>
            <a:lvl9pPr marL="1828800" algn="l" rtl="0" eaLnBrk="1" fontAlgn="base" hangingPunct="1">
              <a:spcBef>
                <a:spcPct val="0"/>
              </a:spcBef>
              <a:spcAft>
                <a:spcPct val="0"/>
              </a:spcAft>
              <a:defRPr b="1">
                <a:solidFill>
                  <a:schemeClr val="bg1"/>
                </a:solidFill>
                <a:latin typeface="Verdana" pitchFamily="34" charset="0"/>
              </a:defRPr>
            </a:lvl9pPr>
          </a:lstStyle>
          <a:p>
            <a:r>
              <a:rPr lang="ru-RU" sz="4800" b="1" u="none" dirty="0">
                <a:solidFill>
                  <a:srgbClr val="10761C"/>
                </a:solidFill>
              </a:rPr>
              <a:t>ИННОВАЦИОННЫЕ</a:t>
            </a:r>
            <a:r>
              <a:rPr lang="en-US" sz="4800" b="1" u="none" dirty="0">
                <a:solidFill>
                  <a:srgbClr val="10761C"/>
                </a:solidFill>
              </a:rPr>
              <a:t> </a:t>
            </a:r>
            <a:r>
              <a:rPr lang="ru-RU" sz="4800" b="1" u="none" dirty="0">
                <a:solidFill>
                  <a:srgbClr val="10761C"/>
                </a:solidFill>
              </a:rPr>
              <a:t>ТЕХНОЛОГИИ</a:t>
            </a:r>
            <a:endParaRPr lang="de-DE" sz="4800" b="1" u="none" dirty="0">
              <a:solidFill>
                <a:srgbClr val="10761C"/>
              </a:solidFill>
            </a:endParaRPr>
          </a:p>
          <a:p>
            <a:r>
              <a:rPr lang="ru-RU" sz="4800" b="1" u="none" dirty="0">
                <a:solidFill>
                  <a:srgbClr val="10761C"/>
                </a:solidFill>
              </a:rPr>
              <a:t>СОХРАНЯЕМ ВОДУ И </a:t>
            </a:r>
            <a:r>
              <a:rPr lang="ru-RU" sz="4800" b="1" u="none" dirty="0" smtClean="0">
                <a:solidFill>
                  <a:srgbClr val="10761C"/>
                </a:solidFill>
              </a:rPr>
              <a:t>ЭНЕРГИЮ. Обеспечиваем безопасность.</a:t>
            </a:r>
            <a:endParaRPr lang="de-DE" sz="4800" b="1" u="none" dirty="0">
              <a:solidFill>
                <a:srgbClr val="10761C"/>
              </a:solidFill>
            </a:endParaRPr>
          </a:p>
        </p:txBody>
      </p:sp>
      <p:pic>
        <p:nvPicPr>
          <p:cNvPr id="30" name="Picture 6" descr="Picture 6"/>
          <p:cNvPicPr>
            <a:picLocks noChangeAspect="1"/>
          </p:cNvPicPr>
          <p:nvPr/>
        </p:nvPicPr>
        <p:blipFill>
          <a:blip r:embed="rId4">
            <a:extLst/>
          </a:blip>
          <a:srcRect r="3075" b="2874"/>
          <a:stretch>
            <a:fillRect/>
          </a:stretch>
        </p:blipFill>
        <p:spPr>
          <a:xfrm>
            <a:off x="18033258" y="3129962"/>
            <a:ext cx="3182345" cy="2759457"/>
          </a:xfrm>
          <a:prstGeom prst="rect">
            <a:avLst/>
          </a:prstGeom>
          <a:ln w="12700">
            <a:miter lim="400000"/>
          </a:ln>
        </p:spPr>
      </p:pic>
      <p:pic>
        <p:nvPicPr>
          <p:cNvPr id="2" name="Рисунок 1"/>
          <p:cNvPicPr>
            <a:picLocks noChangeAspect="1"/>
          </p:cNvPicPr>
          <p:nvPr/>
        </p:nvPicPr>
        <p:blipFill>
          <a:blip r:embed="rId5"/>
          <a:stretch>
            <a:fillRect/>
          </a:stretch>
        </p:blipFill>
        <p:spPr>
          <a:xfrm>
            <a:off x="2043743" y="3093180"/>
            <a:ext cx="3288577" cy="2790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feld 5"/>
          <p:cNvSpPr txBox="1"/>
          <p:nvPr/>
        </p:nvSpPr>
        <p:spPr>
          <a:xfrm>
            <a:off x="6974926" y="6197211"/>
            <a:ext cx="3780550" cy="1384995"/>
          </a:xfrm>
          <a:prstGeom prst="rect">
            <a:avLst/>
          </a:prstGeom>
          <a:noFill/>
        </p:spPr>
        <p:txBody>
          <a:bodyPr wrap="square" lIns="0" rtlCol="0">
            <a:spAutoFit/>
          </a:bodyPr>
          <a:lstStyle/>
          <a:p>
            <a:pPr algn="ctr"/>
            <a:r>
              <a:rPr lang="ru-RU" sz="2800" b="1" dirty="0" smtClean="0">
                <a:solidFill>
                  <a:schemeClr val="tx2"/>
                </a:solidFill>
              </a:rPr>
              <a:t>Витражи «</a:t>
            </a:r>
            <a:r>
              <a:rPr lang="en-US" sz="2800" b="1" dirty="0" err="1" smtClean="0">
                <a:solidFill>
                  <a:schemeClr val="tx2"/>
                </a:solidFill>
              </a:rPr>
              <a:t>SunCool</a:t>
            </a:r>
            <a:r>
              <a:rPr lang="ru-RU" sz="2800" b="1" dirty="0" smtClean="0">
                <a:solidFill>
                  <a:schemeClr val="tx2"/>
                </a:solidFill>
              </a:rPr>
              <a:t>»</a:t>
            </a:r>
            <a:endParaRPr lang="ru-RU" sz="2800" b="1" dirty="0">
              <a:solidFill>
                <a:schemeClr val="tx2"/>
              </a:solidFill>
            </a:endParaRPr>
          </a:p>
          <a:p>
            <a:pPr algn="ctr"/>
            <a:r>
              <a:rPr lang="ru-RU" sz="2800" b="1" dirty="0" err="1" smtClean="0">
                <a:solidFill>
                  <a:schemeClr val="tx2"/>
                </a:solidFill>
              </a:rPr>
              <a:t>Светопропускаемость</a:t>
            </a:r>
            <a:r>
              <a:rPr lang="ru-RU" sz="2800" b="1" dirty="0" smtClean="0">
                <a:solidFill>
                  <a:schemeClr val="tx2"/>
                </a:solidFill>
              </a:rPr>
              <a:t> и защита от УФО</a:t>
            </a:r>
            <a:endParaRPr lang="de-DE" sz="2800" b="1" dirty="0">
              <a:solidFill>
                <a:schemeClr val="tx2"/>
              </a:solidFill>
            </a:endParaRPr>
          </a:p>
        </p:txBody>
      </p:sp>
      <p:sp>
        <p:nvSpPr>
          <p:cNvPr id="32" name="Textfeld 5"/>
          <p:cNvSpPr txBox="1"/>
          <p:nvPr/>
        </p:nvSpPr>
        <p:spPr>
          <a:xfrm>
            <a:off x="12037785" y="6245208"/>
            <a:ext cx="3852977" cy="1384995"/>
          </a:xfrm>
          <a:prstGeom prst="rect">
            <a:avLst/>
          </a:prstGeom>
          <a:noFill/>
        </p:spPr>
        <p:txBody>
          <a:bodyPr wrap="square" lIns="0" rtlCol="0">
            <a:spAutoFit/>
          </a:bodyPr>
          <a:lstStyle/>
          <a:p>
            <a:pPr algn="ctr"/>
            <a:r>
              <a:rPr lang="ru-RU" sz="2800" b="1" dirty="0" smtClean="0">
                <a:solidFill>
                  <a:schemeClr val="tx2"/>
                </a:solidFill>
              </a:rPr>
              <a:t>Циркуляция </a:t>
            </a:r>
            <a:r>
              <a:rPr lang="ru-RU" sz="2800" b="1" dirty="0">
                <a:solidFill>
                  <a:schemeClr val="tx2"/>
                </a:solidFill>
              </a:rPr>
              <a:t>и рекуперация отработанного воздуха</a:t>
            </a:r>
            <a:endParaRPr lang="de-DE" sz="2800" b="1" dirty="0">
              <a:solidFill>
                <a:schemeClr val="tx2"/>
              </a:solidFill>
            </a:endParaRPr>
          </a:p>
        </p:txBody>
      </p:sp>
      <p:sp>
        <p:nvSpPr>
          <p:cNvPr id="33" name="Textfeld 5"/>
          <p:cNvSpPr txBox="1"/>
          <p:nvPr/>
        </p:nvSpPr>
        <p:spPr>
          <a:xfrm>
            <a:off x="17858237" y="6320307"/>
            <a:ext cx="3654039" cy="1384995"/>
          </a:xfrm>
          <a:prstGeom prst="rect">
            <a:avLst/>
          </a:prstGeom>
          <a:noFill/>
        </p:spPr>
        <p:txBody>
          <a:bodyPr wrap="square" lIns="0" rtlCol="0">
            <a:spAutoFit/>
          </a:bodyPr>
          <a:lstStyle/>
          <a:p>
            <a:pPr algn="ctr"/>
            <a:r>
              <a:rPr lang="ru-RU" sz="2800" b="1" dirty="0" err="1" smtClean="0">
                <a:solidFill>
                  <a:schemeClr val="tx2"/>
                </a:solidFill>
              </a:rPr>
              <a:t>Энерго</a:t>
            </a:r>
            <a:r>
              <a:rPr lang="ru-RU" sz="2800" b="1" dirty="0" smtClean="0">
                <a:solidFill>
                  <a:schemeClr val="tx2"/>
                </a:solidFill>
              </a:rPr>
              <a:t> и водо-сберегающие </a:t>
            </a:r>
            <a:r>
              <a:rPr lang="ru-RU" sz="2800" b="1" dirty="0">
                <a:solidFill>
                  <a:schemeClr val="tx2"/>
                </a:solidFill>
              </a:rPr>
              <a:t>материалы</a:t>
            </a:r>
            <a:endParaRPr lang="de-DE" sz="2800" b="1" dirty="0">
              <a:solidFill>
                <a:schemeClr val="tx2"/>
              </a:solidFill>
            </a:endParaRPr>
          </a:p>
        </p:txBody>
      </p:sp>
      <p:sp>
        <p:nvSpPr>
          <p:cNvPr id="35" name="Textfeld 5"/>
          <p:cNvSpPr txBox="1"/>
          <p:nvPr/>
        </p:nvSpPr>
        <p:spPr>
          <a:xfrm>
            <a:off x="1678281" y="11331281"/>
            <a:ext cx="3654039" cy="1384995"/>
          </a:xfrm>
          <a:prstGeom prst="rect">
            <a:avLst/>
          </a:prstGeom>
          <a:noFill/>
        </p:spPr>
        <p:txBody>
          <a:bodyPr wrap="square" lIns="0" rtlCol="0">
            <a:spAutoFit/>
          </a:bodyPr>
          <a:lstStyle/>
          <a:p>
            <a:pPr algn="ctr"/>
            <a:r>
              <a:rPr lang="ru-RU" sz="2800" b="1" dirty="0" smtClean="0">
                <a:solidFill>
                  <a:schemeClr val="tx2"/>
                </a:solidFill>
              </a:rPr>
              <a:t>Дизельный </a:t>
            </a:r>
            <a:r>
              <a:rPr lang="ru-RU" sz="2800" b="1" dirty="0">
                <a:solidFill>
                  <a:schemeClr val="tx2"/>
                </a:solidFill>
              </a:rPr>
              <a:t>генератор на полную мощность здания</a:t>
            </a:r>
            <a:endParaRPr lang="de-DE" sz="2800" b="1" dirty="0">
              <a:solidFill>
                <a:schemeClr val="tx2"/>
              </a:solidFill>
            </a:endParaRPr>
          </a:p>
        </p:txBody>
      </p:sp>
      <p:sp>
        <p:nvSpPr>
          <p:cNvPr id="37" name="Textfeld 5"/>
          <p:cNvSpPr txBox="1"/>
          <p:nvPr/>
        </p:nvSpPr>
        <p:spPr>
          <a:xfrm>
            <a:off x="7095640" y="11234917"/>
            <a:ext cx="3356881" cy="1384995"/>
          </a:xfrm>
          <a:prstGeom prst="rect">
            <a:avLst/>
          </a:prstGeom>
          <a:noFill/>
        </p:spPr>
        <p:txBody>
          <a:bodyPr wrap="square" lIns="0" rtlCol="0">
            <a:spAutoFit/>
          </a:bodyPr>
          <a:lstStyle/>
          <a:p>
            <a:pPr algn="ctr"/>
            <a:r>
              <a:rPr lang="ru-RU" sz="2800" b="1" dirty="0" smtClean="0">
                <a:solidFill>
                  <a:schemeClr val="tx2"/>
                </a:solidFill>
              </a:rPr>
              <a:t>Газовая </a:t>
            </a:r>
            <a:r>
              <a:rPr lang="ru-RU" sz="2800" b="1" dirty="0">
                <a:solidFill>
                  <a:schemeClr val="tx2"/>
                </a:solidFill>
              </a:rPr>
              <a:t>котельная дает автономность </a:t>
            </a:r>
            <a:r>
              <a:rPr lang="ru-RU" sz="2800" b="1" dirty="0" smtClean="0">
                <a:solidFill>
                  <a:schemeClr val="tx2"/>
                </a:solidFill>
              </a:rPr>
              <a:t>от АПК</a:t>
            </a:r>
            <a:endParaRPr lang="de-DE" sz="2800" b="1" dirty="0">
              <a:solidFill>
                <a:schemeClr val="tx2"/>
              </a:solidFill>
            </a:endParaRPr>
          </a:p>
        </p:txBody>
      </p:sp>
      <p:pic>
        <p:nvPicPr>
          <p:cNvPr id="3" name="Рисунок 2"/>
          <p:cNvPicPr>
            <a:picLocks noChangeAspect="1"/>
          </p:cNvPicPr>
          <p:nvPr/>
        </p:nvPicPr>
        <p:blipFill>
          <a:blip r:embed="rId6"/>
          <a:stretch>
            <a:fillRect/>
          </a:stretch>
        </p:blipFill>
        <p:spPr>
          <a:xfrm>
            <a:off x="6774257" y="8121468"/>
            <a:ext cx="3651344" cy="2991657"/>
          </a:xfrm>
          <a:prstGeom prst="rect">
            <a:avLst/>
          </a:prstGeom>
        </p:spPr>
      </p:pic>
      <p:pic>
        <p:nvPicPr>
          <p:cNvPr id="39" name="Picture 5" descr="Picture 5"/>
          <p:cNvPicPr>
            <a:picLocks noChangeAspect="1"/>
          </p:cNvPicPr>
          <p:nvPr/>
        </p:nvPicPr>
        <p:blipFill>
          <a:blip r:embed="rId7">
            <a:extLst/>
          </a:blip>
          <a:stretch>
            <a:fillRect/>
          </a:stretch>
        </p:blipFill>
        <p:spPr>
          <a:xfrm>
            <a:off x="1727199" y="8021779"/>
            <a:ext cx="3605121" cy="2957303"/>
          </a:xfrm>
          <a:prstGeom prst="rect">
            <a:avLst/>
          </a:prstGeom>
          <a:ln w="12700">
            <a:miter lim="400000"/>
          </a:ln>
        </p:spPr>
      </p:pic>
      <p:sp>
        <p:nvSpPr>
          <p:cNvPr id="40" name="Textfeld 5"/>
          <p:cNvSpPr txBox="1"/>
          <p:nvPr/>
        </p:nvSpPr>
        <p:spPr>
          <a:xfrm>
            <a:off x="17858237" y="11331281"/>
            <a:ext cx="3852977" cy="1384995"/>
          </a:xfrm>
          <a:prstGeom prst="rect">
            <a:avLst/>
          </a:prstGeom>
          <a:noFill/>
        </p:spPr>
        <p:txBody>
          <a:bodyPr wrap="square" lIns="0" rtlCol="0">
            <a:spAutoFit/>
          </a:bodyPr>
          <a:lstStyle/>
          <a:p>
            <a:pPr algn="ctr"/>
            <a:r>
              <a:rPr lang="ru-RU" sz="2800" b="1" dirty="0">
                <a:solidFill>
                  <a:schemeClr val="tx2"/>
                </a:solidFill>
              </a:rPr>
              <a:t>Сортировка и вторичная переработка 4 видов отходов </a:t>
            </a:r>
            <a:endParaRPr lang="de-DE" sz="2800" b="1" dirty="0">
              <a:solidFill>
                <a:schemeClr val="tx2"/>
              </a:solidFill>
            </a:endParaRPr>
          </a:p>
        </p:txBody>
      </p:sp>
      <p:pic>
        <p:nvPicPr>
          <p:cNvPr id="43" name="Picture 2" descr="Picture 2"/>
          <p:cNvPicPr>
            <a:picLocks noChangeAspect="1"/>
          </p:cNvPicPr>
          <p:nvPr/>
        </p:nvPicPr>
        <p:blipFill>
          <a:blip r:embed="rId8">
            <a:extLst/>
          </a:blip>
          <a:stretch>
            <a:fillRect/>
          </a:stretch>
        </p:blipFill>
        <p:spPr>
          <a:xfrm>
            <a:off x="17959054" y="8190071"/>
            <a:ext cx="3454002" cy="2880576"/>
          </a:xfrm>
          <a:prstGeom prst="rect">
            <a:avLst/>
          </a:prstGeom>
          <a:ln w="12700">
            <a:miter lim="400000"/>
          </a:ln>
        </p:spPr>
      </p:pic>
      <p:sp>
        <p:nvSpPr>
          <p:cNvPr id="17"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19" name="CaixaDeTexto 16"/>
          <p:cNvSpPr txBox="1"/>
          <p:nvPr/>
        </p:nvSpPr>
        <p:spPr>
          <a:xfrm>
            <a:off x="19466168" y="12550537"/>
            <a:ext cx="5437303" cy="1372683"/>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2400" b="1" i="1" dirty="0" err="1" smtClean="0">
                <a:solidFill>
                  <a:srgbClr val="002060"/>
                </a:solidFill>
                <a:latin typeface="Century Gothic" panose="020B0502020202020204" pitchFamily="34" charset="0"/>
              </a:rPr>
              <a:t>Гульмира</a:t>
            </a:r>
            <a:r>
              <a:rPr lang="ru-RU" sz="2400" b="1" i="1" dirty="0" smtClean="0">
                <a:solidFill>
                  <a:srgbClr val="002060"/>
                </a:solidFill>
                <a:latin typeface="Century Gothic" panose="020B0502020202020204" pitchFamily="34" charset="0"/>
              </a:rPr>
              <a:t> </a:t>
            </a:r>
            <a:r>
              <a:rPr lang="ru-RU" sz="24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
        <p:nvSpPr>
          <p:cNvPr id="4" name="Прямоугольник 3"/>
          <p:cNvSpPr/>
          <p:nvPr/>
        </p:nvSpPr>
        <p:spPr>
          <a:xfrm>
            <a:off x="12458014" y="11115837"/>
            <a:ext cx="3468627" cy="1815882"/>
          </a:xfrm>
          <a:prstGeom prst="rect">
            <a:avLst/>
          </a:prstGeom>
        </p:spPr>
        <p:txBody>
          <a:bodyPr wrap="square">
            <a:spAutoFit/>
          </a:bodyPr>
          <a:lstStyle/>
          <a:p>
            <a:pPr algn="ctr"/>
            <a:r>
              <a:rPr lang="ru-RU" sz="2800" b="1" dirty="0" smtClean="0">
                <a:solidFill>
                  <a:schemeClr val="tx2"/>
                </a:solidFill>
              </a:rPr>
              <a:t>Автономная трансформаторная подстанция на 1600 кВт.</a:t>
            </a:r>
            <a:endParaRPr lang="de-DE" sz="2800" b="1" dirty="0">
              <a:solidFill>
                <a:schemeClr val="tx2"/>
              </a:solidFill>
            </a:endParaRPr>
          </a:p>
        </p:txBody>
      </p:sp>
      <p:pic>
        <p:nvPicPr>
          <p:cNvPr id="1030" name="Picture 6" descr="Похожее изображение"/>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1472322" y="8351623"/>
            <a:ext cx="5440010" cy="272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05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17"/>
                                        </p:tgtEl>
                                        <p:attrNameLst>
                                          <p:attrName>ppt_x</p:attrName>
                                          <p:attrName>ppt_y</p:attrName>
                                        </p:attrNameLst>
                                      </p:cBhvr>
                                      <p:rCtr x="0" y="482"/>
                                    </p:animMotion>
                                  </p:childTnLst>
                                </p:cTn>
                              </p:par>
                              <p:par>
                                <p:cTn id="10" presetID="10" presetClass="entr" presetSubtype="0" fill="hold" grpId="0" nodeType="withEffect">
                                  <p:stCondLst>
                                    <p:cond delay="4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350"/>
                                        <p:tgtEl>
                                          <p:spTgt spid="19"/>
                                        </p:tgtEl>
                                      </p:cBhvr>
                                    </p:animEffect>
                                  </p:childTnLst>
                                </p:cTn>
                              </p:par>
                              <p:par>
                                <p:cTn id="13" presetID="42" presetClass="path" presetSubtype="0" decel="100000" fill="hold" grpId="1" nodeType="withEffect">
                                  <p:stCondLst>
                                    <p:cond delay="450"/>
                                  </p:stCondLst>
                                  <p:childTnLst>
                                    <p:animMotion origin="layout" path="M -2.60485E-6 3.7037E-6 L -2.60485E-6 0.00983 " pathEditMode="relative" rAng="0" ptsTypes="AA">
                                      <p:cBhvr>
                                        <p:cTn id="14" dur="350" spd="-100000" fill="hold"/>
                                        <p:tgtEl>
                                          <p:spTgt spid="19"/>
                                        </p:tgtEl>
                                        <p:attrNameLst>
                                          <p:attrName>ppt_x</p:attrName>
                                          <p:attrName>ppt_y</p:attrName>
                                        </p:attrNameLst>
                                      </p:cBhvr>
                                      <p:rCtr x="0"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9" grpId="0"/>
      <p:bldP spid="1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203"/>
          <p:cNvSpPr/>
          <p:nvPr/>
        </p:nvSpPr>
        <p:spPr>
          <a:xfrm>
            <a:off x="1677183" y="574437"/>
            <a:ext cx="8536492" cy="1554604"/>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a:defRPr sz="1600"/>
            </a:pPr>
            <a:endParaRPr sz="3200"/>
          </a:p>
        </p:txBody>
      </p:sp>
      <p:sp>
        <p:nvSpPr>
          <p:cNvPr id="312" name="Shape 205"/>
          <p:cNvSpPr txBox="1"/>
          <p:nvPr/>
        </p:nvSpPr>
        <p:spPr>
          <a:xfrm>
            <a:off x="2445687" y="1306774"/>
            <a:ext cx="4231158"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lvl1pPr>
              <a:defRPr sz="2400">
                <a:solidFill>
                  <a:srgbClr val="5F327C"/>
                </a:solidFill>
              </a:defRPr>
            </a:lvl1pPr>
          </a:lstStyle>
          <a:p>
            <a:r>
              <a:rPr sz="3600" dirty="0" err="1">
                <a:solidFill>
                  <a:srgbClr val="002060"/>
                </a:solidFill>
              </a:rPr>
              <a:t>Водоэффективность</a:t>
            </a:r>
            <a:endParaRPr sz="3600" dirty="0">
              <a:solidFill>
                <a:srgbClr val="002060"/>
              </a:solidFill>
            </a:endParaRPr>
          </a:p>
        </p:txBody>
      </p:sp>
      <p:pic>
        <p:nvPicPr>
          <p:cNvPr id="313" name="Picture 4" descr="Picture 4"/>
          <p:cNvPicPr>
            <a:picLocks noChangeAspect="1"/>
          </p:cNvPicPr>
          <p:nvPr/>
        </p:nvPicPr>
        <p:blipFill>
          <a:blip r:embed="rId2">
            <a:extLst/>
          </a:blip>
          <a:stretch>
            <a:fillRect/>
          </a:stretch>
        </p:blipFill>
        <p:spPr>
          <a:xfrm>
            <a:off x="2003964" y="7899347"/>
            <a:ext cx="9055100" cy="5022852"/>
          </a:xfrm>
          <a:prstGeom prst="rect">
            <a:avLst/>
          </a:prstGeom>
          <a:ln w="12700">
            <a:miter lim="400000"/>
          </a:ln>
        </p:spPr>
      </p:pic>
      <p:pic>
        <p:nvPicPr>
          <p:cNvPr id="314" name="Picture 5" descr="Picture 5"/>
          <p:cNvPicPr>
            <a:picLocks noChangeAspect="1"/>
          </p:cNvPicPr>
          <p:nvPr/>
        </p:nvPicPr>
        <p:blipFill>
          <a:blip r:embed="rId3">
            <a:extLst/>
          </a:blip>
          <a:stretch>
            <a:fillRect/>
          </a:stretch>
        </p:blipFill>
        <p:spPr>
          <a:xfrm>
            <a:off x="17537686" y="1959301"/>
            <a:ext cx="5924552" cy="3086102"/>
          </a:xfrm>
          <a:prstGeom prst="rect">
            <a:avLst/>
          </a:prstGeom>
          <a:ln w="12700">
            <a:miter lim="400000"/>
          </a:ln>
        </p:spPr>
      </p:pic>
      <p:sp>
        <p:nvSpPr>
          <p:cNvPr id="315" name="Мониторинг потребления воды…"/>
          <p:cNvSpPr txBox="1">
            <a:spLocks noGrp="1"/>
          </p:cNvSpPr>
          <p:nvPr>
            <p:ph type="body" sz="quarter" idx="1"/>
          </p:nvPr>
        </p:nvSpPr>
        <p:spPr>
          <a:xfrm>
            <a:off x="918569" y="2754723"/>
            <a:ext cx="10491458" cy="3741640"/>
          </a:xfrm>
          <a:prstGeom prst="rect">
            <a:avLst/>
          </a:prstGeom>
        </p:spPr>
        <p:txBody>
          <a:bodyPr vert="horz" lIns="91438" tIns="91438" rIns="91438" bIns="91438" rtlCol="0">
            <a:noAutofit/>
          </a:bodyPr>
          <a:lstStyle/>
          <a:p>
            <a:pPr marL="0" indent="0" defTabSz="1773936">
              <a:lnSpc>
                <a:spcPct val="100000"/>
              </a:lnSpc>
              <a:spcBef>
                <a:spcPts val="2800"/>
              </a:spcBef>
              <a:buClr>
                <a:srgbClr val="B0002D"/>
              </a:buClr>
              <a:buSzPct val="85000"/>
              <a:buNone/>
              <a:defRPr sz="1746">
                <a:solidFill>
                  <a:srgbClr val="19324B"/>
                </a:solidFill>
                <a:latin typeface="Arial"/>
                <a:ea typeface="Arial"/>
                <a:cs typeface="Arial"/>
                <a:sym typeface="Arial"/>
              </a:defRPr>
            </a:pPr>
            <a:r>
              <a:rPr sz="3600" dirty="0" err="1">
                <a:solidFill>
                  <a:srgbClr val="002060"/>
                </a:solidFill>
                <a:latin typeface="+mj-lt"/>
              </a:rPr>
              <a:t>Мониторинг</a:t>
            </a:r>
            <a:r>
              <a:rPr sz="3600" dirty="0">
                <a:solidFill>
                  <a:srgbClr val="002060"/>
                </a:solidFill>
                <a:latin typeface="+mj-lt"/>
              </a:rPr>
              <a:t> </a:t>
            </a:r>
            <a:r>
              <a:rPr sz="3600" dirty="0" err="1">
                <a:solidFill>
                  <a:srgbClr val="002060"/>
                </a:solidFill>
                <a:latin typeface="+mj-lt"/>
              </a:rPr>
              <a:t>потребления</a:t>
            </a:r>
            <a:r>
              <a:rPr sz="3600" dirty="0">
                <a:solidFill>
                  <a:srgbClr val="002060"/>
                </a:solidFill>
                <a:latin typeface="+mj-lt"/>
              </a:rPr>
              <a:t> </a:t>
            </a:r>
            <a:r>
              <a:rPr sz="3600" dirty="0" err="1">
                <a:solidFill>
                  <a:srgbClr val="002060"/>
                </a:solidFill>
                <a:latin typeface="+mj-lt"/>
              </a:rPr>
              <a:t>воды</a:t>
            </a:r>
            <a:endParaRPr sz="3600" dirty="0">
              <a:solidFill>
                <a:srgbClr val="002060"/>
              </a:solidFill>
              <a:latin typeface="+mj-lt"/>
            </a:endParaRPr>
          </a:p>
          <a:p>
            <a:pPr marL="0" indent="0" defTabSz="1773936">
              <a:lnSpc>
                <a:spcPct val="100000"/>
              </a:lnSpc>
              <a:spcBef>
                <a:spcPts val="2800"/>
              </a:spcBef>
              <a:buClr>
                <a:srgbClr val="B0002D"/>
              </a:buClr>
              <a:buSzPct val="85000"/>
              <a:buNone/>
              <a:defRPr sz="1746">
                <a:solidFill>
                  <a:srgbClr val="19324B"/>
                </a:solidFill>
                <a:latin typeface="Arial"/>
                <a:ea typeface="Arial"/>
                <a:cs typeface="Arial"/>
                <a:sym typeface="Arial"/>
              </a:defRPr>
            </a:pPr>
            <a:r>
              <a:rPr sz="3600" dirty="0" err="1">
                <a:solidFill>
                  <a:srgbClr val="002060"/>
                </a:solidFill>
                <a:latin typeface="+mj-lt"/>
              </a:rPr>
              <a:t>Водоэффективные</a:t>
            </a:r>
            <a:r>
              <a:rPr sz="3600" dirty="0">
                <a:solidFill>
                  <a:srgbClr val="002060"/>
                </a:solidFill>
                <a:latin typeface="+mj-lt"/>
              </a:rPr>
              <a:t> </a:t>
            </a:r>
            <a:r>
              <a:rPr sz="3600" dirty="0" err="1">
                <a:solidFill>
                  <a:srgbClr val="002060"/>
                </a:solidFill>
                <a:latin typeface="+mj-lt"/>
              </a:rPr>
              <a:t>сантехнические</a:t>
            </a:r>
            <a:r>
              <a:rPr sz="3600" dirty="0">
                <a:solidFill>
                  <a:srgbClr val="002060"/>
                </a:solidFill>
                <a:latin typeface="+mj-lt"/>
              </a:rPr>
              <a:t> </a:t>
            </a:r>
            <a:r>
              <a:rPr sz="3600" dirty="0" err="1">
                <a:solidFill>
                  <a:srgbClr val="002060"/>
                </a:solidFill>
                <a:latin typeface="+mj-lt"/>
              </a:rPr>
              <a:t>приборы</a:t>
            </a:r>
            <a:endParaRPr sz="3600" dirty="0">
              <a:solidFill>
                <a:srgbClr val="002060"/>
              </a:solidFill>
              <a:latin typeface="+mj-lt"/>
            </a:endParaRPr>
          </a:p>
          <a:p>
            <a:pPr marL="0" indent="0" defTabSz="1773936">
              <a:lnSpc>
                <a:spcPct val="100000"/>
              </a:lnSpc>
              <a:spcBef>
                <a:spcPts val="2800"/>
              </a:spcBef>
              <a:buClr>
                <a:srgbClr val="B0002D"/>
              </a:buClr>
              <a:buSzPct val="85000"/>
              <a:buNone/>
              <a:defRPr sz="1746">
                <a:solidFill>
                  <a:srgbClr val="19324B"/>
                </a:solidFill>
                <a:latin typeface="Arial"/>
                <a:ea typeface="Arial"/>
                <a:cs typeface="Arial"/>
                <a:sym typeface="Arial"/>
              </a:defRPr>
            </a:pPr>
            <a:r>
              <a:rPr sz="3600" dirty="0" err="1">
                <a:solidFill>
                  <a:srgbClr val="002060"/>
                </a:solidFill>
                <a:latin typeface="+mj-lt"/>
              </a:rPr>
              <a:t>Система</a:t>
            </a:r>
            <a:r>
              <a:rPr sz="3600" dirty="0">
                <a:solidFill>
                  <a:srgbClr val="002060"/>
                </a:solidFill>
                <a:latin typeface="+mj-lt"/>
              </a:rPr>
              <a:t> </a:t>
            </a:r>
            <a:r>
              <a:rPr sz="3600" dirty="0" err="1">
                <a:solidFill>
                  <a:srgbClr val="002060"/>
                </a:solidFill>
                <a:latin typeface="+mj-lt"/>
              </a:rPr>
              <a:t>предотвращения</a:t>
            </a:r>
            <a:r>
              <a:rPr sz="3600" dirty="0">
                <a:solidFill>
                  <a:srgbClr val="002060"/>
                </a:solidFill>
                <a:latin typeface="+mj-lt"/>
              </a:rPr>
              <a:t> </a:t>
            </a:r>
            <a:r>
              <a:rPr sz="3600" dirty="0" err="1">
                <a:solidFill>
                  <a:srgbClr val="002060"/>
                </a:solidFill>
                <a:latin typeface="+mj-lt"/>
              </a:rPr>
              <a:t>протечек</a:t>
            </a:r>
            <a:endParaRPr sz="3600" dirty="0">
              <a:solidFill>
                <a:srgbClr val="002060"/>
              </a:solidFill>
              <a:latin typeface="+mj-lt"/>
            </a:endParaRPr>
          </a:p>
          <a:p>
            <a:pPr marL="0" indent="0" defTabSz="1773936">
              <a:lnSpc>
                <a:spcPct val="100000"/>
              </a:lnSpc>
              <a:spcBef>
                <a:spcPts val="2800"/>
              </a:spcBef>
              <a:buClr>
                <a:srgbClr val="B0002D"/>
              </a:buClr>
              <a:buSzPct val="85000"/>
              <a:buNone/>
              <a:defRPr sz="1746">
                <a:solidFill>
                  <a:srgbClr val="19324B"/>
                </a:solidFill>
                <a:latin typeface="Arial"/>
                <a:ea typeface="Arial"/>
                <a:cs typeface="Arial"/>
                <a:sym typeface="Arial"/>
              </a:defRPr>
            </a:pPr>
            <a:r>
              <a:rPr sz="3600" dirty="0" err="1">
                <a:solidFill>
                  <a:srgbClr val="002060"/>
                </a:solidFill>
                <a:latin typeface="+mj-lt"/>
              </a:rPr>
              <a:t>Два</a:t>
            </a:r>
            <a:r>
              <a:rPr sz="3600" dirty="0">
                <a:solidFill>
                  <a:srgbClr val="002060"/>
                </a:solidFill>
                <a:latin typeface="+mj-lt"/>
              </a:rPr>
              <a:t>  </a:t>
            </a:r>
            <a:r>
              <a:rPr sz="3600" dirty="0" err="1">
                <a:solidFill>
                  <a:srgbClr val="002060"/>
                </a:solidFill>
                <a:latin typeface="+mj-lt"/>
              </a:rPr>
              <a:t>независимых</a:t>
            </a:r>
            <a:r>
              <a:rPr sz="3600" dirty="0">
                <a:solidFill>
                  <a:srgbClr val="002060"/>
                </a:solidFill>
                <a:latin typeface="+mj-lt"/>
              </a:rPr>
              <a:t>  </a:t>
            </a:r>
            <a:r>
              <a:rPr sz="3600" dirty="0" err="1">
                <a:solidFill>
                  <a:srgbClr val="002060"/>
                </a:solidFill>
                <a:latin typeface="+mj-lt"/>
              </a:rPr>
              <a:t>ввода</a:t>
            </a:r>
            <a:r>
              <a:rPr sz="3600" dirty="0">
                <a:solidFill>
                  <a:srgbClr val="002060"/>
                </a:solidFill>
                <a:latin typeface="+mj-lt"/>
              </a:rPr>
              <a:t>  </a:t>
            </a:r>
            <a:r>
              <a:rPr sz="3600" dirty="0" err="1">
                <a:solidFill>
                  <a:srgbClr val="002060"/>
                </a:solidFill>
                <a:latin typeface="+mj-lt"/>
              </a:rPr>
              <a:t>для</a:t>
            </a:r>
            <a:r>
              <a:rPr sz="3600" dirty="0">
                <a:solidFill>
                  <a:srgbClr val="002060"/>
                </a:solidFill>
                <a:latin typeface="+mj-lt"/>
              </a:rPr>
              <a:t>  </a:t>
            </a:r>
            <a:r>
              <a:rPr sz="3600" dirty="0" err="1">
                <a:solidFill>
                  <a:srgbClr val="002060"/>
                </a:solidFill>
                <a:latin typeface="+mj-lt"/>
              </a:rPr>
              <a:t>водоснабжения</a:t>
            </a:r>
            <a:r>
              <a:rPr sz="3600" dirty="0">
                <a:solidFill>
                  <a:srgbClr val="002060"/>
                </a:solidFill>
                <a:latin typeface="+mj-lt"/>
              </a:rPr>
              <a:t>, </a:t>
            </a:r>
            <a:r>
              <a:rPr sz="3600" dirty="0" err="1">
                <a:solidFill>
                  <a:srgbClr val="002060"/>
                </a:solidFill>
                <a:latin typeface="+mj-lt"/>
              </a:rPr>
              <a:t>канализация</a:t>
            </a:r>
            <a:r>
              <a:rPr sz="3600" dirty="0">
                <a:solidFill>
                  <a:srgbClr val="002060"/>
                </a:solidFill>
                <a:latin typeface="+mj-lt"/>
              </a:rPr>
              <a:t> и </a:t>
            </a:r>
            <a:r>
              <a:rPr sz="3600" dirty="0" err="1">
                <a:solidFill>
                  <a:srgbClr val="002060"/>
                </a:solidFill>
                <a:latin typeface="+mj-lt"/>
              </a:rPr>
              <a:t>жироуловитель</a:t>
            </a:r>
            <a:endParaRPr sz="3600" dirty="0">
              <a:solidFill>
                <a:srgbClr val="002060"/>
              </a:solidFill>
              <a:latin typeface="+mj-lt"/>
            </a:endParaRPr>
          </a:p>
        </p:txBody>
      </p:sp>
      <p:pic>
        <p:nvPicPr>
          <p:cNvPr id="316" name="Picture 6" descr="Picture 6"/>
          <p:cNvPicPr>
            <a:picLocks noChangeAspect="1"/>
          </p:cNvPicPr>
          <p:nvPr/>
        </p:nvPicPr>
        <p:blipFill>
          <a:blip r:embed="rId4">
            <a:extLst/>
          </a:blip>
          <a:srcRect r="3075" b="2874"/>
          <a:stretch>
            <a:fillRect/>
          </a:stretch>
        </p:blipFill>
        <p:spPr>
          <a:xfrm>
            <a:off x="11435893" y="1379752"/>
            <a:ext cx="5012132" cy="5022852"/>
          </a:xfrm>
          <a:prstGeom prst="rect">
            <a:avLst/>
          </a:prstGeom>
          <a:ln w="12700">
            <a:miter lim="400000"/>
          </a:ln>
        </p:spPr>
      </p:pic>
      <p:sp>
        <p:nvSpPr>
          <p:cNvPr id="2" name="Прямоугольник 1"/>
          <p:cNvSpPr/>
          <p:nvPr/>
        </p:nvSpPr>
        <p:spPr>
          <a:xfrm>
            <a:off x="2054012" y="655410"/>
            <a:ext cx="4338175" cy="830997"/>
          </a:xfrm>
          <a:prstGeom prst="rect">
            <a:avLst/>
          </a:prstGeom>
        </p:spPr>
        <p:txBody>
          <a:bodyPr wrap="none">
            <a:spAutoFit/>
          </a:bodyPr>
          <a:lstStyle/>
          <a:p>
            <a:r>
              <a:rPr lang="en-US" sz="4800" b="1" dirty="0" smtClean="0">
                <a:solidFill>
                  <a:schemeClr val="accent5">
                    <a:lumMod val="75000"/>
                  </a:schemeClr>
                </a:solidFill>
                <a:effectLst>
                  <a:outerShdw blurRad="38100" dist="38100" dir="2700000" algn="tl">
                    <a:srgbClr val="000000">
                      <a:alpha val="43137"/>
                    </a:srgbClr>
                  </a:outerShdw>
                </a:effectLst>
              </a:rPr>
              <a:t>Water </a:t>
            </a:r>
            <a:r>
              <a:rPr lang="en-US" sz="4800" b="1" dirty="0">
                <a:solidFill>
                  <a:schemeClr val="accent5">
                    <a:lumMod val="75000"/>
                  </a:schemeClr>
                </a:solidFill>
                <a:effectLst>
                  <a:outerShdw blurRad="38100" dist="38100" dir="2700000" algn="tl">
                    <a:srgbClr val="000000">
                      <a:alpha val="43137"/>
                    </a:srgbClr>
                  </a:outerShdw>
                </a:effectLst>
              </a:rPr>
              <a:t>efficiency</a:t>
            </a:r>
          </a:p>
        </p:txBody>
      </p:sp>
      <p:sp>
        <p:nvSpPr>
          <p:cNvPr id="5" name="TextBox 4"/>
          <p:cNvSpPr txBox="1"/>
          <p:nvPr/>
        </p:nvSpPr>
        <p:spPr>
          <a:xfrm>
            <a:off x="12719925" y="8178664"/>
            <a:ext cx="9635522" cy="4161460"/>
          </a:xfrm>
          <a:prstGeom prst="rect">
            <a:avLst/>
          </a:prstGeom>
          <a:noFill/>
        </p:spPr>
        <p:txBody>
          <a:bodyPr wrap="square" rtlCol="0">
            <a:spAutoFit/>
          </a:bodyPr>
          <a:lstStyle/>
          <a:p>
            <a:pPr>
              <a:lnSpc>
                <a:spcPct val="150000"/>
              </a:lnSpc>
            </a:pPr>
            <a:r>
              <a:rPr lang="en-US" dirty="0" smtClean="0">
                <a:solidFill>
                  <a:srgbClr val="002060"/>
                </a:solidFill>
                <a:latin typeface="+mj-lt"/>
              </a:rPr>
              <a:t>Monitoring of water consumption</a:t>
            </a:r>
          </a:p>
          <a:p>
            <a:pPr>
              <a:lnSpc>
                <a:spcPct val="150000"/>
              </a:lnSpc>
            </a:pPr>
            <a:r>
              <a:rPr lang="en-US" dirty="0" smtClean="0">
                <a:solidFill>
                  <a:srgbClr val="002060"/>
                </a:solidFill>
                <a:latin typeface="+mj-lt"/>
              </a:rPr>
              <a:t>Water saving sanitary ware</a:t>
            </a:r>
          </a:p>
          <a:p>
            <a:pPr>
              <a:lnSpc>
                <a:spcPct val="150000"/>
              </a:lnSpc>
            </a:pPr>
            <a:r>
              <a:rPr lang="en-US" dirty="0" smtClean="0">
                <a:solidFill>
                  <a:srgbClr val="002060"/>
                </a:solidFill>
                <a:latin typeface="+mj-lt"/>
              </a:rPr>
              <a:t>Leaking averting system</a:t>
            </a:r>
          </a:p>
          <a:p>
            <a:pPr>
              <a:lnSpc>
                <a:spcPct val="150000"/>
              </a:lnSpc>
            </a:pPr>
            <a:r>
              <a:rPr lang="en-US" dirty="0" smtClean="0">
                <a:solidFill>
                  <a:srgbClr val="002060"/>
                </a:solidFill>
                <a:latin typeface="+mj-lt"/>
              </a:rPr>
              <a:t>Two independent inputs for water supply, sewerage and grease interceptor.</a:t>
            </a:r>
            <a:endParaRPr lang="ru-RU" dirty="0">
              <a:solidFill>
                <a:srgbClr val="002060"/>
              </a:solidFill>
              <a:latin typeface="+mj-lt"/>
            </a:endParaRPr>
          </a:p>
        </p:txBody>
      </p:sp>
      <p:sp>
        <p:nvSpPr>
          <p:cNvPr id="12"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13" name="CaixaDeTexto 16"/>
          <p:cNvSpPr txBox="1"/>
          <p:nvPr/>
        </p:nvSpPr>
        <p:spPr>
          <a:xfrm>
            <a:off x="18706670" y="12454952"/>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5552194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50"/>
                                        <p:tgtEl>
                                          <p:spTgt spid="12"/>
                                        </p:tgtEl>
                                      </p:cBhvr>
                                    </p:animEffect>
                                  </p:childTnLst>
                                </p:cTn>
                              </p:par>
                              <p:par>
                                <p:cTn id="8" presetID="42" presetClass="path" presetSubtype="0" decel="100000" fill="hold" grpId="1" nodeType="withEffect">
                                  <p:stCondLst>
                                    <p:cond delay="450"/>
                                  </p:stCondLst>
                                  <p:childTnLst>
                                    <p:animMotion origin="layout" path="M -2.60485E-6 4.07407E-6 L -2.60485E-6 0.00983 " pathEditMode="relative" rAng="0" ptsTypes="AA">
                                      <p:cBhvr>
                                        <p:cTn id="9" dur="350" spd="-100000" fill="hold"/>
                                        <p:tgtEl>
                                          <p:spTgt spid="12"/>
                                        </p:tgtEl>
                                        <p:attrNameLst>
                                          <p:attrName>ppt_x</p:attrName>
                                          <p:attrName>ppt_y</p:attrName>
                                        </p:attrNameLst>
                                      </p:cBhvr>
                                      <p:rCtr x="0" y="486"/>
                                    </p:animMotion>
                                  </p:childTnLst>
                                </p:cTn>
                              </p:par>
                              <p:par>
                                <p:cTn id="10" presetID="10" presetClass="entr" presetSubtype="0" fill="hold" grpId="0" nodeType="withEffect">
                                  <p:stCondLst>
                                    <p:cond delay="4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50"/>
                                        <p:tgtEl>
                                          <p:spTgt spid="13"/>
                                        </p:tgtEl>
                                      </p:cBhvr>
                                    </p:animEffect>
                                  </p:childTnLst>
                                </p:cTn>
                              </p:par>
                              <p:par>
                                <p:cTn id="13" presetID="42" presetClass="path" presetSubtype="0" decel="100000" fill="hold" grpId="1" nodeType="withEffect">
                                  <p:stCondLst>
                                    <p:cond delay="450"/>
                                  </p:stCondLst>
                                  <p:childTnLst>
                                    <p:animMotion origin="layout" path="M -4.70695E-6 1.85185E-7 L -4.70695E-6 0.00984 " pathEditMode="relative" rAng="0" ptsTypes="AA">
                                      <p:cBhvr>
                                        <p:cTn id="14" dur="350" spd="-100000" fill="hold"/>
                                        <p:tgtEl>
                                          <p:spTgt spid="13"/>
                                        </p:tgtEl>
                                        <p:attrNameLst>
                                          <p:attrName>ppt_x</p:attrName>
                                          <p:attrName>ppt_y</p:attrName>
                                        </p:attrNameLst>
                                      </p:cBhvr>
                                      <p:rCtr x="0"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27016" y="8780322"/>
            <a:ext cx="8457688" cy="5180329"/>
          </a:xfrm>
          <a:prstGeom prst="rect">
            <a:avLst/>
          </a:prstGeom>
        </p:spPr>
        <p:txBody>
          <a:bodyPr wrap="square">
            <a:spAutoFit/>
          </a:bodyPr>
          <a:lstStyle/>
          <a:p>
            <a:pPr algn="l"/>
            <a:r>
              <a:rPr lang="ru-RU" sz="2800" dirty="0">
                <a:solidFill>
                  <a:srgbClr val="002060"/>
                </a:solidFill>
                <a:latin typeface="Times New Roman" pitchFamily="18" charset="0"/>
                <a:cs typeface="Times New Roman" pitchFamily="18" charset="0"/>
              </a:rPr>
              <a:t>Фальшполы представляют собой единую систему, состоящую из пьедесталов различной высоты выполненных из гальванизированной стали, соединенных перекладинами между собой и покрытых съемными плитами, что создает свободное техническое пространство между </a:t>
            </a:r>
            <a:r>
              <a:rPr lang="ru-RU" sz="2800" dirty="0" err="1">
                <a:solidFill>
                  <a:srgbClr val="002060"/>
                </a:solidFill>
                <a:latin typeface="Times New Roman" pitchFamily="18" charset="0"/>
                <a:cs typeface="Times New Roman" pitchFamily="18" charset="0"/>
              </a:rPr>
              <a:t>фальш</a:t>
            </a:r>
            <a:r>
              <a:rPr lang="ru-RU" sz="2800" dirty="0">
                <a:solidFill>
                  <a:srgbClr val="002060"/>
                </a:solidFill>
                <a:latin typeface="Times New Roman" pitchFamily="18" charset="0"/>
                <a:cs typeface="Times New Roman" pitchFamily="18" charset="0"/>
              </a:rPr>
              <a:t> и реальными полами. Данная конструкция позволяет скрыть все инженерные сети объекта, дефекты основного пола и, в тоже время, получить легкий доступ к</a:t>
            </a:r>
            <a:endParaRPr lang="en-US" sz="2800" dirty="0">
              <a:solidFill>
                <a:srgbClr val="002060"/>
              </a:solidFill>
              <a:latin typeface="Times New Roman" pitchFamily="18" charset="0"/>
              <a:cs typeface="Times New Roman" pitchFamily="18" charset="0"/>
            </a:endParaRPr>
          </a:p>
          <a:p>
            <a:pPr algn="l"/>
            <a:r>
              <a:rPr lang="ru-RU" sz="2800" dirty="0">
                <a:solidFill>
                  <a:srgbClr val="002060"/>
                </a:solidFill>
                <a:latin typeface="Times New Roman" pitchFamily="18" charset="0"/>
                <a:cs typeface="Times New Roman" pitchFamily="18" charset="0"/>
              </a:rPr>
              <a:t>коммуникациям без нарушения рабочего процесса.</a:t>
            </a:r>
          </a:p>
          <a:p>
            <a:pPr algn="l"/>
            <a:endParaRPr lang="ru-RU" sz="5063" dirty="0">
              <a:solidFill>
                <a:schemeClr val="accent1">
                  <a:lumMod val="50000"/>
                </a:schemeClr>
              </a:solidFill>
              <a:latin typeface="Times New Roman" pitchFamily="18" charset="0"/>
              <a:cs typeface="Times New Roman" pitchFamily="18" charset="0"/>
            </a:endParaRPr>
          </a:p>
        </p:txBody>
      </p:sp>
      <p:pic>
        <p:nvPicPr>
          <p:cNvPr id="4" name="Shape 297" descr="Shape 297"/>
          <p:cNvPicPr>
            <a:picLocks noChangeAspect="1"/>
          </p:cNvPicPr>
          <p:nvPr/>
        </p:nvPicPr>
        <p:blipFill>
          <a:blip r:embed="rId2">
            <a:extLst/>
          </a:blip>
          <a:stretch>
            <a:fillRect/>
          </a:stretch>
        </p:blipFill>
        <p:spPr>
          <a:xfrm>
            <a:off x="1327016" y="3399263"/>
            <a:ext cx="7018106" cy="4834124"/>
          </a:xfrm>
          <a:prstGeom prst="rect">
            <a:avLst/>
          </a:prstGeom>
          <a:ln w="12700">
            <a:miter lim="400000"/>
          </a:ln>
        </p:spPr>
      </p:pic>
      <p:pic>
        <p:nvPicPr>
          <p:cNvPr id="5" name="Shape 322" descr="Shape 322"/>
          <p:cNvPicPr>
            <a:picLocks noChangeAspect="1"/>
          </p:cNvPicPr>
          <p:nvPr/>
        </p:nvPicPr>
        <p:blipFill>
          <a:blip r:embed="rId3">
            <a:extLst/>
          </a:blip>
          <a:stretch>
            <a:fillRect/>
          </a:stretch>
        </p:blipFill>
        <p:spPr>
          <a:xfrm>
            <a:off x="18677392" y="3700595"/>
            <a:ext cx="3984078" cy="5073912"/>
          </a:xfrm>
          <a:prstGeom prst="rect">
            <a:avLst/>
          </a:prstGeom>
          <a:ln w="12700">
            <a:miter lim="400000"/>
          </a:ln>
        </p:spPr>
      </p:pic>
      <p:sp>
        <p:nvSpPr>
          <p:cNvPr id="6" name="TextBox 5"/>
          <p:cNvSpPr txBox="1"/>
          <p:nvPr/>
        </p:nvSpPr>
        <p:spPr>
          <a:xfrm>
            <a:off x="14211331" y="9133847"/>
            <a:ext cx="8679656" cy="44732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8" tIns="71438" rIns="71438" bIns="71438" numCol="1" spcCol="38100" rtlCol="0" anchor="ctr">
            <a:spAutoFit/>
          </a:bodyPr>
          <a:lstStyle/>
          <a:p>
            <a:pPr algn="l" rtl="0" latinLnBrk="1" hangingPunct="0"/>
            <a:r>
              <a:rPr lang="en-US" sz="3200" dirty="0">
                <a:solidFill>
                  <a:srgbClr val="002060"/>
                </a:solidFill>
                <a:latin typeface="Times New Roman" pitchFamily="18" charset="0"/>
                <a:cs typeface="Times New Roman" pitchFamily="18" charset="0"/>
              </a:rPr>
              <a:t>Inserted floors are integrated system made-up of various height    footstalls manufactured from galvanized steel joined with             crossbars and stripper plates coated that creates free practical       space between raised and flat floors. Such structure allows hiding all utilities system of the facility, defects of original floor and get easy access to communications without interruption of operating process. </a:t>
            </a:r>
          </a:p>
          <a:p>
            <a:pPr algn="ctr" defTabSz="821560" latinLnBrk="1" hangingPunct="0"/>
            <a:endParaRPr lang="ru-RU" sz="2531" dirty="0">
              <a:solidFill>
                <a:schemeClr val="accent1">
                  <a:lumMod val="50000"/>
                </a:schemeClr>
              </a:solidFill>
              <a:latin typeface="Times New Roman" pitchFamily="18" charset="0"/>
              <a:cs typeface="Times New Roman" pitchFamily="18" charset="0"/>
              <a:sym typeface="Helvetica Light"/>
            </a:endParaRPr>
          </a:p>
        </p:txBody>
      </p:sp>
      <p:sp>
        <p:nvSpPr>
          <p:cNvPr id="7" name="Shape 41"/>
          <p:cNvSpPr/>
          <p:nvPr/>
        </p:nvSpPr>
        <p:spPr>
          <a:xfrm>
            <a:off x="1031916" y="603849"/>
            <a:ext cx="10096159" cy="1326799"/>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lvl="0">
              <a:defRPr sz="2400">
                <a:solidFill>
                  <a:srgbClr val="5F327C"/>
                </a:solidFill>
              </a:defRPr>
            </a:pPr>
            <a:endParaRPr sz="3375"/>
          </a:p>
        </p:txBody>
      </p:sp>
      <p:sp>
        <p:nvSpPr>
          <p:cNvPr id="8" name="Shape 42"/>
          <p:cNvSpPr/>
          <p:nvPr/>
        </p:nvSpPr>
        <p:spPr>
          <a:xfrm>
            <a:off x="1163653" y="620918"/>
            <a:ext cx="8195062" cy="738664"/>
          </a:xfrm>
          <a:prstGeom prst="rect">
            <a:avLst/>
          </a:prstGeom>
          <a:no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lgn="l">
              <a:defRPr sz="2400">
                <a:solidFill>
                  <a:srgbClr val="FFFFFF"/>
                </a:solidFill>
              </a:defRPr>
            </a:lvl1pPr>
          </a:lstStyle>
          <a:p>
            <a:r>
              <a:rPr lang="en-US" sz="4800" b="1" dirty="0">
                <a:solidFill>
                  <a:schemeClr val="accent5">
                    <a:lumMod val="75000"/>
                  </a:schemeClr>
                </a:solidFill>
                <a:effectLst>
                  <a:outerShdw blurRad="38100" dist="38100" dir="2700000" algn="tl">
                    <a:srgbClr val="000000">
                      <a:alpha val="43137"/>
                    </a:srgbClr>
                  </a:outerShdw>
                </a:effectLst>
                <a:cs typeface="Times New Roman" pitchFamily="18" charset="0"/>
              </a:rPr>
              <a:t>  Materials and Technologies</a:t>
            </a:r>
          </a:p>
        </p:txBody>
      </p:sp>
      <p:sp>
        <p:nvSpPr>
          <p:cNvPr id="9" name="Shape 53"/>
          <p:cNvSpPr/>
          <p:nvPr/>
        </p:nvSpPr>
        <p:spPr>
          <a:xfrm>
            <a:off x="2068186" y="1249448"/>
            <a:ext cx="5535766" cy="698269"/>
          </a:xfrm>
          <a:prstGeom prst="rect">
            <a:avLst/>
          </a:prstGeom>
          <a:ln w="12700">
            <a:miter lim="400000"/>
          </a:ln>
          <a:extLst>
            <a:ext uri="{C572A759-6A51-4108-AA02-DFA0A04FC94B}">
              <ma14:wrappingTextBoxFlag xmlns:ma14="http://schemas.microsoft.com/office/mac/drawingml/2011/main" xmlns="" val="1"/>
            </a:ext>
          </a:extLst>
        </p:spPr>
        <p:txBody>
          <a:bodyPr wrap="square" lIns="71438" tIns="71438" rIns="71438" bIns="71438" anchor="ctr">
            <a:spAutoFit/>
          </a:bodyPr>
          <a:lstStyle>
            <a:lvl1pPr algn="l">
              <a:defRPr sz="2400">
                <a:solidFill>
                  <a:srgbClr val="5F327C"/>
                </a:solidFill>
              </a:defRPr>
            </a:lvl1pPr>
          </a:lstStyle>
          <a:p>
            <a:pPr lvl="0">
              <a:defRPr sz="1800">
                <a:solidFill>
                  <a:srgbClr val="000000"/>
                </a:solidFill>
              </a:defRPr>
            </a:pPr>
            <a:r>
              <a:rPr lang="kk-KZ" sz="3600" dirty="0">
                <a:solidFill>
                  <a:srgbClr val="002060"/>
                </a:solidFill>
                <a:cs typeface="Times New Roman" pitchFamily="18" charset="0"/>
              </a:rPr>
              <a:t>Материалы и Технологии</a:t>
            </a:r>
          </a:p>
        </p:txBody>
      </p:sp>
      <p:pic>
        <p:nvPicPr>
          <p:cNvPr id="2" name="Рисунок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228675" y="232563"/>
            <a:ext cx="3910820" cy="2405129"/>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8715" y="2878640"/>
            <a:ext cx="7921688" cy="5895867"/>
          </a:xfrm>
          <a:prstGeom prst="rect">
            <a:avLst/>
          </a:prstGeom>
        </p:spPr>
      </p:pic>
      <p:sp>
        <p:nvSpPr>
          <p:cNvPr id="12" name="CaixaDeTexto 16"/>
          <p:cNvSpPr txBox="1"/>
          <p:nvPr/>
        </p:nvSpPr>
        <p:spPr>
          <a:xfrm>
            <a:off x="18940347" y="12421383"/>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559167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50"/>
                                        <p:tgtEl>
                                          <p:spTgt spid="12"/>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12"/>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Shape 345" descr="Shape 345"/>
          <p:cNvPicPr>
            <a:picLocks noChangeAspect="1"/>
          </p:cNvPicPr>
          <p:nvPr/>
        </p:nvPicPr>
        <p:blipFill>
          <a:blip r:embed="rId2">
            <a:extLst/>
          </a:blip>
          <a:stretch>
            <a:fillRect/>
          </a:stretch>
        </p:blipFill>
        <p:spPr>
          <a:xfrm>
            <a:off x="2109893" y="2233547"/>
            <a:ext cx="6967751" cy="4629321"/>
          </a:xfrm>
          <a:prstGeom prst="rect">
            <a:avLst/>
          </a:prstGeom>
          <a:ln w="12700">
            <a:miter lim="400000"/>
          </a:ln>
        </p:spPr>
      </p:pic>
      <p:sp>
        <p:nvSpPr>
          <p:cNvPr id="340" name="Shape 346"/>
          <p:cNvSpPr txBox="1">
            <a:spLocks noGrp="1"/>
          </p:cNvSpPr>
          <p:nvPr>
            <p:ph type="body" sz="quarter" idx="1"/>
          </p:nvPr>
        </p:nvSpPr>
        <p:spPr>
          <a:xfrm>
            <a:off x="12220305" y="1084547"/>
            <a:ext cx="10173869" cy="3264832"/>
          </a:xfrm>
          <a:prstGeom prst="rect">
            <a:avLst/>
          </a:prstGeom>
        </p:spPr>
        <p:txBody>
          <a:bodyPr vert="horz" lIns="91398" tIns="91398" rIns="91398" bIns="91398" rtlCol="0">
            <a:noAutofit/>
          </a:bodyPr>
          <a:lstStyle/>
          <a:p>
            <a:pPr marL="685800" indent="-685800">
              <a:spcBef>
                <a:spcPts val="400"/>
              </a:spcBef>
              <a:defRPr sz="1500">
                <a:latin typeface="Times New Roman"/>
                <a:ea typeface="Times New Roman"/>
                <a:cs typeface="Times New Roman"/>
                <a:sym typeface="Times New Roman"/>
              </a:defRPr>
            </a:pPr>
            <a:r>
              <a:rPr sz="2400" dirty="0">
                <a:solidFill>
                  <a:srgbClr val="002060"/>
                </a:solidFill>
                <a:latin typeface="+mj-lt"/>
              </a:rPr>
              <a:t>Filaments used in carpet tiles are ecological products produced when processing fishing nets up to the original polymeric components, and a new product of nylon filament is produced that appears in eco-collections and aimed to protect the environment.</a:t>
            </a:r>
          </a:p>
          <a:p>
            <a:pPr marL="685800" indent="-685800">
              <a:spcBef>
                <a:spcPts val="400"/>
              </a:spcBef>
              <a:defRPr sz="1500">
                <a:latin typeface="Times New Roman"/>
                <a:ea typeface="Times New Roman"/>
                <a:cs typeface="Times New Roman"/>
                <a:sym typeface="Times New Roman"/>
              </a:defRPr>
            </a:pPr>
            <a:r>
              <a:rPr sz="2400" dirty="0">
                <a:solidFill>
                  <a:srgbClr val="002060"/>
                </a:solidFill>
                <a:latin typeface="+mj-lt"/>
              </a:rPr>
              <a:t>A carpet tile is </a:t>
            </a:r>
            <a:r>
              <a:rPr sz="2400" dirty="0" err="1">
                <a:solidFill>
                  <a:srgbClr val="002060"/>
                </a:solidFill>
                <a:latin typeface="+mj-lt"/>
              </a:rPr>
              <a:t>sixfold</a:t>
            </a:r>
            <a:r>
              <a:rPr sz="2400" dirty="0">
                <a:solidFill>
                  <a:srgbClr val="002060"/>
                </a:solidFill>
                <a:latin typeface="+mj-lt"/>
              </a:rPr>
              <a:t> better than hard floor made of laminated flooring or parquet floor that has positive effect on human health, as it has soft effect on respiratory ways of all people in premises due to chemical composition of filaments, which attracts dust and refrains it in the carpet before vacuuming effectively purifying air.</a:t>
            </a:r>
          </a:p>
        </p:txBody>
      </p:sp>
      <p:pic>
        <p:nvPicPr>
          <p:cNvPr id="344" name="Shape 350" descr="Shape 350"/>
          <p:cNvPicPr>
            <a:picLocks noChangeAspect="1"/>
          </p:cNvPicPr>
          <p:nvPr/>
        </p:nvPicPr>
        <p:blipFill>
          <a:blip r:embed="rId3">
            <a:extLst/>
          </a:blip>
          <a:stretch>
            <a:fillRect/>
          </a:stretch>
        </p:blipFill>
        <p:spPr>
          <a:xfrm>
            <a:off x="11430533" y="8242623"/>
            <a:ext cx="7658492" cy="4709945"/>
          </a:xfrm>
          <a:prstGeom prst="rect">
            <a:avLst/>
          </a:prstGeom>
          <a:ln w="12700">
            <a:miter lim="400000"/>
          </a:ln>
        </p:spPr>
      </p:pic>
      <p:pic>
        <p:nvPicPr>
          <p:cNvPr id="345" name="Shape 338" descr="Shape 338"/>
          <p:cNvPicPr>
            <a:picLocks noChangeAspect="1"/>
          </p:cNvPicPr>
          <p:nvPr/>
        </p:nvPicPr>
        <p:blipFill>
          <a:blip r:embed="rId4">
            <a:extLst/>
          </a:blip>
          <a:stretch>
            <a:fillRect/>
          </a:stretch>
        </p:blipFill>
        <p:spPr>
          <a:xfrm>
            <a:off x="2316928" y="7068026"/>
            <a:ext cx="8173765" cy="6130311"/>
          </a:xfrm>
          <a:prstGeom prst="rect">
            <a:avLst/>
          </a:prstGeom>
          <a:ln w="12700">
            <a:miter lim="400000"/>
          </a:ln>
        </p:spPr>
      </p:pic>
      <p:sp>
        <p:nvSpPr>
          <p:cNvPr id="12" name="Shape 41"/>
          <p:cNvSpPr/>
          <p:nvPr/>
        </p:nvSpPr>
        <p:spPr>
          <a:xfrm>
            <a:off x="863846" y="443751"/>
            <a:ext cx="10389458" cy="1420525"/>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lvl="0">
              <a:defRPr sz="2400">
                <a:solidFill>
                  <a:srgbClr val="5F327C"/>
                </a:solidFill>
              </a:defRPr>
            </a:pPr>
            <a:endParaRPr sz="3375"/>
          </a:p>
        </p:txBody>
      </p:sp>
      <p:sp>
        <p:nvSpPr>
          <p:cNvPr id="13" name="Shape 42"/>
          <p:cNvSpPr/>
          <p:nvPr/>
        </p:nvSpPr>
        <p:spPr>
          <a:xfrm>
            <a:off x="863846" y="503269"/>
            <a:ext cx="7609950" cy="738664"/>
          </a:xfrm>
          <a:prstGeom prst="rect">
            <a:avLst/>
          </a:prstGeom>
          <a:no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lgn="l">
              <a:defRPr sz="2400">
                <a:solidFill>
                  <a:srgbClr val="FFFFFF"/>
                </a:solidFill>
              </a:defRPr>
            </a:lvl1pPr>
          </a:lstStyle>
          <a:p>
            <a:r>
              <a:rPr lang="en-US" sz="3600" b="1" dirty="0">
                <a:solidFill>
                  <a:schemeClr val="accent5">
                    <a:lumMod val="75000"/>
                  </a:schemeClr>
                </a:solidFill>
                <a:effectLst>
                  <a:outerShdw blurRad="38100" dist="38100" dir="2700000" algn="tl">
                    <a:srgbClr val="000000">
                      <a:alpha val="43137"/>
                    </a:srgbClr>
                  </a:outerShdw>
                </a:effectLst>
                <a:cs typeface="Times New Roman" pitchFamily="18" charset="0"/>
              </a:rPr>
              <a:t>  </a:t>
            </a:r>
            <a:r>
              <a:rPr lang="en-US" sz="4800" b="1" dirty="0">
                <a:solidFill>
                  <a:schemeClr val="accent5">
                    <a:lumMod val="75000"/>
                  </a:schemeClr>
                </a:solidFill>
                <a:effectLst>
                  <a:outerShdw blurRad="38100" dist="38100" dir="2700000" algn="tl">
                    <a:srgbClr val="000000">
                      <a:alpha val="43137"/>
                    </a:srgbClr>
                  </a:outerShdw>
                </a:effectLst>
                <a:cs typeface="Times New Roman" pitchFamily="18" charset="0"/>
              </a:rPr>
              <a:t>Materials and Technologies</a:t>
            </a:r>
          </a:p>
        </p:txBody>
      </p:sp>
      <p:sp>
        <p:nvSpPr>
          <p:cNvPr id="14" name="Shape 53"/>
          <p:cNvSpPr/>
          <p:nvPr/>
        </p:nvSpPr>
        <p:spPr>
          <a:xfrm>
            <a:off x="1506045" y="1084547"/>
            <a:ext cx="11162544" cy="698269"/>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lgn="l">
              <a:defRPr sz="2400">
                <a:solidFill>
                  <a:srgbClr val="5F327C"/>
                </a:solidFill>
              </a:defRPr>
            </a:lvl1pPr>
          </a:lstStyle>
          <a:p>
            <a:pPr lvl="0">
              <a:defRPr sz="1800">
                <a:solidFill>
                  <a:srgbClr val="000000"/>
                </a:solidFill>
              </a:defRPr>
            </a:pPr>
            <a:r>
              <a:rPr lang="kk-KZ" sz="3600" dirty="0" smtClean="0">
                <a:solidFill>
                  <a:srgbClr val="002060"/>
                </a:solidFill>
                <a:cs typeface="Times New Roman" pitchFamily="18" charset="0"/>
              </a:rPr>
              <a:t>Экологическая плитка</a:t>
            </a:r>
            <a:endParaRPr lang="kk-KZ" sz="3600" dirty="0">
              <a:solidFill>
                <a:srgbClr val="002060"/>
              </a:solidFill>
              <a:cs typeface="Times New Roman" pitchFamily="18" charset="0"/>
            </a:endParaRPr>
          </a:p>
        </p:txBody>
      </p:sp>
      <p:sp>
        <p:nvSpPr>
          <p:cNvPr id="2" name="Прямоугольник 1"/>
          <p:cNvSpPr/>
          <p:nvPr/>
        </p:nvSpPr>
        <p:spPr>
          <a:xfrm>
            <a:off x="10852031" y="4617674"/>
            <a:ext cx="13370944" cy="3226524"/>
          </a:xfrm>
          <a:prstGeom prst="rect">
            <a:avLst/>
          </a:prstGeom>
        </p:spPr>
        <p:txBody>
          <a:bodyPr wrap="square">
            <a:spAutoFit/>
          </a:bodyPr>
          <a:lstStyle/>
          <a:p>
            <a:pPr marL="644650" indent="-644650" defTabSz="1719072">
              <a:spcBef>
                <a:spcPts val="200"/>
              </a:spcBef>
              <a:defRPr sz="1222"/>
            </a:pPr>
            <a:r>
              <a:rPr lang="ru-RU" sz="2400" dirty="0">
                <a:solidFill>
                  <a:srgbClr val="002060"/>
                </a:solidFill>
                <a:latin typeface="+mj-lt"/>
              </a:rPr>
              <a:t>Нить, которая используется в производстве ковровой плитки является 100% </a:t>
            </a:r>
            <a:r>
              <a:rPr lang="ru-RU" sz="2400" dirty="0" smtClean="0">
                <a:solidFill>
                  <a:srgbClr val="002060"/>
                </a:solidFill>
                <a:latin typeface="+mj-lt"/>
              </a:rPr>
              <a:t>экологическим</a:t>
            </a:r>
          </a:p>
          <a:p>
            <a:pPr marL="644650" indent="-644650" defTabSz="1719072">
              <a:spcBef>
                <a:spcPts val="200"/>
              </a:spcBef>
              <a:defRPr sz="1222"/>
            </a:pPr>
            <a:r>
              <a:rPr lang="ru-RU" sz="2400" dirty="0" smtClean="0">
                <a:solidFill>
                  <a:srgbClr val="002060"/>
                </a:solidFill>
                <a:latin typeface="+mj-lt"/>
              </a:rPr>
              <a:t>продуктом </a:t>
            </a:r>
            <a:r>
              <a:rPr lang="ru-RU" sz="2400" dirty="0">
                <a:solidFill>
                  <a:srgbClr val="002060"/>
                </a:solidFill>
                <a:latin typeface="+mj-lt"/>
              </a:rPr>
              <a:t>при переработке рыболовных сетей до исходных полимерных составляющих </a:t>
            </a:r>
            <a:r>
              <a:rPr lang="ru-RU" sz="2400" dirty="0" smtClean="0">
                <a:solidFill>
                  <a:srgbClr val="002060"/>
                </a:solidFill>
                <a:latin typeface="+mj-lt"/>
              </a:rPr>
              <a:t>и</a:t>
            </a:r>
          </a:p>
          <a:p>
            <a:pPr marL="644650" indent="-644650" defTabSz="1719072">
              <a:spcBef>
                <a:spcPts val="200"/>
              </a:spcBef>
              <a:defRPr sz="1222"/>
            </a:pPr>
            <a:r>
              <a:rPr lang="ru-RU" sz="2400" dirty="0" smtClean="0">
                <a:solidFill>
                  <a:srgbClr val="002060"/>
                </a:solidFill>
                <a:latin typeface="+mj-lt"/>
              </a:rPr>
              <a:t>получается </a:t>
            </a:r>
            <a:r>
              <a:rPr lang="ru-RU" sz="2400" dirty="0">
                <a:solidFill>
                  <a:srgbClr val="002060"/>
                </a:solidFill>
                <a:latin typeface="+mj-lt"/>
              </a:rPr>
              <a:t>совершенно новый продукт нейлоновой нити, которая присутствует в  </a:t>
            </a:r>
            <a:r>
              <a:rPr lang="ru-RU" sz="2400" dirty="0" smtClean="0">
                <a:solidFill>
                  <a:srgbClr val="002060"/>
                </a:solidFill>
                <a:latin typeface="+mj-lt"/>
              </a:rPr>
              <a:t>эко-</a:t>
            </a:r>
          </a:p>
          <a:p>
            <a:pPr marL="644650" indent="-644650" defTabSz="1719072">
              <a:spcBef>
                <a:spcPts val="200"/>
              </a:spcBef>
              <a:defRPr sz="1222"/>
            </a:pPr>
            <a:r>
              <a:rPr lang="ru-RU" sz="2400" dirty="0" smtClean="0">
                <a:solidFill>
                  <a:srgbClr val="002060"/>
                </a:solidFill>
                <a:latin typeface="+mj-lt"/>
              </a:rPr>
              <a:t>коллекциях </a:t>
            </a:r>
            <a:r>
              <a:rPr lang="ru-RU" sz="2400" dirty="0">
                <a:solidFill>
                  <a:srgbClr val="002060"/>
                </a:solidFill>
                <a:latin typeface="+mj-lt"/>
              </a:rPr>
              <a:t>и направлена на защиту окружающей среды.</a:t>
            </a:r>
          </a:p>
          <a:p>
            <a:pPr marL="644650" indent="-644650" defTabSz="1719072">
              <a:spcBef>
                <a:spcPts val="200"/>
              </a:spcBef>
              <a:defRPr sz="1222"/>
            </a:pPr>
            <a:r>
              <a:rPr lang="ru-RU" sz="2400" dirty="0">
                <a:solidFill>
                  <a:srgbClr val="002060"/>
                </a:solidFill>
                <a:latin typeface="+mj-lt"/>
              </a:rPr>
              <a:t>Ковровая плитка в шесть раз лучше твердого пола из ламината или паркета , </a:t>
            </a:r>
            <a:r>
              <a:rPr lang="ru-RU" sz="2400" dirty="0" smtClean="0">
                <a:solidFill>
                  <a:srgbClr val="002060"/>
                </a:solidFill>
                <a:latin typeface="+mj-lt"/>
              </a:rPr>
              <a:t>которая</a:t>
            </a:r>
          </a:p>
          <a:p>
            <a:pPr marL="644650" indent="-644650" defTabSz="1719072">
              <a:spcBef>
                <a:spcPts val="200"/>
              </a:spcBef>
              <a:defRPr sz="1222"/>
            </a:pPr>
            <a:r>
              <a:rPr lang="ru-RU" sz="2400" dirty="0" smtClean="0">
                <a:solidFill>
                  <a:srgbClr val="002060"/>
                </a:solidFill>
                <a:latin typeface="+mj-lt"/>
              </a:rPr>
              <a:t>воздействует </a:t>
            </a:r>
            <a:r>
              <a:rPr lang="ru-RU" sz="2400" dirty="0">
                <a:solidFill>
                  <a:srgbClr val="002060"/>
                </a:solidFill>
                <a:latin typeface="+mj-lt"/>
              </a:rPr>
              <a:t>положительно на здоровье человека, так как смягчающе действует </a:t>
            </a:r>
            <a:r>
              <a:rPr lang="ru-RU" sz="2400" dirty="0" smtClean="0">
                <a:solidFill>
                  <a:srgbClr val="002060"/>
                </a:solidFill>
                <a:latin typeface="+mj-lt"/>
              </a:rPr>
              <a:t>на</a:t>
            </a:r>
          </a:p>
          <a:p>
            <a:pPr marL="644650" indent="-644650" defTabSz="1719072">
              <a:spcBef>
                <a:spcPts val="200"/>
              </a:spcBef>
              <a:defRPr sz="1222"/>
            </a:pPr>
            <a:r>
              <a:rPr lang="ru-RU" sz="2400" dirty="0" smtClean="0">
                <a:solidFill>
                  <a:srgbClr val="002060"/>
                </a:solidFill>
                <a:latin typeface="+mj-lt"/>
              </a:rPr>
              <a:t>дыхательные </a:t>
            </a:r>
            <a:r>
              <a:rPr lang="ru-RU" sz="2400" dirty="0">
                <a:solidFill>
                  <a:srgbClr val="002060"/>
                </a:solidFill>
                <a:latin typeface="+mj-lt"/>
              </a:rPr>
              <a:t>пути всех присутствующих в помещении, благодаря химическому составу </a:t>
            </a:r>
            <a:r>
              <a:rPr lang="ru-RU" sz="2400" dirty="0" smtClean="0">
                <a:solidFill>
                  <a:srgbClr val="002060"/>
                </a:solidFill>
                <a:latin typeface="+mj-lt"/>
              </a:rPr>
              <a:t>нити,</a:t>
            </a:r>
          </a:p>
          <a:p>
            <a:pPr marL="644650" indent="-644650" defTabSz="1719072">
              <a:spcBef>
                <a:spcPts val="200"/>
              </a:spcBef>
              <a:defRPr sz="1222"/>
            </a:pPr>
            <a:r>
              <a:rPr lang="ru-RU" sz="2400" dirty="0" smtClean="0">
                <a:solidFill>
                  <a:srgbClr val="002060"/>
                </a:solidFill>
                <a:latin typeface="+mj-lt"/>
              </a:rPr>
              <a:t>которая </a:t>
            </a:r>
            <a:r>
              <a:rPr lang="ru-RU" sz="2400" dirty="0">
                <a:solidFill>
                  <a:srgbClr val="002060"/>
                </a:solidFill>
                <a:latin typeface="+mj-lt"/>
              </a:rPr>
              <a:t>притягивает пыль и удерживает ее в ковре, до уборки пылесосом, тем </a:t>
            </a:r>
            <a:r>
              <a:rPr lang="ru-RU" sz="2400" dirty="0" smtClean="0">
                <a:solidFill>
                  <a:srgbClr val="002060"/>
                </a:solidFill>
                <a:latin typeface="+mj-lt"/>
              </a:rPr>
              <a:t>самым очищая </a:t>
            </a:r>
            <a:r>
              <a:rPr lang="ru-RU" sz="2400" dirty="0">
                <a:solidFill>
                  <a:srgbClr val="002060"/>
                </a:solidFill>
                <a:latin typeface="+mj-lt"/>
              </a:rPr>
              <a:t>воздух. </a:t>
            </a:r>
          </a:p>
        </p:txBody>
      </p:sp>
      <p:sp>
        <p:nvSpPr>
          <p:cNvPr id="16"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17" name="CaixaDeTexto 16"/>
          <p:cNvSpPr txBox="1"/>
          <p:nvPr/>
        </p:nvSpPr>
        <p:spPr>
          <a:xfrm>
            <a:off x="18940347" y="12462751"/>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8779513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50"/>
                                        <p:tgtEl>
                                          <p:spTgt spid="16"/>
                                        </p:tgtEl>
                                      </p:cBhvr>
                                    </p:animEffect>
                                  </p:childTnLst>
                                </p:cTn>
                              </p:par>
                              <p:par>
                                <p:cTn id="8" presetID="42" presetClass="path" presetSubtype="0" decel="100000" fill="hold" grpId="1" nodeType="withEffect">
                                  <p:stCondLst>
                                    <p:cond delay="450"/>
                                  </p:stCondLst>
                                  <p:childTnLst>
                                    <p:animMotion origin="layout" path="M -2.60485E-6 4.07407E-6 L -2.60485E-6 0.00983 " pathEditMode="relative" rAng="0" ptsTypes="AA">
                                      <p:cBhvr>
                                        <p:cTn id="9" dur="350" spd="-100000" fill="hold"/>
                                        <p:tgtEl>
                                          <p:spTgt spid="16"/>
                                        </p:tgtEl>
                                        <p:attrNameLst>
                                          <p:attrName>ppt_x</p:attrName>
                                          <p:attrName>ppt_y</p:attrName>
                                        </p:attrNameLst>
                                      </p:cBhvr>
                                      <p:rCtr x="0" y="486"/>
                                    </p:animMotion>
                                  </p:childTnLst>
                                </p:cTn>
                              </p:par>
                              <p:par>
                                <p:cTn id="10" presetID="10" presetClass="entr" presetSubtype="0" fill="hold" grpId="0" nodeType="withEffect">
                                  <p:stCondLst>
                                    <p:cond delay="4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350"/>
                                        <p:tgtEl>
                                          <p:spTgt spid="17"/>
                                        </p:tgtEl>
                                      </p:cBhvr>
                                    </p:animEffect>
                                  </p:childTnLst>
                                </p:cTn>
                              </p:par>
                              <p:par>
                                <p:cTn id="13" presetID="42" presetClass="path" presetSubtype="0" decel="100000" fill="hold" grpId="1" nodeType="withEffect">
                                  <p:stCondLst>
                                    <p:cond delay="450"/>
                                  </p:stCondLst>
                                  <p:childTnLst>
                                    <p:animMotion origin="layout" path="M 2.48763E-6 1.48148E-6 L 2.48763E-6 0.00984 " pathEditMode="relative" rAng="0" ptsTypes="AA">
                                      <p:cBhvr>
                                        <p:cTn id="14" dur="350" spd="-100000" fill="hold"/>
                                        <p:tgtEl>
                                          <p:spTgt spid="17"/>
                                        </p:tgtEl>
                                        <p:attrNameLst>
                                          <p:attrName>ppt_x</p:attrName>
                                          <p:attrName>ppt_y</p:attrName>
                                        </p:attrNameLst>
                                      </p:cBhvr>
                                      <p:rCtr x="0"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4" name="CaixaDeTexto 16"/>
          <p:cNvSpPr txBox="1"/>
          <p:nvPr/>
        </p:nvSpPr>
        <p:spPr>
          <a:xfrm>
            <a:off x="487682" y="12329832"/>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pic>
        <p:nvPicPr>
          <p:cNvPr id="5" name="Рисунок 4"/>
          <p:cNvPicPr>
            <a:picLocks noChangeAspect="1"/>
          </p:cNvPicPr>
          <p:nvPr/>
        </p:nvPicPr>
        <p:blipFill rotWithShape="1">
          <a:blip r:embed="rId2"/>
          <a:srcRect b="35785"/>
          <a:stretch/>
        </p:blipFill>
        <p:spPr>
          <a:xfrm>
            <a:off x="13773958" y="695886"/>
            <a:ext cx="4572638" cy="2202259"/>
          </a:xfrm>
          <a:prstGeom prst="rect">
            <a:avLst/>
          </a:prstGeom>
        </p:spPr>
      </p:pic>
      <p:pic>
        <p:nvPicPr>
          <p:cNvPr id="7" name="Picture 3">
            <a:extLst>
              <a:ext uri="{FF2B5EF4-FFF2-40B4-BE49-F238E27FC236}">
                <a16:creationId xmlns:a16="http://schemas.microsoft.com/office/drawing/2014/main" xmlns="" id="{60934C8E-B2C5-4109-A3BD-9120EF5F308E}"/>
              </a:ext>
            </a:extLst>
          </p:cNvPr>
          <p:cNvPicPr>
            <a:picLocks noChangeAspect="1"/>
          </p:cNvPicPr>
          <p:nvPr/>
        </p:nvPicPr>
        <p:blipFill>
          <a:blip r:embed="rId3"/>
          <a:stretch>
            <a:fillRect/>
          </a:stretch>
        </p:blipFill>
        <p:spPr>
          <a:xfrm>
            <a:off x="877108" y="3420497"/>
            <a:ext cx="14328375" cy="8156151"/>
          </a:xfrm>
          <a:prstGeom prst="rect">
            <a:avLst/>
          </a:prstGeom>
        </p:spPr>
      </p:pic>
      <p:pic>
        <p:nvPicPr>
          <p:cNvPr id="9" name="Рисунок 8"/>
          <p:cNvPicPr>
            <a:picLocks noChangeAspect="1"/>
          </p:cNvPicPr>
          <p:nvPr/>
        </p:nvPicPr>
        <p:blipFill>
          <a:blip r:embed="rId4"/>
          <a:stretch>
            <a:fillRect/>
          </a:stretch>
        </p:blipFill>
        <p:spPr>
          <a:xfrm>
            <a:off x="15896189" y="3812292"/>
            <a:ext cx="6829410" cy="4592581"/>
          </a:xfrm>
          <a:prstGeom prst="rect">
            <a:avLst/>
          </a:prstGeom>
        </p:spPr>
      </p:pic>
      <p:pic>
        <p:nvPicPr>
          <p:cNvPr id="10" name="Рисунок 9"/>
          <p:cNvPicPr>
            <a:picLocks noChangeAspect="1"/>
          </p:cNvPicPr>
          <p:nvPr/>
        </p:nvPicPr>
        <p:blipFill>
          <a:blip r:embed="rId5"/>
          <a:stretch>
            <a:fillRect/>
          </a:stretch>
        </p:blipFill>
        <p:spPr>
          <a:xfrm>
            <a:off x="15843091" y="8404873"/>
            <a:ext cx="6882508" cy="4511556"/>
          </a:xfrm>
          <a:prstGeom prst="rect">
            <a:avLst/>
          </a:prstGeom>
        </p:spPr>
      </p:pic>
      <p:sp>
        <p:nvSpPr>
          <p:cNvPr id="12" name="Shape 41"/>
          <p:cNvSpPr/>
          <p:nvPr/>
        </p:nvSpPr>
        <p:spPr>
          <a:xfrm>
            <a:off x="1327016" y="807086"/>
            <a:ext cx="10389458" cy="1420525"/>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lvl="0">
              <a:defRPr sz="2400">
                <a:solidFill>
                  <a:srgbClr val="5F327C"/>
                </a:solidFill>
              </a:defRPr>
            </a:pPr>
            <a:endParaRPr sz="3375"/>
          </a:p>
        </p:txBody>
      </p:sp>
      <p:sp>
        <p:nvSpPr>
          <p:cNvPr id="13" name="Shape 42"/>
          <p:cNvSpPr/>
          <p:nvPr/>
        </p:nvSpPr>
        <p:spPr>
          <a:xfrm>
            <a:off x="1327016" y="866604"/>
            <a:ext cx="7609950" cy="738664"/>
          </a:xfrm>
          <a:prstGeom prst="rect">
            <a:avLst/>
          </a:prstGeom>
          <a:no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lgn="l">
              <a:defRPr sz="2400">
                <a:solidFill>
                  <a:srgbClr val="FFFFFF"/>
                </a:solidFill>
              </a:defRPr>
            </a:lvl1pPr>
          </a:lstStyle>
          <a:p>
            <a:r>
              <a:rPr lang="en-US" sz="3600" b="1" dirty="0">
                <a:solidFill>
                  <a:schemeClr val="accent5">
                    <a:lumMod val="75000"/>
                  </a:schemeClr>
                </a:solidFill>
                <a:effectLst>
                  <a:outerShdw blurRad="38100" dist="38100" dir="2700000" algn="tl">
                    <a:srgbClr val="000000">
                      <a:alpha val="43137"/>
                    </a:srgbClr>
                  </a:outerShdw>
                </a:effectLst>
                <a:cs typeface="Times New Roman" pitchFamily="18" charset="0"/>
              </a:rPr>
              <a:t>  </a:t>
            </a:r>
            <a:r>
              <a:rPr lang="en-US" sz="4800" b="1" dirty="0">
                <a:solidFill>
                  <a:schemeClr val="accent5">
                    <a:lumMod val="75000"/>
                  </a:schemeClr>
                </a:solidFill>
                <a:effectLst>
                  <a:outerShdw blurRad="38100" dist="38100" dir="2700000" algn="tl">
                    <a:srgbClr val="000000">
                      <a:alpha val="43137"/>
                    </a:srgbClr>
                  </a:outerShdw>
                </a:effectLst>
                <a:cs typeface="Times New Roman" pitchFamily="18" charset="0"/>
              </a:rPr>
              <a:t>Materials and Technologies</a:t>
            </a:r>
          </a:p>
        </p:txBody>
      </p:sp>
      <p:sp>
        <p:nvSpPr>
          <p:cNvPr id="14" name="Shape 53"/>
          <p:cNvSpPr/>
          <p:nvPr/>
        </p:nvSpPr>
        <p:spPr>
          <a:xfrm>
            <a:off x="1969215" y="1447882"/>
            <a:ext cx="11162544" cy="698269"/>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lgn="l">
              <a:defRPr sz="2400">
                <a:solidFill>
                  <a:srgbClr val="5F327C"/>
                </a:solidFill>
              </a:defRPr>
            </a:lvl1pPr>
          </a:lstStyle>
          <a:p>
            <a:pPr lvl="0">
              <a:defRPr sz="1800">
                <a:solidFill>
                  <a:srgbClr val="000000"/>
                </a:solidFill>
              </a:defRPr>
            </a:pPr>
            <a:r>
              <a:rPr lang="kk-KZ" sz="3600" dirty="0" smtClean="0">
                <a:solidFill>
                  <a:srgbClr val="002060"/>
                </a:solidFill>
                <a:cs typeface="Times New Roman" pitchFamily="18" charset="0"/>
              </a:rPr>
              <a:t>Экологическая плитка</a:t>
            </a:r>
            <a:endParaRPr lang="kk-KZ" sz="3600" dirty="0">
              <a:solidFill>
                <a:srgbClr val="002060"/>
              </a:solidFill>
              <a:cs typeface="Times New Roman" pitchFamily="18" charset="0"/>
            </a:endParaRPr>
          </a:p>
        </p:txBody>
      </p:sp>
    </p:spTree>
    <p:extLst>
      <p:ext uri="{BB962C8B-B14F-4D97-AF65-F5344CB8AC3E}">
        <p14:creationId xmlns:p14="http://schemas.microsoft.com/office/powerpoint/2010/main" val="9932800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50"/>
                                        <p:tgtEl>
                                          <p:spTgt spid="3"/>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3"/>
                                        </p:tgtEl>
                                        <p:attrNameLst>
                                          <p:attrName>ppt_x</p:attrName>
                                          <p:attrName>ppt_y</p:attrName>
                                        </p:attrNameLst>
                                      </p:cBhvr>
                                      <p:rCtr x="0" y="482"/>
                                    </p:animMotion>
                                  </p:childTnLst>
                                </p:cTn>
                              </p:par>
                              <p:par>
                                <p:cTn id="10" presetID="10" presetClass="entr" presetSubtype="0" fill="hold" grpId="0" nodeType="withEffect">
                                  <p:stCondLst>
                                    <p:cond delay="4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50"/>
                                        <p:tgtEl>
                                          <p:spTgt spid="4"/>
                                        </p:tgtEl>
                                      </p:cBhvr>
                                    </p:animEffect>
                                  </p:childTnLst>
                                </p:cTn>
                              </p:par>
                              <p:par>
                                <p:cTn id="13" presetID="42" presetClass="path" presetSubtype="0" decel="100000" fill="hold" grpId="1" nodeType="withEffect">
                                  <p:stCondLst>
                                    <p:cond delay="450"/>
                                  </p:stCondLst>
                                  <p:childTnLst>
                                    <p:animMotion origin="layout" path="M 1.48088E-6 -1.25221E-6 L 1.48088E-6 0.00981 " pathEditMode="relative" rAng="0" ptsTypes="AA">
                                      <p:cBhvr>
                                        <p:cTn id="14" dur="350" spd="-100000" fill="hold"/>
                                        <p:tgtEl>
                                          <p:spTgt spid="4"/>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39488" y="1004832"/>
            <a:ext cx="10416060" cy="1863305"/>
          </a:xfrm>
          <a:prstGeom prst="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98" name="TextBox 1"/>
          <p:cNvSpPr txBox="1"/>
          <p:nvPr/>
        </p:nvSpPr>
        <p:spPr>
          <a:xfrm>
            <a:off x="15165682" y="1514363"/>
            <a:ext cx="8416092" cy="440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p>
            <a:pPr indent="1219200" defTabSz="914400">
              <a:defRPr sz="1600">
                <a:latin typeface="Times New Roman"/>
                <a:ea typeface="Times New Roman"/>
                <a:cs typeface="Times New Roman"/>
                <a:sym typeface="Times New Roman"/>
              </a:defRPr>
            </a:pPr>
            <a:r>
              <a:rPr sz="4000" dirty="0">
                <a:solidFill>
                  <a:srgbClr val="002060"/>
                </a:solidFill>
              </a:rPr>
              <a:t>Green Tower is located in the downtown of Almaty city.</a:t>
            </a:r>
            <a:endParaRPr sz="4000" dirty="0">
              <a:solidFill>
                <a:srgbClr val="002060"/>
              </a:solidFill>
              <a:sym typeface="Helvetica"/>
            </a:endParaRPr>
          </a:p>
          <a:p>
            <a:pPr defTabSz="914400">
              <a:defRPr sz="1600">
                <a:latin typeface="Times New Roman"/>
                <a:ea typeface="Times New Roman"/>
                <a:cs typeface="Times New Roman"/>
                <a:sym typeface="Times New Roman"/>
              </a:defRPr>
            </a:pPr>
            <a:r>
              <a:rPr sz="4000" dirty="0">
                <a:solidFill>
                  <a:srgbClr val="002060"/>
                </a:solidFill>
              </a:rPr>
              <a:t>            - There are subway station and several bus stops within walking distance.</a:t>
            </a:r>
            <a:endParaRPr sz="4000" dirty="0">
              <a:solidFill>
                <a:srgbClr val="002060"/>
              </a:solidFill>
              <a:sym typeface="Helvetica"/>
            </a:endParaRPr>
          </a:p>
          <a:p>
            <a:pPr defTabSz="914400">
              <a:defRPr sz="1600">
                <a:latin typeface="Times New Roman"/>
                <a:ea typeface="Times New Roman"/>
                <a:cs typeface="Times New Roman"/>
                <a:sym typeface="Times New Roman"/>
              </a:defRPr>
            </a:pPr>
            <a:r>
              <a:rPr sz="4000" dirty="0">
                <a:solidFill>
                  <a:srgbClr val="002060"/>
                </a:solidFill>
              </a:rPr>
              <a:t>            - There are coffee shops, shops, banks and post offices  </a:t>
            </a:r>
          </a:p>
        </p:txBody>
      </p:sp>
      <p:pic>
        <p:nvPicPr>
          <p:cNvPr id="199" name="Shape 111" descr="Shape 111"/>
          <p:cNvPicPr>
            <a:picLocks noChangeAspect="1"/>
          </p:cNvPicPr>
          <p:nvPr/>
        </p:nvPicPr>
        <p:blipFill>
          <a:blip r:embed="rId2">
            <a:extLst/>
          </a:blip>
          <a:stretch>
            <a:fillRect/>
          </a:stretch>
        </p:blipFill>
        <p:spPr>
          <a:xfrm>
            <a:off x="523594" y="3392588"/>
            <a:ext cx="14558670" cy="8331408"/>
          </a:xfrm>
          <a:prstGeom prst="rect">
            <a:avLst/>
          </a:prstGeom>
          <a:ln w="12700">
            <a:miter lim="400000"/>
          </a:ln>
        </p:spPr>
      </p:pic>
      <p:sp>
        <p:nvSpPr>
          <p:cNvPr id="202" name="General Information"/>
          <p:cNvSpPr txBox="1"/>
          <p:nvPr/>
        </p:nvSpPr>
        <p:spPr>
          <a:xfrm>
            <a:off x="1165232" y="1006532"/>
            <a:ext cx="9100208" cy="1015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2400">
                <a:solidFill>
                  <a:srgbClr val="FFFFFF"/>
                </a:solidFill>
              </a:defRPr>
            </a:lvl1pPr>
          </a:lstStyle>
          <a:p>
            <a:r>
              <a:rPr lang="en-US" sz="6600" b="1" dirty="0" smtClean="0">
                <a:solidFill>
                  <a:schemeClr val="accent5">
                    <a:lumMod val="75000"/>
                  </a:schemeClr>
                </a:solidFill>
                <a:effectLst>
                  <a:outerShdw blurRad="38100" dist="38100" dir="2700000" algn="tl">
                    <a:srgbClr val="000000">
                      <a:alpha val="43137"/>
                    </a:srgbClr>
                  </a:outerShdw>
                </a:effectLst>
              </a:rPr>
              <a:t>Location</a:t>
            </a:r>
            <a:endParaRPr sz="6600" b="1" dirty="0">
              <a:solidFill>
                <a:schemeClr val="accent5">
                  <a:lumMod val="75000"/>
                </a:schemeClr>
              </a:solidFill>
              <a:effectLst>
                <a:outerShdw blurRad="38100" dist="38100" dir="2700000" algn="tl">
                  <a:srgbClr val="000000">
                    <a:alpha val="43137"/>
                  </a:srgbClr>
                </a:outerShdw>
              </a:effectLst>
            </a:endParaRPr>
          </a:p>
        </p:txBody>
      </p:sp>
      <p:sp>
        <p:nvSpPr>
          <p:cNvPr id="2" name="Прямоугольник 1"/>
          <p:cNvSpPr/>
          <p:nvPr/>
        </p:nvSpPr>
        <p:spPr>
          <a:xfrm>
            <a:off x="2032807" y="1928238"/>
            <a:ext cx="7365058" cy="923330"/>
          </a:xfrm>
          <a:prstGeom prst="rect">
            <a:avLst/>
          </a:prstGeom>
        </p:spPr>
        <p:txBody>
          <a:bodyPr wrap="square">
            <a:spAutoFit/>
          </a:bodyPr>
          <a:lstStyle/>
          <a:p>
            <a:r>
              <a:rPr lang="ru-RU" sz="5400" b="1" dirty="0" smtClean="0">
                <a:ln w="9525">
                  <a:solidFill>
                    <a:schemeClr val="bg1"/>
                  </a:solidFill>
                  <a:prstDash val="solid"/>
                </a:ln>
                <a:solidFill>
                  <a:srgbClr val="122B96"/>
                </a:solidFill>
                <a:effectLst>
                  <a:outerShdw blurRad="12700" dist="38100" dir="2700000" algn="tl" rotWithShape="0">
                    <a:schemeClr val="accent5">
                      <a:lumMod val="60000"/>
                      <a:lumOff val="40000"/>
                    </a:schemeClr>
                  </a:outerShdw>
                </a:effectLst>
              </a:rPr>
              <a:t>Локация</a:t>
            </a:r>
            <a:endParaRPr lang="ru-RU" sz="5400" dirty="0"/>
          </a:p>
        </p:txBody>
      </p:sp>
      <p:sp>
        <p:nvSpPr>
          <p:cNvPr id="3" name="Прямоугольник 2"/>
          <p:cNvSpPr/>
          <p:nvPr/>
        </p:nvSpPr>
        <p:spPr>
          <a:xfrm>
            <a:off x="20074845" y="0"/>
            <a:ext cx="4147530" cy="1569660"/>
          </a:xfrm>
          <a:prstGeom prst="rect">
            <a:avLst/>
          </a:prstGeom>
        </p:spPr>
        <p:txBody>
          <a:bodyPr wrap="square">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a:solidFill>
                  <a:schemeClr val="accent5">
                    <a:lumMod val="50000"/>
                  </a:schemeClr>
                </a:solidFill>
                <a:latin typeface="Century Gothic" panose="020B0502020202020204" pitchFamily="34" charset="0"/>
              </a:rPr>
              <a:t>GREEN TOWER</a:t>
            </a:r>
            <a:endParaRPr lang="ru-RU" sz="4000" b="1" dirty="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10" name="TextBox 1"/>
          <p:cNvSpPr txBox="1"/>
          <p:nvPr/>
        </p:nvSpPr>
        <p:spPr>
          <a:xfrm>
            <a:off x="15394500" y="6464784"/>
            <a:ext cx="8416092" cy="5632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rIns="91438">
            <a:spAutoFit/>
          </a:bodyPr>
          <a:lstStyle/>
          <a:p>
            <a:pPr>
              <a:lnSpc>
                <a:spcPct val="90000"/>
              </a:lnSpc>
              <a:buClr>
                <a:srgbClr val="8A0000"/>
              </a:buClr>
              <a:buSzPct val="100000"/>
              <a:defRPr sz="1600">
                <a:solidFill>
                  <a:srgbClr val="19324B"/>
                </a:solidFill>
              </a:defRPr>
            </a:pPr>
            <a:r>
              <a:rPr lang="ru-RU" sz="3200" dirty="0" smtClean="0">
                <a:solidFill>
                  <a:srgbClr val="002060"/>
                </a:solidFill>
                <a:latin typeface="Times New Roman" panose="02020603050405020304" pitchFamily="18" charset="0"/>
                <a:cs typeface="Times New Roman" panose="02020603050405020304" pitchFamily="18" charset="0"/>
              </a:rPr>
              <a:t>	</a:t>
            </a:r>
            <a:r>
              <a:rPr sz="4000" dirty="0" err="1" smtClean="0">
                <a:solidFill>
                  <a:srgbClr val="002060"/>
                </a:solidFill>
                <a:latin typeface="Times New Roman" panose="02020603050405020304" pitchFamily="18" charset="0"/>
                <a:cs typeface="Times New Roman" panose="02020603050405020304" pitchFamily="18" charset="0"/>
              </a:rPr>
              <a:t>Бизнес</a:t>
            </a:r>
            <a:r>
              <a:rPr sz="4000" dirty="0" smtClean="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центр</a:t>
            </a:r>
            <a:r>
              <a:rPr sz="4000" dirty="0">
                <a:solidFill>
                  <a:srgbClr val="002060"/>
                </a:solidFill>
                <a:latin typeface="Times New Roman" panose="02020603050405020304" pitchFamily="18" charset="0"/>
                <a:cs typeface="Times New Roman" panose="02020603050405020304" pitchFamily="18" charset="0"/>
              </a:rPr>
              <a:t> «Green Tower» </a:t>
            </a:r>
            <a:r>
              <a:rPr sz="4000" dirty="0" err="1">
                <a:solidFill>
                  <a:srgbClr val="002060"/>
                </a:solidFill>
                <a:latin typeface="Times New Roman" panose="02020603050405020304" pitchFamily="18" charset="0"/>
                <a:cs typeface="Times New Roman" panose="02020603050405020304" pitchFamily="18" charset="0"/>
              </a:rPr>
              <a:t>расположен</a:t>
            </a:r>
            <a:r>
              <a:rPr sz="4000" dirty="0">
                <a:solidFill>
                  <a:srgbClr val="002060"/>
                </a:solidFill>
                <a:latin typeface="Times New Roman" panose="02020603050405020304" pitchFamily="18" charset="0"/>
                <a:cs typeface="Times New Roman" panose="02020603050405020304" pitchFamily="18" charset="0"/>
              </a:rPr>
              <a:t> в </a:t>
            </a:r>
            <a:r>
              <a:rPr sz="4000" dirty="0" err="1">
                <a:solidFill>
                  <a:srgbClr val="002060"/>
                </a:solidFill>
                <a:latin typeface="Times New Roman" panose="02020603050405020304" pitchFamily="18" charset="0"/>
                <a:cs typeface="Times New Roman" panose="02020603050405020304" pitchFamily="18" charset="0"/>
              </a:rPr>
              <a:t>центре</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делового</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района</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Алматы</a:t>
            </a:r>
            <a:r>
              <a:rPr sz="4000" dirty="0">
                <a:solidFill>
                  <a:srgbClr val="002060"/>
                </a:solidFill>
                <a:latin typeface="Times New Roman" panose="02020603050405020304" pitchFamily="18" charset="0"/>
                <a:cs typeface="Times New Roman" panose="02020603050405020304" pitchFamily="18" charset="0"/>
              </a:rPr>
              <a:t>. </a:t>
            </a:r>
          </a:p>
          <a:p>
            <a:pPr>
              <a:lnSpc>
                <a:spcPct val="90000"/>
              </a:lnSpc>
              <a:buClr>
                <a:srgbClr val="8A0000"/>
              </a:buClr>
              <a:buSzPct val="100000"/>
              <a:defRPr sz="1600">
                <a:solidFill>
                  <a:srgbClr val="19324B"/>
                </a:solidFill>
              </a:defRPr>
            </a:pPr>
            <a:r>
              <a:rPr lang="ru-RU" sz="4000" dirty="0" smtClean="0">
                <a:solidFill>
                  <a:srgbClr val="002060"/>
                </a:solidFill>
                <a:latin typeface="Times New Roman" panose="02020603050405020304" pitchFamily="18" charset="0"/>
                <a:cs typeface="Times New Roman" panose="02020603050405020304" pitchFamily="18" charset="0"/>
              </a:rPr>
              <a:t>	- </a:t>
            </a:r>
            <a:r>
              <a:rPr sz="4000" dirty="0" smtClean="0">
                <a:solidFill>
                  <a:srgbClr val="002060"/>
                </a:solidFill>
                <a:latin typeface="Times New Roman" panose="02020603050405020304" pitchFamily="18" charset="0"/>
                <a:cs typeface="Times New Roman" panose="02020603050405020304" pitchFamily="18" charset="0"/>
              </a:rPr>
              <a:t>В </a:t>
            </a:r>
            <a:r>
              <a:rPr sz="4000" dirty="0" err="1">
                <a:solidFill>
                  <a:srgbClr val="002060"/>
                </a:solidFill>
                <a:latin typeface="Times New Roman" panose="02020603050405020304" pitchFamily="18" charset="0"/>
                <a:cs typeface="Times New Roman" panose="02020603050405020304" pitchFamily="18" charset="0"/>
              </a:rPr>
              <a:t>шаговой</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доступности</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расположены</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несколько</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автобусных</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остановок</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станция</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метро</a:t>
            </a:r>
            <a:r>
              <a:rPr sz="4000" dirty="0">
                <a:solidFill>
                  <a:srgbClr val="002060"/>
                </a:solidFill>
                <a:latin typeface="Times New Roman" panose="02020603050405020304" pitchFamily="18" charset="0"/>
                <a:cs typeface="Times New Roman" panose="02020603050405020304" pitchFamily="18" charset="0"/>
              </a:rPr>
              <a:t>.</a:t>
            </a:r>
          </a:p>
          <a:p>
            <a:pPr>
              <a:lnSpc>
                <a:spcPct val="90000"/>
              </a:lnSpc>
              <a:buClr>
                <a:srgbClr val="8A0000"/>
              </a:buClr>
              <a:buSzPct val="100000"/>
              <a:defRPr sz="1600">
                <a:solidFill>
                  <a:srgbClr val="19324B"/>
                </a:solidFill>
              </a:defRPr>
            </a:pPr>
            <a:r>
              <a:rPr lang="ru-RU" sz="4000" dirty="0" smtClean="0">
                <a:solidFill>
                  <a:srgbClr val="002060"/>
                </a:solidFill>
                <a:latin typeface="Times New Roman" panose="02020603050405020304" pitchFamily="18" charset="0"/>
                <a:cs typeface="Times New Roman" panose="02020603050405020304" pitchFamily="18" charset="0"/>
              </a:rPr>
              <a:t>	- </a:t>
            </a:r>
            <a:r>
              <a:rPr sz="4000" dirty="0" smtClean="0">
                <a:solidFill>
                  <a:srgbClr val="002060"/>
                </a:solidFill>
                <a:latin typeface="Times New Roman" panose="02020603050405020304" pitchFamily="18" charset="0"/>
                <a:cs typeface="Times New Roman" panose="02020603050405020304" pitchFamily="18" charset="0"/>
              </a:rPr>
              <a:t>В </a:t>
            </a:r>
            <a:r>
              <a:rPr sz="4000" dirty="0" err="1">
                <a:solidFill>
                  <a:srgbClr val="002060"/>
                </a:solidFill>
                <a:latin typeface="Times New Roman" panose="02020603050405020304" pitchFamily="18" charset="0"/>
                <a:cs typeface="Times New Roman" panose="02020603050405020304" pitchFamily="18" charset="0"/>
              </a:rPr>
              <a:t>непосредственной</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близости</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расположены</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кофейни</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магазины</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банковские</a:t>
            </a:r>
            <a:r>
              <a:rPr sz="4000" dirty="0">
                <a:solidFill>
                  <a:srgbClr val="002060"/>
                </a:solidFill>
                <a:latin typeface="Times New Roman" panose="02020603050405020304" pitchFamily="18" charset="0"/>
                <a:cs typeface="Times New Roman" panose="02020603050405020304" pitchFamily="18" charset="0"/>
              </a:rPr>
              <a:t> и </a:t>
            </a:r>
            <a:r>
              <a:rPr sz="4000" dirty="0" err="1">
                <a:solidFill>
                  <a:srgbClr val="002060"/>
                </a:solidFill>
                <a:latin typeface="Times New Roman" panose="02020603050405020304" pitchFamily="18" charset="0"/>
                <a:cs typeface="Times New Roman" panose="02020603050405020304" pitchFamily="18" charset="0"/>
              </a:rPr>
              <a:t>почтовые</a:t>
            </a:r>
            <a:r>
              <a:rPr sz="4000" dirty="0">
                <a:solidFill>
                  <a:srgbClr val="002060"/>
                </a:solidFill>
                <a:latin typeface="Times New Roman" panose="02020603050405020304" pitchFamily="18" charset="0"/>
                <a:cs typeface="Times New Roman" panose="02020603050405020304" pitchFamily="18" charset="0"/>
              </a:rPr>
              <a:t> </a:t>
            </a:r>
            <a:r>
              <a:rPr sz="4000" dirty="0" err="1">
                <a:solidFill>
                  <a:srgbClr val="002060"/>
                </a:solidFill>
                <a:latin typeface="Times New Roman" panose="02020603050405020304" pitchFamily="18" charset="0"/>
                <a:cs typeface="Times New Roman" panose="02020603050405020304" pitchFamily="18" charset="0"/>
              </a:rPr>
              <a:t>отделения</a:t>
            </a:r>
            <a:endParaRPr sz="4000"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8210062" y="12097095"/>
            <a:ext cx="6012313" cy="1618905"/>
          </a:xfrm>
          <a:prstGeom prst="rect">
            <a:avLst/>
          </a:prstGeom>
        </p:spPr>
        <p:txBody>
          <a:bodyPr wrap="square">
            <a:spAutoFit/>
          </a:bodyPr>
          <a:lstStyle/>
          <a:p>
            <a:pPr algn="ctr">
              <a:lnSpc>
                <a:spcPct val="80000"/>
              </a:lnSpc>
            </a:pPr>
            <a:endParaRPr lang="pt-BR" sz="4400" b="1" i="1" dirty="0">
              <a:solidFill>
                <a:srgbClr val="002060"/>
              </a:solidFill>
              <a:latin typeface="Century Gothic" panose="020B0502020202020204" pitchFamily="34" charset="0"/>
            </a:endParaRPr>
          </a:p>
          <a:p>
            <a:pPr algn="ctr">
              <a:lnSpc>
                <a:spcPct val="80000"/>
              </a:lnSpc>
            </a:pPr>
            <a:r>
              <a:rPr lang="ru-RU" b="1" i="1" dirty="0" err="1">
                <a:solidFill>
                  <a:srgbClr val="002060"/>
                </a:solidFill>
                <a:latin typeface="Century Gothic" panose="020B0502020202020204" pitchFamily="34" charset="0"/>
              </a:rPr>
              <a:t>Гульмира</a:t>
            </a:r>
            <a:r>
              <a:rPr lang="ru-RU" b="1" i="1" dirty="0">
                <a:solidFill>
                  <a:srgbClr val="002060"/>
                </a:solidFill>
                <a:latin typeface="Century Gothic" panose="020B0502020202020204" pitchFamily="34" charset="0"/>
              </a:rPr>
              <a:t> ТОЛГАНБАЕВА</a:t>
            </a:r>
          </a:p>
          <a:p>
            <a:pPr algn="ctr">
              <a:lnSpc>
                <a:spcPct val="80000"/>
              </a:lnSpc>
            </a:pPr>
            <a:endParaRPr lang="ru-RU" sz="44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17040001"/>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198315" y="9864389"/>
            <a:ext cx="3283708" cy="3283708"/>
          </a:xfrm>
          <a:prstGeom prst="rect">
            <a:avLst/>
          </a:prstGeom>
        </p:spPr>
      </p:pic>
      <p:pic>
        <p:nvPicPr>
          <p:cNvPr id="2054" name="Picture 6"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242" y="4172391"/>
            <a:ext cx="450532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Картинки по запросу schuc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995" y="3215529"/>
            <a:ext cx="2382982" cy="2382983"/>
          </a:xfrm>
          <a:prstGeom prst="rect">
            <a:avLst/>
          </a:prstGeom>
          <a:noFill/>
          <a:extLst>
            <a:ext uri="{909E8E84-426E-40DD-AFC4-6F175D3DCCD1}">
              <a14:hiddenFill xmlns:a14="http://schemas.microsoft.com/office/drawing/2010/main">
                <a:solidFill>
                  <a:srgbClr val="FFFFFF"/>
                </a:solidFill>
              </a14:hiddenFill>
            </a:ext>
          </a:extLst>
        </p:spPr>
      </p:pic>
      <p:sp>
        <p:nvSpPr>
          <p:cNvPr id="231" name="Shape 231"/>
          <p:cNvSpPr/>
          <p:nvPr/>
        </p:nvSpPr>
        <p:spPr>
          <a:xfrm>
            <a:off x="1008829" y="743255"/>
            <a:ext cx="10857926" cy="1656397"/>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lvl="0">
              <a:defRPr sz="2400">
                <a:solidFill>
                  <a:srgbClr val="5F327C"/>
                </a:solidFill>
              </a:defRPr>
            </a:pPr>
            <a:endParaRPr sz="3375"/>
          </a:p>
        </p:txBody>
      </p:sp>
      <p:sp>
        <p:nvSpPr>
          <p:cNvPr id="232" name="Shape 232"/>
          <p:cNvSpPr/>
          <p:nvPr/>
        </p:nvSpPr>
        <p:spPr>
          <a:xfrm>
            <a:off x="1334672" y="937578"/>
            <a:ext cx="6398376" cy="738664"/>
          </a:xfrm>
          <a:prstGeom prst="rect">
            <a:avLst/>
          </a:prstGeom>
          <a:no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lgn="l">
              <a:defRPr sz="2400">
                <a:solidFill>
                  <a:srgbClr val="FFFFFF"/>
                </a:solidFill>
              </a:defRPr>
            </a:lvl1pPr>
          </a:lstStyle>
          <a:p>
            <a:pPr lvl="0">
              <a:defRPr sz="1800">
                <a:solidFill>
                  <a:srgbClr val="000000"/>
                </a:solidFill>
              </a:defRPr>
            </a:pPr>
            <a:endParaRPr sz="4800" b="1" dirty="0">
              <a:solidFill>
                <a:schemeClr val="accent5">
                  <a:lumMod val="75000"/>
                </a:schemeClr>
              </a:solidFill>
              <a:effectLst>
                <a:outerShdw blurRad="38100" dist="38100" dir="2700000" algn="tl">
                  <a:srgbClr val="000000">
                    <a:alpha val="43137"/>
                  </a:srgbClr>
                </a:outerShdw>
              </a:effectLst>
            </a:endParaRPr>
          </a:p>
        </p:txBody>
      </p:sp>
      <p:sp>
        <p:nvSpPr>
          <p:cNvPr id="250" name="Shape 250"/>
          <p:cNvSpPr/>
          <p:nvPr/>
        </p:nvSpPr>
        <p:spPr>
          <a:xfrm>
            <a:off x="1198315" y="865443"/>
            <a:ext cx="11162544" cy="882935"/>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lgn="l">
              <a:defRPr sz="2400">
                <a:solidFill>
                  <a:srgbClr val="5F327C"/>
                </a:solidFill>
              </a:defRPr>
            </a:lvl1pPr>
          </a:lstStyle>
          <a:p>
            <a:pPr lvl="0">
              <a:defRPr sz="1800">
                <a:solidFill>
                  <a:srgbClr val="000000"/>
                </a:solidFill>
              </a:defRPr>
            </a:pPr>
            <a:r>
              <a:rPr sz="4800" b="1" dirty="0">
                <a:solidFill>
                  <a:schemeClr val="accent5">
                    <a:lumMod val="75000"/>
                  </a:schemeClr>
                </a:solidFill>
                <a:effectLst>
                  <a:outerShdw blurRad="38100" dist="38100" dir="2700000" algn="tl">
                    <a:srgbClr val="000000">
                      <a:alpha val="43137"/>
                    </a:srgbClr>
                  </a:outerShdw>
                </a:effectLst>
              </a:rPr>
              <a:t>Materials and technology</a:t>
            </a:r>
          </a:p>
        </p:txBody>
      </p:sp>
      <p:pic>
        <p:nvPicPr>
          <p:cNvPr id="254" name="pasted-image.png"/>
          <p:cNvPicPr/>
          <p:nvPr/>
        </p:nvPicPr>
        <p:blipFill>
          <a:blip r:embed="rId5">
            <a:extLst/>
          </a:blip>
          <a:stretch>
            <a:fillRect/>
          </a:stretch>
        </p:blipFill>
        <p:spPr>
          <a:xfrm>
            <a:off x="6648351" y="9864389"/>
            <a:ext cx="4459264" cy="2965411"/>
          </a:xfrm>
          <a:prstGeom prst="rect">
            <a:avLst/>
          </a:prstGeom>
          <a:ln w="12700">
            <a:miter lim="400000"/>
          </a:ln>
        </p:spPr>
      </p:pic>
      <p:sp>
        <p:nvSpPr>
          <p:cNvPr id="255" name="Shape 255"/>
          <p:cNvSpPr/>
          <p:nvPr/>
        </p:nvSpPr>
        <p:spPr>
          <a:xfrm>
            <a:off x="11866754" y="10751095"/>
            <a:ext cx="6623556" cy="975268"/>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lgn="l">
              <a:defRPr sz="1200"/>
            </a:lvl1pPr>
          </a:lstStyle>
          <a:p>
            <a:pPr lvl="0">
              <a:defRPr sz="1800"/>
            </a:pPr>
            <a:r>
              <a:rPr sz="1800"/>
              <a:t>Hyundai Elevator delivers the highest level of passenger comfort and safety, economic value, and customer satisfaction through a broad array of product offerings.</a:t>
            </a:r>
          </a:p>
        </p:txBody>
      </p:sp>
      <p:sp>
        <p:nvSpPr>
          <p:cNvPr id="256" name="Shape 256"/>
          <p:cNvSpPr/>
          <p:nvPr/>
        </p:nvSpPr>
        <p:spPr>
          <a:xfrm>
            <a:off x="18800371" y="10612596"/>
            <a:ext cx="4459198" cy="1252267"/>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lvl1pPr algn="l">
              <a:defRPr sz="2400"/>
            </a:lvl1pPr>
          </a:lstStyle>
          <a:p>
            <a:pPr lvl="0">
              <a:defRPr sz="1800"/>
            </a:pPr>
            <a:r>
              <a:rPr sz="3600"/>
              <a:t>3 Elevators + 1 private panoramic elevator</a:t>
            </a:r>
          </a:p>
        </p:txBody>
      </p:sp>
      <p:sp>
        <p:nvSpPr>
          <p:cNvPr id="257" name="Shape 257"/>
          <p:cNvSpPr/>
          <p:nvPr/>
        </p:nvSpPr>
        <p:spPr>
          <a:xfrm>
            <a:off x="11866754" y="8288991"/>
            <a:ext cx="6623556" cy="1529266"/>
          </a:xfrm>
          <a:prstGeom prst="rect">
            <a:avLst/>
          </a:prstGeom>
          <a:ln w="12700">
            <a:miter lim="400000"/>
          </a:ln>
          <a:extLst>
            <a:ext uri="{C572A759-6A51-4108-AA02-DFA0A04FC94B}">
              <ma14:wrappingTextBoxFlag xmlns:ma14="http://schemas.microsoft.com/office/mac/drawingml/2011/main" xmlns="" val="1"/>
            </a:ext>
          </a:extLst>
        </p:spPr>
        <p:txBody>
          <a:bodyPr lIns="71438" tIns="71438" rIns="71438" bIns="71438" anchor="ctr">
            <a:spAutoFit/>
          </a:bodyPr>
          <a:lstStyle/>
          <a:p>
            <a:pPr lvl="0" algn="l">
              <a:defRPr sz="1800"/>
            </a:pPr>
            <a:r>
              <a:rPr sz="1800" dirty="0"/>
              <a:t>The Comfort Coil In-Floor Recessed Fixture (RF) series has been</a:t>
            </a:r>
          </a:p>
          <a:p>
            <a:pPr lvl="0" algn="l">
              <a:defRPr sz="1800"/>
            </a:pPr>
            <a:r>
              <a:rPr sz="1800" dirty="0"/>
              <a:t>engineered to provide balanced distribution of heating and cooling</a:t>
            </a:r>
          </a:p>
          <a:p>
            <a:pPr lvl="0" algn="l">
              <a:defRPr sz="1800"/>
            </a:pPr>
            <a:r>
              <a:rPr sz="1800" dirty="0"/>
              <a:t>throughout a building. The Comfort Coil RF units have been</a:t>
            </a:r>
          </a:p>
          <a:p>
            <a:pPr lvl="0" algn="l">
              <a:defRPr sz="1800"/>
            </a:pPr>
            <a:r>
              <a:rPr sz="1800" dirty="0"/>
              <a:t>designed for new construction installations as well as renovation</a:t>
            </a:r>
          </a:p>
          <a:p>
            <a:pPr lvl="0" algn="l">
              <a:defRPr sz="1800"/>
            </a:pPr>
            <a:r>
              <a:rPr sz="1800" dirty="0"/>
              <a:t>projects. </a:t>
            </a:r>
          </a:p>
        </p:txBody>
      </p:sp>
      <p:pic>
        <p:nvPicPr>
          <p:cNvPr id="258" name="pasted-image.png"/>
          <p:cNvPicPr/>
          <p:nvPr/>
        </p:nvPicPr>
        <p:blipFill>
          <a:blip r:embed="rId6">
            <a:extLst/>
          </a:blip>
          <a:srcRect t="13968" r="6366"/>
          <a:stretch>
            <a:fillRect/>
          </a:stretch>
        </p:blipFill>
        <p:spPr>
          <a:xfrm>
            <a:off x="18938190" y="7844274"/>
            <a:ext cx="4183823" cy="2159114"/>
          </a:xfrm>
          <a:prstGeom prst="rect">
            <a:avLst/>
          </a:prstGeom>
          <a:ln w="12700">
            <a:miter lim="400000"/>
          </a:ln>
        </p:spPr>
      </p:pic>
      <p:sp>
        <p:nvSpPr>
          <p:cNvPr id="259" name="Shape 259"/>
          <p:cNvSpPr/>
          <p:nvPr/>
        </p:nvSpPr>
        <p:spPr>
          <a:xfrm>
            <a:off x="12666868" y="4817766"/>
            <a:ext cx="4624280" cy="620427"/>
          </a:xfrm>
          <a:prstGeom prst="rect">
            <a:avLst/>
          </a:prstGeom>
          <a:ln w="12700">
            <a:miter lim="400000"/>
          </a:ln>
          <a:extLst>
            <a:ext uri="{C572A759-6A51-4108-AA02-DFA0A04FC94B}">
              <ma14:wrappingTextBoxFlag xmlns:ma14="http://schemas.microsoft.com/office/mac/drawingml/2011/main" xmlns="" val="1"/>
            </a:ext>
          </a:extLst>
        </p:spPr>
        <p:txBody>
          <a:bodyPr wrap="none" lIns="71438" tIns="71438" rIns="71438" bIns="71438" anchor="ctr">
            <a:spAutoFit/>
          </a:bodyPr>
          <a:lstStyle>
            <a:lvl1pPr>
              <a:defRPr sz="2200"/>
            </a:lvl1pPr>
          </a:lstStyle>
          <a:p>
            <a:pPr lvl="0">
              <a:defRPr sz="1800"/>
            </a:pPr>
            <a:r>
              <a:rPr sz="3094"/>
              <a:t>Emergency diesel generator</a:t>
            </a:r>
          </a:p>
        </p:txBody>
      </p:sp>
      <p:sp>
        <p:nvSpPr>
          <p:cNvPr id="260" name="Shape 260"/>
          <p:cNvSpPr/>
          <p:nvPr/>
        </p:nvSpPr>
        <p:spPr>
          <a:xfrm>
            <a:off x="12666867" y="4042953"/>
            <a:ext cx="5544468" cy="620427"/>
          </a:xfrm>
          <a:prstGeom prst="rect">
            <a:avLst/>
          </a:prstGeom>
          <a:ln w="12700">
            <a:miter lim="400000"/>
          </a:ln>
          <a:extLst>
            <a:ext uri="{C572A759-6A51-4108-AA02-DFA0A04FC94B}">
              <ma14:wrappingTextBoxFlag xmlns:ma14="http://schemas.microsoft.com/office/mac/drawingml/2011/main" xmlns="" val="1"/>
            </a:ext>
          </a:extLst>
        </p:spPr>
        <p:txBody>
          <a:bodyPr wrap="none" lIns="71438" tIns="71438" rIns="71438" bIns="71438" anchor="ctr">
            <a:spAutoFit/>
          </a:bodyPr>
          <a:lstStyle>
            <a:lvl1pPr>
              <a:defRPr sz="2200"/>
            </a:lvl1pPr>
          </a:lstStyle>
          <a:p>
            <a:pPr lvl="0">
              <a:defRPr sz="1800"/>
            </a:pPr>
            <a:r>
              <a:rPr sz="3094" dirty="0"/>
              <a:t>Transforming substation 1600 kW</a:t>
            </a:r>
          </a:p>
        </p:txBody>
      </p:sp>
      <p:sp>
        <p:nvSpPr>
          <p:cNvPr id="262" name="Shape 262"/>
          <p:cNvSpPr/>
          <p:nvPr/>
        </p:nvSpPr>
        <p:spPr>
          <a:xfrm>
            <a:off x="11947873" y="7700451"/>
            <a:ext cx="3458512" cy="636714"/>
          </a:xfrm>
          <a:prstGeom prst="rect">
            <a:avLst/>
          </a:prstGeom>
          <a:ln w="12700">
            <a:miter lim="400000"/>
          </a:ln>
          <a:extLst>
            <a:ext uri="{C572A759-6A51-4108-AA02-DFA0A04FC94B}">
              <ma14:wrappingTextBoxFlag xmlns:ma14="http://schemas.microsoft.com/office/mac/drawingml/2011/main" xmlns="" val="1"/>
            </a:ext>
          </a:extLst>
        </p:spPr>
        <p:txBody>
          <a:bodyPr wrap="none" lIns="71438" tIns="71438" rIns="71438" bIns="71438" anchor="ctr">
            <a:spAutoFit/>
          </a:bodyPr>
          <a:lstStyle>
            <a:lvl1pPr>
              <a:defRPr sz="2200">
                <a:solidFill>
                  <a:srgbClr val="164F86"/>
                </a:solidFill>
              </a:defRPr>
            </a:lvl1pPr>
          </a:lstStyle>
          <a:p>
            <a:pPr lvl="0">
              <a:defRPr sz="1800">
                <a:solidFill>
                  <a:srgbClr val="000000"/>
                </a:solidFill>
              </a:defRPr>
            </a:pPr>
            <a:r>
              <a:rPr sz="3200"/>
              <a:t>Heating and cooling</a:t>
            </a:r>
          </a:p>
        </p:txBody>
      </p:sp>
      <p:sp>
        <p:nvSpPr>
          <p:cNvPr id="263" name="Shape 263"/>
          <p:cNvSpPr/>
          <p:nvPr/>
        </p:nvSpPr>
        <p:spPr>
          <a:xfrm>
            <a:off x="12538974" y="3277674"/>
            <a:ext cx="6261397" cy="2355868"/>
          </a:xfrm>
          <a:prstGeom prst="rect">
            <a:avLst/>
          </a:prstGeom>
          <a:ln>
            <a:solidFill>
              <a:srgbClr val="C82506"/>
            </a:solidFill>
            <a:miter lim="400000"/>
          </a:ln>
        </p:spPr>
        <p:txBody>
          <a:bodyPr lIns="0" tIns="0" rIns="0" bIns="0" anchor="ctr"/>
          <a:lstStyle/>
          <a:p>
            <a:pPr lvl="0">
              <a:defRPr sz="2400">
                <a:solidFill>
                  <a:srgbClr val="C82506"/>
                </a:solidFill>
              </a:defRPr>
            </a:pPr>
            <a:endParaRPr sz="3375"/>
          </a:p>
        </p:txBody>
      </p:sp>
      <p:sp>
        <p:nvSpPr>
          <p:cNvPr id="264" name="Shape 264"/>
          <p:cNvSpPr/>
          <p:nvPr/>
        </p:nvSpPr>
        <p:spPr>
          <a:xfrm>
            <a:off x="12666867" y="3268139"/>
            <a:ext cx="3540907" cy="620427"/>
          </a:xfrm>
          <a:prstGeom prst="rect">
            <a:avLst/>
          </a:prstGeom>
          <a:ln w="12700">
            <a:miter lim="400000"/>
          </a:ln>
          <a:extLst>
            <a:ext uri="{C572A759-6A51-4108-AA02-DFA0A04FC94B}">
              <ma14:wrappingTextBoxFlag xmlns:ma14="http://schemas.microsoft.com/office/mac/drawingml/2011/main" xmlns="" val="1"/>
            </a:ext>
          </a:extLst>
        </p:spPr>
        <p:txBody>
          <a:bodyPr wrap="none" lIns="71438" tIns="71438" rIns="71438" bIns="71438" anchor="ctr">
            <a:spAutoFit/>
          </a:bodyPr>
          <a:lstStyle>
            <a:lvl1pPr>
              <a:defRPr sz="2200">
                <a:solidFill>
                  <a:srgbClr val="861001"/>
                </a:solidFill>
              </a:defRPr>
            </a:lvl1pPr>
          </a:lstStyle>
          <a:p>
            <a:pPr lvl="0">
              <a:defRPr sz="1800">
                <a:solidFill>
                  <a:srgbClr val="000000"/>
                </a:solidFill>
              </a:defRPr>
            </a:pPr>
            <a:r>
              <a:rPr sz="3094"/>
              <a:t>Power and electricity</a:t>
            </a:r>
          </a:p>
        </p:txBody>
      </p:sp>
      <p:sp>
        <p:nvSpPr>
          <p:cNvPr id="265" name="Shape 265"/>
          <p:cNvSpPr/>
          <p:nvPr/>
        </p:nvSpPr>
        <p:spPr>
          <a:xfrm>
            <a:off x="6568447" y="10156727"/>
            <a:ext cx="16923735" cy="2378194"/>
          </a:xfrm>
          <a:prstGeom prst="rect">
            <a:avLst/>
          </a:prstGeom>
          <a:ln>
            <a:solidFill>
              <a:srgbClr val="00882B"/>
            </a:solidFill>
            <a:miter lim="400000"/>
          </a:ln>
        </p:spPr>
        <p:txBody>
          <a:bodyPr lIns="0" tIns="0" rIns="0" bIns="0" anchor="ctr"/>
          <a:lstStyle/>
          <a:p>
            <a:pPr lvl="0">
              <a:defRPr sz="2400">
                <a:solidFill>
                  <a:srgbClr val="C82506"/>
                </a:solidFill>
              </a:defRPr>
            </a:pPr>
            <a:endParaRPr sz="2400"/>
          </a:p>
        </p:txBody>
      </p:sp>
      <p:sp>
        <p:nvSpPr>
          <p:cNvPr id="266" name="Shape 266"/>
          <p:cNvSpPr/>
          <p:nvPr/>
        </p:nvSpPr>
        <p:spPr>
          <a:xfrm>
            <a:off x="2121216" y="5197841"/>
            <a:ext cx="3463656" cy="1683154"/>
          </a:xfrm>
          <a:prstGeom prst="rect">
            <a:avLst/>
          </a:prstGeom>
          <a:ln w="12700">
            <a:miter lim="400000"/>
          </a:ln>
          <a:extLst>
            <a:ext uri="{C572A759-6A51-4108-AA02-DFA0A04FC94B}">
              <ma14:wrappingTextBoxFlag xmlns:ma14="http://schemas.microsoft.com/office/mac/drawingml/2011/main" xmlns="" val="1"/>
            </a:ext>
          </a:extLst>
        </p:spPr>
        <p:txBody>
          <a:bodyPr wrap="square" lIns="71438" tIns="71438" rIns="71438" bIns="71438" anchor="ctr">
            <a:spAutoFit/>
          </a:bodyPr>
          <a:lstStyle>
            <a:lvl1pPr algn="l">
              <a:defRPr sz="1200"/>
            </a:lvl1pPr>
          </a:lstStyle>
          <a:p>
            <a:pPr lvl="0">
              <a:defRPr sz="1800"/>
            </a:pPr>
            <a:r>
              <a:rPr sz="2000" dirty="0"/>
              <a:t>A leading European specialist in the development and marketing of innovative and sustainable </a:t>
            </a:r>
            <a:r>
              <a:rPr sz="2000" dirty="0" err="1"/>
              <a:t>aluminium</a:t>
            </a:r>
            <a:r>
              <a:rPr sz="2000" dirty="0"/>
              <a:t> solutions for windows</a:t>
            </a:r>
          </a:p>
        </p:txBody>
      </p:sp>
      <p:pic>
        <p:nvPicPr>
          <p:cNvPr id="267" name="pasted-image.png"/>
          <p:cNvPicPr/>
          <p:nvPr/>
        </p:nvPicPr>
        <p:blipFill>
          <a:blip r:embed="rId7">
            <a:extLst/>
          </a:blip>
          <a:stretch>
            <a:fillRect/>
          </a:stretch>
        </p:blipFill>
        <p:spPr>
          <a:xfrm>
            <a:off x="545851" y="8481120"/>
            <a:ext cx="5334631" cy="1483532"/>
          </a:xfrm>
          <a:prstGeom prst="rect">
            <a:avLst/>
          </a:prstGeom>
          <a:ln w="12700">
            <a:miter lim="400000"/>
          </a:ln>
        </p:spPr>
      </p:pic>
      <p:sp>
        <p:nvSpPr>
          <p:cNvPr id="268" name="Shape 268"/>
          <p:cNvSpPr/>
          <p:nvPr/>
        </p:nvSpPr>
        <p:spPr>
          <a:xfrm>
            <a:off x="1825671" y="3277674"/>
            <a:ext cx="8733061" cy="4075437"/>
          </a:xfrm>
          <a:prstGeom prst="rect">
            <a:avLst/>
          </a:prstGeom>
          <a:ln>
            <a:solidFill>
              <a:srgbClr val="164F86"/>
            </a:solidFill>
            <a:miter lim="400000"/>
          </a:ln>
        </p:spPr>
        <p:txBody>
          <a:bodyPr lIns="0" tIns="0" rIns="0" bIns="0" anchor="ctr"/>
          <a:lstStyle/>
          <a:p>
            <a:pPr lvl="0">
              <a:defRPr sz="2400">
                <a:solidFill>
                  <a:srgbClr val="164F86"/>
                </a:solidFill>
              </a:defRPr>
            </a:pPr>
            <a:endParaRPr sz="3375"/>
          </a:p>
        </p:txBody>
      </p:sp>
      <p:pic>
        <p:nvPicPr>
          <p:cNvPr id="269" name="pasted-image.png"/>
          <p:cNvPicPr/>
          <p:nvPr/>
        </p:nvPicPr>
        <p:blipFill>
          <a:blip r:embed="rId8">
            <a:extLst/>
          </a:blip>
          <a:srcRect t="25108" b="25108"/>
          <a:stretch>
            <a:fillRect/>
          </a:stretch>
        </p:blipFill>
        <p:spPr>
          <a:xfrm>
            <a:off x="6561751" y="7987919"/>
            <a:ext cx="2893345" cy="738551"/>
          </a:xfrm>
          <a:prstGeom prst="rect">
            <a:avLst/>
          </a:prstGeom>
          <a:ln w="12700">
            <a:miter lim="400000"/>
          </a:ln>
        </p:spPr>
      </p:pic>
      <p:pic>
        <p:nvPicPr>
          <p:cNvPr id="270" name="pasted-image.png"/>
          <p:cNvPicPr/>
          <p:nvPr/>
        </p:nvPicPr>
        <p:blipFill>
          <a:blip r:embed="rId9">
            <a:extLst/>
          </a:blip>
          <a:stretch>
            <a:fillRect/>
          </a:stretch>
        </p:blipFill>
        <p:spPr>
          <a:xfrm>
            <a:off x="6632700" y="9107763"/>
            <a:ext cx="2751320" cy="660798"/>
          </a:xfrm>
          <a:prstGeom prst="rect">
            <a:avLst/>
          </a:prstGeom>
          <a:ln w="12700">
            <a:miter lim="400000"/>
          </a:ln>
        </p:spPr>
      </p:pic>
      <p:pic>
        <p:nvPicPr>
          <p:cNvPr id="271" name="pasted-image.png"/>
          <p:cNvPicPr/>
          <p:nvPr/>
        </p:nvPicPr>
        <p:blipFill>
          <a:blip r:embed="rId10">
            <a:extLst/>
          </a:blip>
          <a:stretch>
            <a:fillRect/>
          </a:stretch>
        </p:blipFill>
        <p:spPr>
          <a:xfrm>
            <a:off x="20652681" y="3853814"/>
            <a:ext cx="2606888" cy="1106412"/>
          </a:xfrm>
          <a:prstGeom prst="rect">
            <a:avLst/>
          </a:prstGeom>
          <a:ln w="12700">
            <a:miter lim="400000"/>
          </a:ln>
        </p:spPr>
      </p:pic>
      <p:pic>
        <p:nvPicPr>
          <p:cNvPr id="272" name="pasted-image.png"/>
          <p:cNvPicPr/>
          <p:nvPr/>
        </p:nvPicPr>
        <p:blipFill>
          <a:blip r:embed="rId11">
            <a:extLst/>
          </a:blip>
          <a:stretch>
            <a:fillRect/>
          </a:stretch>
        </p:blipFill>
        <p:spPr>
          <a:xfrm>
            <a:off x="9832554" y="8168988"/>
            <a:ext cx="1352931" cy="1352931"/>
          </a:xfrm>
          <a:prstGeom prst="rect">
            <a:avLst/>
          </a:prstGeom>
          <a:ln w="12700">
            <a:miter lim="400000"/>
          </a:ln>
        </p:spPr>
      </p:pic>
      <p:sp>
        <p:nvSpPr>
          <p:cNvPr id="3" name="TextBox 2"/>
          <p:cNvSpPr txBox="1"/>
          <p:nvPr/>
        </p:nvSpPr>
        <p:spPr>
          <a:xfrm>
            <a:off x="1602553" y="1686118"/>
            <a:ext cx="5313390" cy="646331"/>
          </a:xfrm>
          <a:prstGeom prst="rect">
            <a:avLst/>
          </a:prstGeom>
          <a:noFill/>
        </p:spPr>
        <p:txBody>
          <a:bodyPr wrap="square" rtlCol="0">
            <a:spAutoFit/>
          </a:bodyPr>
          <a:lstStyle/>
          <a:p>
            <a:r>
              <a:rPr lang="ru-RU" dirty="0" smtClean="0">
                <a:solidFill>
                  <a:srgbClr val="002060"/>
                </a:solidFill>
              </a:rPr>
              <a:t>Материалы и технологии</a:t>
            </a:r>
            <a:endParaRPr lang="ru-RU" dirty="0">
              <a:solidFill>
                <a:srgbClr val="002060"/>
              </a:solidFill>
            </a:endParaRPr>
          </a:p>
        </p:txBody>
      </p:sp>
      <p:sp>
        <p:nvSpPr>
          <p:cNvPr id="31"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32" name="CaixaDeTexto 16"/>
          <p:cNvSpPr txBox="1"/>
          <p:nvPr/>
        </p:nvSpPr>
        <p:spPr>
          <a:xfrm>
            <a:off x="487682" y="12329832"/>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92451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50"/>
                                        <p:tgtEl>
                                          <p:spTgt spid="31"/>
                                        </p:tgtEl>
                                      </p:cBhvr>
                                    </p:animEffect>
                                  </p:childTnLst>
                                </p:cTn>
                              </p:par>
                              <p:par>
                                <p:cTn id="8" presetID="42" presetClass="path" presetSubtype="0" decel="100000" fill="hold" grpId="1" nodeType="withEffect">
                                  <p:stCondLst>
                                    <p:cond delay="450"/>
                                  </p:stCondLst>
                                  <p:childTnLst>
                                    <p:animMotion origin="layout" path="M -2.60485E-6 4.07407E-6 L -2.60485E-6 0.00983 " pathEditMode="relative" rAng="0" ptsTypes="AA">
                                      <p:cBhvr>
                                        <p:cTn id="9" dur="350" spd="-100000" fill="hold"/>
                                        <p:tgtEl>
                                          <p:spTgt spid="31"/>
                                        </p:tgtEl>
                                        <p:attrNameLst>
                                          <p:attrName>ppt_x</p:attrName>
                                          <p:attrName>ppt_y</p:attrName>
                                        </p:attrNameLst>
                                      </p:cBhvr>
                                      <p:rCtr x="0" y="486"/>
                                    </p:animMotion>
                                  </p:childTnLst>
                                </p:cTn>
                              </p:par>
                              <p:par>
                                <p:cTn id="10" presetID="10" presetClass="entr" presetSubtype="0" fill="hold" grpId="0" nodeType="withEffect">
                                  <p:stCondLst>
                                    <p:cond delay="45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350"/>
                                        <p:tgtEl>
                                          <p:spTgt spid="32"/>
                                        </p:tgtEl>
                                      </p:cBhvr>
                                    </p:animEffect>
                                  </p:childTnLst>
                                </p:cTn>
                              </p:par>
                              <p:par>
                                <p:cTn id="13" presetID="42" presetClass="path" presetSubtype="0" decel="100000" fill="hold" grpId="1" nodeType="withEffect">
                                  <p:stCondLst>
                                    <p:cond delay="450"/>
                                  </p:stCondLst>
                                  <p:childTnLst>
                                    <p:animMotion origin="layout" path="M 1.48088E-6 -1.25221E-6 L 1.48088E-6 0.00981 " pathEditMode="relative" rAng="0" ptsTypes="AA">
                                      <p:cBhvr>
                                        <p:cTn id="14" dur="350" spd="-100000" fill="hold"/>
                                        <p:tgtEl>
                                          <p:spTgt spid="32"/>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203"/>
          <p:cNvSpPr/>
          <p:nvPr/>
        </p:nvSpPr>
        <p:spPr>
          <a:xfrm>
            <a:off x="777607" y="538562"/>
            <a:ext cx="6468582" cy="1554604"/>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a:defRPr sz="1600"/>
            </a:pPr>
            <a:endParaRPr sz="3200"/>
          </a:p>
        </p:txBody>
      </p:sp>
      <p:sp>
        <p:nvSpPr>
          <p:cNvPr id="322" name="Shape 205"/>
          <p:cNvSpPr txBox="1"/>
          <p:nvPr/>
        </p:nvSpPr>
        <p:spPr>
          <a:xfrm>
            <a:off x="1527828" y="1241651"/>
            <a:ext cx="3908566"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lvl1pPr>
              <a:defRPr sz="2400">
                <a:solidFill>
                  <a:srgbClr val="5F327C"/>
                </a:solidFill>
              </a:defRPr>
            </a:lvl1pPr>
          </a:lstStyle>
          <a:p>
            <a:r>
              <a:rPr sz="3600" dirty="0" err="1">
                <a:solidFill>
                  <a:srgbClr val="002060"/>
                </a:solidFill>
              </a:rPr>
              <a:t>Безопасность</a:t>
            </a:r>
            <a:endParaRPr sz="4800" dirty="0">
              <a:solidFill>
                <a:srgbClr val="002060"/>
              </a:solidFill>
            </a:endParaRPr>
          </a:p>
        </p:txBody>
      </p:sp>
      <p:sp>
        <p:nvSpPr>
          <p:cNvPr id="323" name="Имеется автоматическая сигнализация здания…"/>
          <p:cNvSpPr txBox="1">
            <a:spLocks noGrp="1"/>
          </p:cNvSpPr>
          <p:nvPr>
            <p:ph type="body" idx="1"/>
          </p:nvPr>
        </p:nvSpPr>
        <p:spPr>
          <a:xfrm>
            <a:off x="1232777" y="2826715"/>
            <a:ext cx="10464642" cy="7129465"/>
          </a:xfrm>
          <a:prstGeom prst="rect">
            <a:avLst/>
          </a:prstGeom>
        </p:spPr>
        <p:txBody>
          <a:bodyPr vert="horz" lIns="91438" tIns="91438" rIns="91438" bIns="91438" rtlCol="0">
            <a:noAutofit/>
          </a:bodyPr>
          <a:lstStyle/>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Имеется</a:t>
            </a:r>
            <a:r>
              <a:rPr sz="2800" dirty="0">
                <a:solidFill>
                  <a:srgbClr val="002060"/>
                </a:solidFill>
                <a:latin typeface="+mj-lt"/>
              </a:rPr>
              <a:t> </a:t>
            </a:r>
            <a:r>
              <a:rPr sz="2800" dirty="0" err="1">
                <a:solidFill>
                  <a:srgbClr val="002060"/>
                </a:solidFill>
                <a:latin typeface="+mj-lt"/>
              </a:rPr>
              <a:t>автоматическая</a:t>
            </a:r>
            <a:r>
              <a:rPr sz="2800" dirty="0">
                <a:solidFill>
                  <a:srgbClr val="002060"/>
                </a:solidFill>
                <a:latin typeface="+mj-lt"/>
              </a:rPr>
              <a:t> </a:t>
            </a:r>
            <a:r>
              <a:rPr sz="2800" dirty="0" err="1">
                <a:solidFill>
                  <a:srgbClr val="002060"/>
                </a:solidFill>
                <a:latin typeface="+mj-lt"/>
              </a:rPr>
              <a:t>сигнализация</a:t>
            </a:r>
            <a:r>
              <a:rPr sz="2800" dirty="0">
                <a:solidFill>
                  <a:srgbClr val="002060"/>
                </a:solidFill>
                <a:latin typeface="+mj-lt"/>
              </a:rPr>
              <a:t> </a:t>
            </a:r>
            <a:r>
              <a:rPr sz="2800" dirty="0" err="1">
                <a:solidFill>
                  <a:srgbClr val="002060"/>
                </a:solidFill>
                <a:latin typeface="+mj-lt"/>
              </a:rPr>
              <a:t>здания</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Дымовые</a:t>
            </a:r>
            <a:r>
              <a:rPr sz="2800" dirty="0">
                <a:solidFill>
                  <a:srgbClr val="002060"/>
                </a:solidFill>
                <a:latin typeface="+mj-lt"/>
              </a:rPr>
              <a:t> и </a:t>
            </a:r>
            <a:r>
              <a:rPr sz="2800" dirty="0" err="1">
                <a:solidFill>
                  <a:srgbClr val="002060"/>
                </a:solidFill>
                <a:latin typeface="+mj-lt"/>
              </a:rPr>
              <a:t>тепловые</a:t>
            </a:r>
            <a:r>
              <a:rPr sz="2800" dirty="0">
                <a:solidFill>
                  <a:srgbClr val="002060"/>
                </a:solidFill>
                <a:latin typeface="+mj-lt"/>
              </a:rPr>
              <a:t> </a:t>
            </a:r>
            <a:r>
              <a:rPr sz="2800" dirty="0" err="1">
                <a:solidFill>
                  <a:srgbClr val="002060"/>
                </a:solidFill>
                <a:latin typeface="+mj-lt"/>
              </a:rPr>
              <a:t>датчики</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Адресная</a:t>
            </a:r>
            <a:r>
              <a:rPr sz="2800" dirty="0">
                <a:solidFill>
                  <a:srgbClr val="002060"/>
                </a:solidFill>
                <a:latin typeface="+mj-lt"/>
              </a:rPr>
              <a:t> </a:t>
            </a:r>
            <a:r>
              <a:rPr sz="2800" dirty="0" err="1">
                <a:solidFill>
                  <a:srgbClr val="002060"/>
                </a:solidFill>
                <a:latin typeface="+mj-lt"/>
              </a:rPr>
              <a:t>пожарная</a:t>
            </a:r>
            <a:r>
              <a:rPr sz="2800" dirty="0">
                <a:solidFill>
                  <a:srgbClr val="002060"/>
                </a:solidFill>
                <a:latin typeface="+mj-lt"/>
              </a:rPr>
              <a:t> </a:t>
            </a:r>
            <a:r>
              <a:rPr sz="2800" dirty="0" err="1">
                <a:solidFill>
                  <a:srgbClr val="002060"/>
                </a:solidFill>
                <a:latin typeface="+mj-lt"/>
              </a:rPr>
              <a:t>сигнализация</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a:solidFill>
                  <a:srgbClr val="002060"/>
                </a:solidFill>
                <a:latin typeface="+mj-lt"/>
              </a:rPr>
              <a:t>24-часовая </a:t>
            </a:r>
            <a:r>
              <a:rPr sz="2800" dirty="0" err="1">
                <a:solidFill>
                  <a:srgbClr val="002060"/>
                </a:solidFill>
                <a:latin typeface="+mj-lt"/>
              </a:rPr>
              <a:t>охрана</a:t>
            </a:r>
            <a:r>
              <a:rPr sz="2800" dirty="0">
                <a:solidFill>
                  <a:srgbClr val="002060"/>
                </a:solidFill>
                <a:latin typeface="+mj-lt"/>
              </a:rPr>
              <a:t> с </a:t>
            </a:r>
            <a:r>
              <a:rPr sz="2800" dirty="0" err="1">
                <a:solidFill>
                  <a:srgbClr val="002060"/>
                </a:solidFill>
                <a:latin typeface="+mj-lt"/>
              </a:rPr>
              <a:t>системой</a:t>
            </a:r>
            <a:r>
              <a:rPr sz="2800" dirty="0">
                <a:solidFill>
                  <a:srgbClr val="002060"/>
                </a:solidFill>
                <a:latin typeface="+mj-lt"/>
              </a:rPr>
              <a:t> </a:t>
            </a:r>
            <a:r>
              <a:rPr sz="2800" dirty="0" err="1">
                <a:solidFill>
                  <a:srgbClr val="002060"/>
                </a:solidFill>
                <a:latin typeface="+mj-lt"/>
              </a:rPr>
              <a:t>видеонаблюдения</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План</a:t>
            </a:r>
            <a:r>
              <a:rPr sz="2800" dirty="0">
                <a:solidFill>
                  <a:srgbClr val="002060"/>
                </a:solidFill>
                <a:latin typeface="+mj-lt"/>
              </a:rPr>
              <a:t> </a:t>
            </a:r>
            <a:r>
              <a:rPr sz="2800" dirty="0" err="1">
                <a:solidFill>
                  <a:srgbClr val="002060"/>
                </a:solidFill>
                <a:latin typeface="+mj-lt"/>
              </a:rPr>
              <a:t>действия</a:t>
            </a:r>
            <a:r>
              <a:rPr sz="2800" dirty="0">
                <a:solidFill>
                  <a:srgbClr val="002060"/>
                </a:solidFill>
                <a:latin typeface="+mj-lt"/>
              </a:rPr>
              <a:t> в </a:t>
            </a:r>
            <a:r>
              <a:rPr sz="2800" dirty="0" err="1">
                <a:solidFill>
                  <a:srgbClr val="002060"/>
                </a:solidFill>
                <a:latin typeface="+mj-lt"/>
              </a:rPr>
              <a:t>экстренных</a:t>
            </a:r>
            <a:r>
              <a:rPr sz="2800" dirty="0">
                <a:solidFill>
                  <a:srgbClr val="002060"/>
                </a:solidFill>
                <a:latin typeface="+mj-lt"/>
              </a:rPr>
              <a:t> </a:t>
            </a:r>
            <a:r>
              <a:rPr sz="2800" dirty="0" err="1">
                <a:solidFill>
                  <a:srgbClr val="002060"/>
                </a:solidFill>
                <a:latin typeface="+mj-lt"/>
              </a:rPr>
              <a:t>случаях</a:t>
            </a:r>
            <a:r>
              <a:rPr sz="2800" dirty="0">
                <a:solidFill>
                  <a:srgbClr val="002060"/>
                </a:solidFill>
                <a:latin typeface="+mj-lt"/>
              </a:rPr>
              <a:t> (</a:t>
            </a:r>
            <a:r>
              <a:rPr sz="2800" dirty="0" err="1">
                <a:solidFill>
                  <a:srgbClr val="002060"/>
                </a:solidFill>
                <a:latin typeface="+mj-lt"/>
              </a:rPr>
              <a:t>пожар</a:t>
            </a:r>
            <a:r>
              <a:rPr sz="2800" dirty="0">
                <a:solidFill>
                  <a:srgbClr val="002060"/>
                </a:solidFill>
                <a:latin typeface="+mj-lt"/>
              </a:rPr>
              <a:t>, </a:t>
            </a:r>
            <a:r>
              <a:rPr sz="2800" dirty="0" err="1">
                <a:solidFill>
                  <a:srgbClr val="002060"/>
                </a:solidFill>
                <a:latin typeface="+mj-lt"/>
              </a:rPr>
              <a:t>теракт</a:t>
            </a:r>
            <a:r>
              <a:rPr sz="2800" dirty="0">
                <a:solidFill>
                  <a:srgbClr val="002060"/>
                </a:solidFill>
                <a:latin typeface="+mj-lt"/>
              </a:rPr>
              <a:t>, </a:t>
            </a:r>
            <a:r>
              <a:rPr sz="2800" dirty="0" err="1">
                <a:solidFill>
                  <a:srgbClr val="002060"/>
                </a:solidFill>
                <a:latin typeface="+mj-lt"/>
              </a:rPr>
              <a:t>стихийные</a:t>
            </a:r>
            <a:r>
              <a:rPr sz="2800" dirty="0">
                <a:solidFill>
                  <a:srgbClr val="002060"/>
                </a:solidFill>
                <a:latin typeface="+mj-lt"/>
              </a:rPr>
              <a:t> </a:t>
            </a:r>
            <a:r>
              <a:rPr sz="2800" dirty="0" err="1">
                <a:solidFill>
                  <a:srgbClr val="002060"/>
                </a:solidFill>
                <a:latin typeface="+mj-lt"/>
              </a:rPr>
              <a:t>бедствия</a:t>
            </a:r>
            <a:r>
              <a:rPr sz="2800" dirty="0">
                <a:solidFill>
                  <a:srgbClr val="002060"/>
                </a:solidFill>
                <a:latin typeface="+mj-lt"/>
              </a:rPr>
              <a:t>, </a:t>
            </a:r>
            <a:r>
              <a:rPr sz="2800" dirty="0" err="1">
                <a:solidFill>
                  <a:srgbClr val="002060"/>
                </a:solidFill>
                <a:latin typeface="+mj-lt"/>
              </a:rPr>
              <a:t>катастрофы</a:t>
            </a:r>
            <a:r>
              <a:rPr sz="2800" dirty="0">
                <a:solidFill>
                  <a:srgbClr val="002060"/>
                </a:solidFill>
                <a:latin typeface="+mj-lt"/>
              </a:rPr>
              <a:t>)</a:t>
            </a: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Паркинг</a:t>
            </a:r>
            <a:r>
              <a:rPr sz="2800" dirty="0">
                <a:solidFill>
                  <a:srgbClr val="002060"/>
                </a:solidFill>
                <a:latin typeface="+mj-lt"/>
              </a:rPr>
              <a:t> </a:t>
            </a:r>
            <a:r>
              <a:rPr sz="2800" dirty="0" err="1">
                <a:solidFill>
                  <a:srgbClr val="002060"/>
                </a:solidFill>
                <a:latin typeface="+mj-lt"/>
              </a:rPr>
              <a:t>оснащен</a:t>
            </a:r>
            <a:r>
              <a:rPr sz="2800" dirty="0">
                <a:solidFill>
                  <a:srgbClr val="002060"/>
                </a:solidFill>
                <a:latin typeface="+mj-lt"/>
              </a:rPr>
              <a:t> </a:t>
            </a:r>
            <a:r>
              <a:rPr sz="2800" dirty="0" err="1">
                <a:solidFill>
                  <a:srgbClr val="002060"/>
                </a:solidFill>
                <a:latin typeface="+mj-lt"/>
              </a:rPr>
              <a:t>системой</a:t>
            </a:r>
            <a:r>
              <a:rPr sz="2800" dirty="0">
                <a:solidFill>
                  <a:srgbClr val="002060"/>
                </a:solidFill>
                <a:latin typeface="+mj-lt"/>
              </a:rPr>
              <a:t> </a:t>
            </a:r>
            <a:r>
              <a:rPr sz="2800" dirty="0" err="1">
                <a:solidFill>
                  <a:srgbClr val="002060"/>
                </a:solidFill>
                <a:latin typeface="+mj-lt"/>
              </a:rPr>
              <a:t>дымоудаления</a:t>
            </a:r>
            <a:r>
              <a:rPr sz="2800" dirty="0">
                <a:solidFill>
                  <a:srgbClr val="002060"/>
                </a:solidFill>
                <a:latin typeface="+mj-lt"/>
              </a:rPr>
              <a:t>, </a:t>
            </a:r>
            <a:r>
              <a:rPr sz="2800" dirty="0" err="1">
                <a:solidFill>
                  <a:srgbClr val="002060"/>
                </a:solidFill>
                <a:latin typeface="+mj-lt"/>
              </a:rPr>
              <a:t>вентиляции</a:t>
            </a:r>
            <a:r>
              <a:rPr sz="2800" dirty="0">
                <a:solidFill>
                  <a:srgbClr val="002060"/>
                </a:solidFill>
                <a:latin typeface="+mj-lt"/>
              </a:rPr>
              <a:t>, </a:t>
            </a:r>
            <a:r>
              <a:rPr sz="2800" dirty="0" err="1">
                <a:solidFill>
                  <a:srgbClr val="002060"/>
                </a:solidFill>
                <a:latin typeface="+mj-lt"/>
              </a:rPr>
              <a:t>дежурного</a:t>
            </a:r>
            <a:r>
              <a:rPr sz="2800" dirty="0">
                <a:solidFill>
                  <a:srgbClr val="002060"/>
                </a:solidFill>
                <a:latin typeface="+mj-lt"/>
              </a:rPr>
              <a:t> </a:t>
            </a:r>
            <a:r>
              <a:rPr sz="2800" dirty="0" err="1">
                <a:solidFill>
                  <a:srgbClr val="002060"/>
                </a:solidFill>
                <a:latin typeface="+mj-lt"/>
              </a:rPr>
              <a:t>освещения</a:t>
            </a:r>
            <a:r>
              <a:rPr sz="2800" dirty="0">
                <a:solidFill>
                  <a:srgbClr val="002060"/>
                </a:solidFill>
                <a:latin typeface="+mj-lt"/>
              </a:rPr>
              <a:t>, </a:t>
            </a:r>
            <a:r>
              <a:rPr sz="2800" dirty="0" err="1">
                <a:solidFill>
                  <a:srgbClr val="002060"/>
                </a:solidFill>
                <a:latin typeface="+mj-lt"/>
              </a:rPr>
              <a:t>датчиками</a:t>
            </a:r>
            <a:r>
              <a:rPr sz="2800" dirty="0">
                <a:solidFill>
                  <a:srgbClr val="002060"/>
                </a:solidFill>
                <a:latin typeface="+mj-lt"/>
              </a:rPr>
              <a:t> </a:t>
            </a:r>
            <a:r>
              <a:rPr sz="2800" dirty="0" err="1">
                <a:solidFill>
                  <a:srgbClr val="002060"/>
                </a:solidFill>
                <a:latin typeface="+mj-lt"/>
              </a:rPr>
              <a:t>движения</a:t>
            </a:r>
            <a:r>
              <a:rPr sz="2800" dirty="0">
                <a:solidFill>
                  <a:srgbClr val="002060"/>
                </a:solidFill>
                <a:latin typeface="+mj-lt"/>
              </a:rPr>
              <a:t>, а </a:t>
            </a:r>
            <a:r>
              <a:rPr sz="2800" dirty="0" err="1">
                <a:solidFill>
                  <a:srgbClr val="002060"/>
                </a:solidFill>
                <a:latin typeface="+mj-lt"/>
              </a:rPr>
              <a:t>также</a:t>
            </a:r>
            <a:r>
              <a:rPr sz="2800" dirty="0">
                <a:solidFill>
                  <a:srgbClr val="002060"/>
                </a:solidFill>
                <a:latin typeface="+mj-lt"/>
              </a:rPr>
              <a:t> </a:t>
            </a:r>
            <a:r>
              <a:rPr sz="2800" dirty="0" err="1">
                <a:solidFill>
                  <a:srgbClr val="002060"/>
                </a:solidFill>
                <a:latin typeface="+mj-lt"/>
              </a:rPr>
              <a:t>автоматическими</a:t>
            </a:r>
            <a:r>
              <a:rPr sz="2800" dirty="0">
                <a:solidFill>
                  <a:srgbClr val="002060"/>
                </a:solidFill>
                <a:latin typeface="+mj-lt"/>
              </a:rPr>
              <a:t> </a:t>
            </a:r>
            <a:r>
              <a:rPr sz="2800" dirty="0" err="1">
                <a:solidFill>
                  <a:srgbClr val="002060"/>
                </a:solidFill>
                <a:latin typeface="+mj-lt"/>
              </a:rPr>
              <a:t>воротами</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Сплинкерная</a:t>
            </a:r>
            <a:r>
              <a:rPr sz="2800" dirty="0">
                <a:solidFill>
                  <a:srgbClr val="002060"/>
                </a:solidFill>
                <a:latin typeface="+mj-lt"/>
              </a:rPr>
              <a:t> </a:t>
            </a:r>
            <a:r>
              <a:rPr sz="2800" dirty="0" err="1">
                <a:solidFill>
                  <a:srgbClr val="002060"/>
                </a:solidFill>
                <a:latin typeface="+mj-lt"/>
              </a:rPr>
              <a:t>система</a:t>
            </a:r>
            <a:r>
              <a:rPr sz="2800" dirty="0">
                <a:solidFill>
                  <a:srgbClr val="002060"/>
                </a:solidFill>
                <a:latin typeface="+mj-lt"/>
              </a:rPr>
              <a:t> </a:t>
            </a:r>
            <a:r>
              <a:rPr sz="2800" dirty="0" err="1">
                <a:solidFill>
                  <a:srgbClr val="002060"/>
                </a:solidFill>
                <a:latin typeface="+mj-lt"/>
              </a:rPr>
              <a:t>пожаротушения</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Два</a:t>
            </a:r>
            <a:r>
              <a:rPr sz="2800" dirty="0">
                <a:solidFill>
                  <a:srgbClr val="002060"/>
                </a:solidFill>
                <a:latin typeface="+mj-lt"/>
              </a:rPr>
              <a:t> </a:t>
            </a:r>
            <a:r>
              <a:rPr sz="2800" dirty="0" err="1">
                <a:solidFill>
                  <a:srgbClr val="002060"/>
                </a:solidFill>
                <a:latin typeface="+mj-lt"/>
              </a:rPr>
              <a:t>противопожарных</a:t>
            </a:r>
            <a:r>
              <a:rPr sz="2800" dirty="0">
                <a:solidFill>
                  <a:srgbClr val="002060"/>
                </a:solidFill>
                <a:latin typeface="+mj-lt"/>
              </a:rPr>
              <a:t> </a:t>
            </a:r>
            <a:r>
              <a:rPr sz="2800" dirty="0" err="1">
                <a:solidFill>
                  <a:srgbClr val="002060"/>
                </a:solidFill>
                <a:latin typeface="+mj-lt"/>
              </a:rPr>
              <a:t>гидранта</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Противопожарные</a:t>
            </a:r>
            <a:r>
              <a:rPr sz="2800" dirty="0">
                <a:solidFill>
                  <a:srgbClr val="002060"/>
                </a:solidFill>
                <a:latin typeface="+mj-lt"/>
              </a:rPr>
              <a:t> </a:t>
            </a:r>
            <a:r>
              <a:rPr sz="2800" dirty="0" err="1">
                <a:solidFill>
                  <a:srgbClr val="002060"/>
                </a:solidFill>
                <a:latin typeface="+mj-lt"/>
              </a:rPr>
              <a:t>двери</a:t>
            </a:r>
            <a:r>
              <a:rPr sz="2800" dirty="0">
                <a:solidFill>
                  <a:srgbClr val="002060"/>
                </a:solidFill>
                <a:latin typeface="+mj-lt"/>
              </a:rPr>
              <a:t> с </a:t>
            </a:r>
            <a:r>
              <a:rPr sz="2800" dirty="0" err="1">
                <a:solidFill>
                  <a:srgbClr val="002060"/>
                </a:solidFill>
                <a:latin typeface="+mj-lt"/>
              </a:rPr>
              <a:t>системой</a:t>
            </a:r>
            <a:r>
              <a:rPr sz="2800" dirty="0">
                <a:solidFill>
                  <a:srgbClr val="002060"/>
                </a:solidFill>
                <a:latin typeface="+mj-lt"/>
              </a:rPr>
              <a:t> anti-panic </a:t>
            </a:r>
            <a:r>
              <a:rPr sz="2800" dirty="0" err="1">
                <a:solidFill>
                  <a:srgbClr val="002060"/>
                </a:solidFill>
                <a:latin typeface="+mj-lt"/>
              </a:rPr>
              <a:t>на</a:t>
            </a:r>
            <a:r>
              <a:rPr sz="2800" dirty="0">
                <a:solidFill>
                  <a:srgbClr val="002060"/>
                </a:solidFill>
                <a:latin typeface="+mj-lt"/>
              </a:rPr>
              <a:t> 120 </a:t>
            </a:r>
            <a:r>
              <a:rPr sz="2800" dirty="0" err="1">
                <a:solidFill>
                  <a:srgbClr val="002060"/>
                </a:solidFill>
                <a:latin typeface="+mj-lt"/>
              </a:rPr>
              <a:t>минут</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Противопожарные</a:t>
            </a:r>
            <a:r>
              <a:rPr sz="2800" dirty="0">
                <a:solidFill>
                  <a:srgbClr val="002060"/>
                </a:solidFill>
                <a:latin typeface="+mj-lt"/>
              </a:rPr>
              <a:t> </a:t>
            </a:r>
            <a:r>
              <a:rPr sz="2800" dirty="0" err="1">
                <a:solidFill>
                  <a:srgbClr val="002060"/>
                </a:solidFill>
                <a:latin typeface="+mj-lt"/>
              </a:rPr>
              <a:t>двери</a:t>
            </a:r>
            <a:r>
              <a:rPr sz="2800" dirty="0">
                <a:solidFill>
                  <a:srgbClr val="002060"/>
                </a:solidFill>
                <a:latin typeface="+mj-lt"/>
              </a:rPr>
              <a:t> </a:t>
            </a:r>
            <a:r>
              <a:rPr sz="2800" dirty="0" err="1">
                <a:solidFill>
                  <a:srgbClr val="002060"/>
                </a:solidFill>
                <a:latin typeface="+mj-lt"/>
              </a:rPr>
              <a:t>лифтов</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Шлагбаум</a:t>
            </a:r>
            <a:r>
              <a:rPr sz="2800" dirty="0">
                <a:solidFill>
                  <a:srgbClr val="002060"/>
                </a:solidFill>
                <a:latin typeface="+mj-lt"/>
              </a:rPr>
              <a:t> с </a:t>
            </a:r>
            <a:r>
              <a:rPr sz="2800" dirty="0" err="1">
                <a:solidFill>
                  <a:srgbClr val="002060"/>
                </a:solidFill>
                <a:latin typeface="+mj-lt"/>
              </a:rPr>
              <a:t>аудио</a:t>
            </a:r>
            <a:r>
              <a:rPr sz="2800" dirty="0">
                <a:solidFill>
                  <a:srgbClr val="002060"/>
                </a:solidFill>
                <a:latin typeface="+mj-lt"/>
              </a:rPr>
              <a:t>- и </a:t>
            </a:r>
            <a:r>
              <a:rPr sz="2800" dirty="0" err="1">
                <a:solidFill>
                  <a:srgbClr val="002060"/>
                </a:solidFill>
                <a:latin typeface="+mj-lt"/>
              </a:rPr>
              <a:t>видеодомофоном</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Турникеты</a:t>
            </a:r>
            <a:r>
              <a:rPr sz="2800" dirty="0">
                <a:solidFill>
                  <a:srgbClr val="002060"/>
                </a:solidFill>
                <a:latin typeface="+mj-lt"/>
              </a:rPr>
              <a:t> с </a:t>
            </a:r>
            <a:r>
              <a:rPr sz="2800" dirty="0" err="1">
                <a:solidFill>
                  <a:srgbClr val="002060"/>
                </a:solidFill>
                <a:latin typeface="+mj-lt"/>
              </a:rPr>
              <a:t>картоприемником</a:t>
            </a:r>
            <a:endParaRPr sz="2800" dirty="0">
              <a:solidFill>
                <a:srgbClr val="002060"/>
              </a:solidFill>
              <a:latin typeface="+mj-lt"/>
            </a:endParaRPr>
          </a:p>
          <a:p>
            <a:pPr marL="0" indent="0" defTabSz="1499616">
              <a:spcBef>
                <a:spcPts val="2400"/>
              </a:spcBef>
              <a:buClr>
                <a:srgbClr val="B0002D"/>
              </a:buClr>
              <a:buSzPct val="85000"/>
              <a:buNone/>
              <a:defRPr sz="1476">
                <a:solidFill>
                  <a:srgbClr val="19324B"/>
                </a:solidFill>
                <a:latin typeface="Arial"/>
                <a:ea typeface="Arial"/>
                <a:cs typeface="Arial"/>
                <a:sym typeface="Arial"/>
              </a:defRPr>
            </a:pPr>
            <a:r>
              <a:rPr sz="2800" dirty="0" err="1">
                <a:solidFill>
                  <a:srgbClr val="002060"/>
                </a:solidFill>
                <a:latin typeface="+mj-lt"/>
              </a:rPr>
              <a:t>Система</a:t>
            </a:r>
            <a:r>
              <a:rPr sz="2800" dirty="0">
                <a:solidFill>
                  <a:srgbClr val="002060"/>
                </a:solidFill>
                <a:latin typeface="+mj-lt"/>
              </a:rPr>
              <a:t> </a:t>
            </a:r>
            <a:r>
              <a:rPr sz="2800" dirty="0" err="1">
                <a:solidFill>
                  <a:srgbClr val="002060"/>
                </a:solidFill>
                <a:latin typeface="+mj-lt"/>
              </a:rPr>
              <a:t>контроля</a:t>
            </a:r>
            <a:r>
              <a:rPr sz="2800" dirty="0">
                <a:solidFill>
                  <a:srgbClr val="002060"/>
                </a:solidFill>
                <a:latin typeface="+mj-lt"/>
              </a:rPr>
              <a:t> </a:t>
            </a:r>
            <a:r>
              <a:rPr sz="2800" dirty="0" err="1">
                <a:solidFill>
                  <a:srgbClr val="002060"/>
                </a:solidFill>
                <a:latin typeface="+mj-lt"/>
              </a:rPr>
              <a:t>доступа</a:t>
            </a:r>
            <a:r>
              <a:rPr sz="2800" dirty="0">
                <a:solidFill>
                  <a:srgbClr val="002060"/>
                </a:solidFill>
                <a:latin typeface="+mj-lt"/>
              </a:rPr>
              <a:t> </a:t>
            </a:r>
            <a:r>
              <a:rPr sz="2800" dirty="0" err="1">
                <a:solidFill>
                  <a:srgbClr val="002060"/>
                </a:solidFill>
                <a:latin typeface="+mj-lt"/>
              </a:rPr>
              <a:t>программирующая</a:t>
            </a:r>
            <a:r>
              <a:rPr sz="2800" dirty="0">
                <a:solidFill>
                  <a:srgbClr val="002060"/>
                </a:solidFill>
                <a:latin typeface="+mj-lt"/>
              </a:rPr>
              <a:t> </a:t>
            </a:r>
            <a:r>
              <a:rPr sz="2800" dirty="0" err="1">
                <a:solidFill>
                  <a:srgbClr val="002060"/>
                </a:solidFill>
                <a:latin typeface="+mj-lt"/>
              </a:rPr>
              <a:t>доступ</a:t>
            </a:r>
            <a:r>
              <a:rPr sz="2800" dirty="0">
                <a:solidFill>
                  <a:srgbClr val="002060"/>
                </a:solidFill>
                <a:latin typeface="+mj-lt"/>
              </a:rPr>
              <a:t> </a:t>
            </a:r>
            <a:r>
              <a:rPr sz="2800" dirty="0" err="1">
                <a:solidFill>
                  <a:srgbClr val="002060"/>
                </a:solidFill>
                <a:latin typeface="+mj-lt"/>
              </a:rPr>
              <a:t>по</a:t>
            </a:r>
            <a:r>
              <a:rPr sz="2800" dirty="0">
                <a:solidFill>
                  <a:srgbClr val="002060"/>
                </a:solidFill>
                <a:latin typeface="+mj-lt"/>
              </a:rPr>
              <a:t> </a:t>
            </a:r>
            <a:r>
              <a:rPr sz="2800" dirty="0" err="1">
                <a:solidFill>
                  <a:srgbClr val="002060"/>
                </a:solidFill>
                <a:latin typeface="+mj-lt"/>
              </a:rPr>
              <a:t>зонам</a:t>
            </a:r>
            <a:endParaRPr sz="2800" dirty="0">
              <a:solidFill>
                <a:srgbClr val="002060"/>
              </a:solidFill>
              <a:latin typeface="+mj-lt"/>
            </a:endParaRPr>
          </a:p>
        </p:txBody>
      </p:sp>
      <p:pic>
        <p:nvPicPr>
          <p:cNvPr id="324" name="Picture 4" descr="Picture 4"/>
          <p:cNvPicPr>
            <a:picLocks noChangeAspect="1"/>
          </p:cNvPicPr>
          <p:nvPr/>
        </p:nvPicPr>
        <p:blipFill>
          <a:blip r:embed="rId2">
            <a:extLst/>
          </a:blip>
          <a:stretch>
            <a:fillRect/>
          </a:stretch>
        </p:blipFill>
        <p:spPr>
          <a:xfrm>
            <a:off x="17720094" y="9441948"/>
            <a:ext cx="6258964" cy="3623470"/>
          </a:xfrm>
          <a:prstGeom prst="rect">
            <a:avLst/>
          </a:prstGeom>
          <a:ln w="12700">
            <a:miter lim="400000"/>
          </a:ln>
        </p:spPr>
      </p:pic>
      <p:sp>
        <p:nvSpPr>
          <p:cNvPr id="2" name="Прямоугольник 1"/>
          <p:cNvSpPr/>
          <p:nvPr/>
        </p:nvSpPr>
        <p:spPr>
          <a:xfrm>
            <a:off x="1232777" y="682798"/>
            <a:ext cx="2249334" cy="830997"/>
          </a:xfrm>
          <a:prstGeom prst="rect">
            <a:avLst/>
          </a:prstGeom>
        </p:spPr>
        <p:txBody>
          <a:bodyPr wrap="none">
            <a:spAutoFit/>
          </a:bodyPr>
          <a:lstStyle/>
          <a:p>
            <a:r>
              <a:rPr lang="en-US" sz="4800" b="1" dirty="0">
                <a:solidFill>
                  <a:schemeClr val="accent5">
                    <a:lumMod val="75000"/>
                  </a:schemeClr>
                </a:solidFill>
                <a:effectLst>
                  <a:outerShdw blurRad="38100" dist="38100" dir="2700000" algn="tl">
                    <a:srgbClr val="000000">
                      <a:alpha val="43137"/>
                    </a:srgbClr>
                  </a:outerShdw>
                </a:effectLst>
              </a:rPr>
              <a:t>Security</a:t>
            </a:r>
          </a:p>
        </p:txBody>
      </p:sp>
      <p:sp>
        <p:nvSpPr>
          <p:cNvPr id="3" name="Прямоугольник 2"/>
          <p:cNvSpPr/>
          <p:nvPr/>
        </p:nvSpPr>
        <p:spPr>
          <a:xfrm>
            <a:off x="11965040" y="2139894"/>
            <a:ext cx="9398320" cy="9720482"/>
          </a:xfrm>
          <a:prstGeom prst="rect">
            <a:avLst/>
          </a:prstGeom>
        </p:spPr>
        <p:txBody>
          <a:bodyPr wrap="square">
            <a:spAutoFit/>
          </a:bodyPr>
          <a:lstStyle/>
          <a:p>
            <a:pPr>
              <a:lnSpc>
                <a:spcPct val="150000"/>
              </a:lnSpc>
            </a:pPr>
            <a:r>
              <a:rPr lang="en-US" sz="2800" dirty="0" smtClean="0">
                <a:solidFill>
                  <a:srgbClr val="002060"/>
                </a:solidFill>
              </a:rPr>
              <a:t>Automatic </a:t>
            </a:r>
            <a:r>
              <a:rPr lang="en-US" sz="2800" dirty="0">
                <a:solidFill>
                  <a:srgbClr val="002060"/>
                </a:solidFill>
              </a:rPr>
              <a:t>alarm system</a:t>
            </a:r>
          </a:p>
          <a:p>
            <a:pPr>
              <a:lnSpc>
                <a:spcPct val="150000"/>
              </a:lnSpc>
            </a:pPr>
            <a:r>
              <a:rPr lang="en-US" sz="2800" dirty="0" smtClean="0">
                <a:solidFill>
                  <a:srgbClr val="002060"/>
                </a:solidFill>
              </a:rPr>
              <a:t>Smoke </a:t>
            </a:r>
            <a:r>
              <a:rPr lang="en-US" sz="2800" dirty="0">
                <a:solidFill>
                  <a:srgbClr val="002060"/>
                </a:solidFill>
              </a:rPr>
              <a:t>and thermal sensors</a:t>
            </a:r>
          </a:p>
          <a:p>
            <a:pPr>
              <a:lnSpc>
                <a:spcPct val="150000"/>
              </a:lnSpc>
            </a:pPr>
            <a:r>
              <a:rPr lang="en-US" sz="2800" dirty="0" smtClean="0">
                <a:solidFill>
                  <a:srgbClr val="002060"/>
                </a:solidFill>
              </a:rPr>
              <a:t>Targeted </a:t>
            </a:r>
            <a:r>
              <a:rPr lang="en-US" sz="2800" dirty="0">
                <a:solidFill>
                  <a:srgbClr val="002060"/>
                </a:solidFill>
              </a:rPr>
              <a:t>fire alarm</a:t>
            </a:r>
          </a:p>
          <a:p>
            <a:pPr>
              <a:lnSpc>
                <a:spcPct val="150000"/>
              </a:lnSpc>
            </a:pPr>
            <a:r>
              <a:rPr lang="en-US" sz="2800" dirty="0" smtClean="0">
                <a:solidFill>
                  <a:srgbClr val="002060"/>
                </a:solidFill>
              </a:rPr>
              <a:t>24-hours </a:t>
            </a:r>
            <a:r>
              <a:rPr lang="en-US" sz="2800" dirty="0">
                <a:solidFill>
                  <a:srgbClr val="002060"/>
                </a:solidFill>
              </a:rPr>
              <a:t>security with video control system</a:t>
            </a:r>
          </a:p>
          <a:p>
            <a:pPr>
              <a:lnSpc>
                <a:spcPct val="150000"/>
              </a:lnSpc>
            </a:pPr>
            <a:r>
              <a:rPr lang="en-US" sz="2800" dirty="0" smtClean="0">
                <a:solidFill>
                  <a:srgbClr val="002060"/>
                </a:solidFill>
              </a:rPr>
              <a:t>Emergency </a:t>
            </a:r>
            <a:r>
              <a:rPr lang="en-US" sz="2800" dirty="0">
                <a:solidFill>
                  <a:srgbClr val="002060"/>
                </a:solidFill>
              </a:rPr>
              <a:t>action plan (fire, terror attack, acts of God, disasters)</a:t>
            </a:r>
          </a:p>
          <a:p>
            <a:pPr>
              <a:lnSpc>
                <a:spcPct val="150000"/>
              </a:lnSpc>
            </a:pPr>
            <a:r>
              <a:rPr lang="en-US" sz="2800" dirty="0" smtClean="0">
                <a:solidFill>
                  <a:srgbClr val="002060"/>
                </a:solidFill>
              </a:rPr>
              <a:t>Parking </a:t>
            </a:r>
            <a:r>
              <a:rPr lang="en-US" sz="2800" dirty="0">
                <a:solidFill>
                  <a:srgbClr val="002060"/>
                </a:solidFill>
              </a:rPr>
              <a:t>is equipped with smoke exhaust, ventilation, emergency lighting, motion sensors  and automatic gates</a:t>
            </a:r>
          </a:p>
          <a:p>
            <a:pPr>
              <a:lnSpc>
                <a:spcPct val="150000"/>
              </a:lnSpc>
            </a:pPr>
            <a:r>
              <a:rPr lang="en-US" sz="2800" dirty="0" smtClean="0">
                <a:solidFill>
                  <a:srgbClr val="002060"/>
                </a:solidFill>
              </a:rPr>
              <a:t>Sprinkler </a:t>
            </a:r>
            <a:r>
              <a:rPr lang="en-US" sz="2800" dirty="0">
                <a:solidFill>
                  <a:srgbClr val="002060"/>
                </a:solidFill>
              </a:rPr>
              <a:t>fire-extinguishing system</a:t>
            </a:r>
          </a:p>
          <a:p>
            <a:pPr>
              <a:lnSpc>
                <a:spcPct val="150000"/>
              </a:lnSpc>
            </a:pPr>
            <a:r>
              <a:rPr lang="en-US" sz="2800" dirty="0" smtClean="0">
                <a:solidFill>
                  <a:srgbClr val="002060"/>
                </a:solidFill>
              </a:rPr>
              <a:t>Two </a:t>
            </a:r>
            <a:r>
              <a:rPr lang="en-US" sz="2800" dirty="0">
                <a:solidFill>
                  <a:srgbClr val="002060"/>
                </a:solidFill>
              </a:rPr>
              <a:t>water hydrants</a:t>
            </a:r>
          </a:p>
          <a:p>
            <a:pPr>
              <a:lnSpc>
                <a:spcPct val="150000"/>
              </a:lnSpc>
            </a:pPr>
            <a:r>
              <a:rPr lang="en-US" sz="2800" dirty="0" smtClean="0">
                <a:solidFill>
                  <a:srgbClr val="002060"/>
                </a:solidFill>
              </a:rPr>
              <a:t>Firefighting </a:t>
            </a:r>
            <a:r>
              <a:rPr lang="en-US" sz="2800" dirty="0">
                <a:solidFill>
                  <a:srgbClr val="002060"/>
                </a:solidFill>
              </a:rPr>
              <a:t>doors with 120 minutes anti-panic system</a:t>
            </a:r>
          </a:p>
          <a:p>
            <a:pPr>
              <a:lnSpc>
                <a:spcPct val="150000"/>
              </a:lnSpc>
            </a:pPr>
            <a:r>
              <a:rPr lang="en-US" sz="2800" dirty="0" smtClean="0">
                <a:solidFill>
                  <a:srgbClr val="002060"/>
                </a:solidFill>
              </a:rPr>
              <a:t>Firefighting </a:t>
            </a:r>
            <a:r>
              <a:rPr lang="en-US" sz="2800" dirty="0">
                <a:solidFill>
                  <a:srgbClr val="002060"/>
                </a:solidFill>
              </a:rPr>
              <a:t>elevator gates</a:t>
            </a:r>
          </a:p>
          <a:p>
            <a:pPr>
              <a:lnSpc>
                <a:spcPct val="150000"/>
              </a:lnSpc>
            </a:pPr>
            <a:r>
              <a:rPr lang="en-US" sz="2800" dirty="0" smtClean="0">
                <a:solidFill>
                  <a:srgbClr val="002060"/>
                </a:solidFill>
              </a:rPr>
              <a:t>Roadway </a:t>
            </a:r>
            <a:r>
              <a:rPr lang="en-US" sz="2800" dirty="0">
                <a:solidFill>
                  <a:srgbClr val="002060"/>
                </a:solidFill>
              </a:rPr>
              <a:t>gate with audio and video </a:t>
            </a:r>
            <a:r>
              <a:rPr lang="en-US" sz="2800" dirty="0" err="1">
                <a:solidFill>
                  <a:srgbClr val="002060"/>
                </a:solidFill>
              </a:rPr>
              <a:t>doorphone</a:t>
            </a:r>
            <a:endParaRPr lang="en-US" sz="2800" dirty="0">
              <a:solidFill>
                <a:srgbClr val="002060"/>
              </a:solidFill>
            </a:endParaRPr>
          </a:p>
          <a:p>
            <a:pPr>
              <a:lnSpc>
                <a:spcPct val="150000"/>
              </a:lnSpc>
            </a:pPr>
            <a:r>
              <a:rPr lang="en-US" sz="2800" dirty="0" smtClean="0">
                <a:solidFill>
                  <a:srgbClr val="002060"/>
                </a:solidFill>
              </a:rPr>
              <a:t>Turnpike </a:t>
            </a:r>
            <a:r>
              <a:rPr lang="en-US" sz="2800" dirty="0">
                <a:solidFill>
                  <a:srgbClr val="002060"/>
                </a:solidFill>
              </a:rPr>
              <a:t>with ticket box</a:t>
            </a:r>
          </a:p>
          <a:p>
            <a:pPr>
              <a:lnSpc>
                <a:spcPct val="150000"/>
              </a:lnSpc>
            </a:pPr>
            <a:r>
              <a:rPr lang="en-US" sz="2800" dirty="0" smtClean="0">
                <a:solidFill>
                  <a:srgbClr val="002060"/>
                </a:solidFill>
              </a:rPr>
              <a:t>Access </a:t>
            </a:r>
            <a:r>
              <a:rPr lang="en-US" sz="2800" dirty="0">
                <a:solidFill>
                  <a:srgbClr val="002060"/>
                </a:solidFill>
              </a:rPr>
              <a:t>control system programming zonal access</a:t>
            </a:r>
          </a:p>
        </p:txBody>
      </p:sp>
      <p:sp>
        <p:nvSpPr>
          <p:cNvPr id="8" name="CaixaDeTexto 16"/>
          <p:cNvSpPr txBox="1"/>
          <p:nvPr/>
        </p:nvSpPr>
        <p:spPr>
          <a:xfrm>
            <a:off x="487682" y="12329832"/>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
        <p:nvSpPr>
          <p:cNvPr id="9"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036731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50"/>
                                        <p:tgtEl>
                                          <p:spTgt spid="8"/>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8"/>
                                        </p:tgtEl>
                                        <p:attrNameLst>
                                          <p:attrName>ppt_x</p:attrName>
                                          <p:attrName>ppt_y</p:attrName>
                                        </p:attrNameLst>
                                      </p:cBhvr>
                                      <p:rCtr x="0" y="482"/>
                                    </p:animMotion>
                                  </p:childTnLst>
                                </p:cTn>
                              </p:par>
                              <p:par>
                                <p:cTn id="10" presetID="10" presetClass="entr" presetSubtype="0" fill="hold" grpId="0" nodeType="withEffect">
                                  <p:stCondLst>
                                    <p:cond delay="4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50"/>
                                        <p:tgtEl>
                                          <p:spTgt spid="9"/>
                                        </p:tgtEl>
                                      </p:cBhvr>
                                    </p:animEffect>
                                  </p:childTnLst>
                                </p:cTn>
                              </p:par>
                              <p:par>
                                <p:cTn id="13" presetID="42" presetClass="path" presetSubtype="0" decel="100000" fill="hold" grpId="1" nodeType="withEffect">
                                  <p:stCondLst>
                                    <p:cond delay="450"/>
                                  </p:stCondLst>
                                  <p:childTnLst>
                                    <p:animMotion origin="layout" path="M -2.60485E-6 4.07407E-6 L -2.60485E-6 0.00983 " pathEditMode="relative" rAng="0" ptsTypes="AA">
                                      <p:cBhvr>
                                        <p:cTn id="14" dur="350" spd="-100000" fill="hold"/>
                                        <p:tgtEl>
                                          <p:spTgt spid="9"/>
                                        </p:tgtEl>
                                        <p:attrNameLst>
                                          <p:attrName>ppt_x</p:attrName>
                                          <p:attrName>ppt_y</p:attrName>
                                        </p:attrNameLst>
                                      </p:cBhvr>
                                      <p:rCtr x="0"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03"/>
          <p:cNvSpPr/>
          <p:nvPr/>
        </p:nvSpPr>
        <p:spPr>
          <a:xfrm>
            <a:off x="1399231" y="528027"/>
            <a:ext cx="6810836" cy="1554604"/>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a:defRPr sz="1600"/>
            </a:pPr>
            <a:endParaRPr sz="3200"/>
          </a:p>
        </p:txBody>
      </p:sp>
      <p:sp>
        <p:nvSpPr>
          <p:cNvPr id="285" name="Shape 205"/>
          <p:cNvSpPr txBox="1"/>
          <p:nvPr/>
        </p:nvSpPr>
        <p:spPr>
          <a:xfrm>
            <a:off x="2162150" y="1352800"/>
            <a:ext cx="3132189"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lvl1pPr>
              <a:defRPr sz="2400">
                <a:solidFill>
                  <a:srgbClr val="5F327C"/>
                </a:solidFill>
              </a:defRPr>
            </a:lvl1pPr>
          </a:lstStyle>
          <a:p>
            <a:r>
              <a:rPr sz="3600" dirty="0" err="1">
                <a:solidFill>
                  <a:srgbClr val="002060"/>
                </a:solidFill>
              </a:rPr>
              <a:t>Энергия</a:t>
            </a:r>
            <a:endParaRPr sz="3600" dirty="0">
              <a:solidFill>
                <a:srgbClr val="002060"/>
              </a:solidFill>
            </a:endParaRPr>
          </a:p>
        </p:txBody>
      </p:sp>
      <p:sp>
        <p:nvSpPr>
          <p:cNvPr id="286" name="Приточно-вытяжная вентиляция с системой рекуперации…"/>
          <p:cNvSpPr txBox="1">
            <a:spLocks noGrp="1"/>
          </p:cNvSpPr>
          <p:nvPr>
            <p:ph type="body" sz="half" idx="1"/>
          </p:nvPr>
        </p:nvSpPr>
        <p:spPr>
          <a:xfrm>
            <a:off x="1399231" y="2525272"/>
            <a:ext cx="11451848" cy="6463451"/>
          </a:xfrm>
          <a:prstGeom prst="rect">
            <a:avLst/>
          </a:prstGeom>
        </p:spPr>
        <p:txBody>
          <a:bodyPr vert="horz" lIns="91438" tIns="91438" rIns="91438" bIns="91438" rtlCol="0">
            <a:noAutofit/>
          </a:bodyPr>
          <a:lstStyle/>
          <a:p>
            <a:pPr marL="0" indent="0">
              <a:lnSpc>
                <a:spcPct val="100000"/>
              </a:lnSpc>
              <a:spcBef>
                <a:spcPts val="3000"/>
              </a:spcBef>
              <a:buClr>
                <a:srgbClr val="B0002D"/>
              </a:buClr>
              <a:buSzPct val="85000"/>
              <a:buNone/>
              <a:defRPr sz="1800">
                <a:solidFill>
                  <a:srgbClr val="19324B"/>
                </a:solidFill>
                <a:latin typeface="Arial"/>
                <a:ea typeface="Arial"/>
                <a:cs typeface="Arial"/>
                <a:sym typeface="Arial"/>
              </a:defRPr>
            </a:pPr>
            <a:r>
              <a:rPr sz="2800" dirty="0" err="1">
                <a:solidFill>
                  <a:srgbClr val="002060"/>
                </a:solidFill>
                <a:latin typeface="+mj-lt"/>
              </a:rPr>
              <a:t>Приточно-вытяжная</a:t>
            </a:r>
            <a:r>
              <a:rPr sz="2800" dirty="0">
                <a:solidFill>
                  <a:srgbClr val="002060"/>
                </a:solidFill>
                <a:latin typeface="+mj-lt"/>
              </a:rPr>
              <a:t> </a:t>
            </a:r>
            <a:r>
              <a:rPr sz="2800" dirty="0" err="1">
                <a:solidFill>
                  <a:srgbClr val="002060"/>
                </a:solidFill>
                <a:latin typeface="+mj-lt"/>
              </a:rPr>
              <a:t>вентиляция</a:t>
            </a:r>
            <a:r>
              <a:rPr sz="2800" dirty="0">
                <a:solidFill>
                  <a:srgbClr val="002060"/>
                </a:solidFill>
                <a:latin typeface="+mj-lt"/>
              </a:rPr>
              <a:t> с </a:t>
            </a:r>
            <a:r>
              <a:rPr sz="2800" dirty="0" err="1">
                <a:solidFill>
                  <a:srgbClr val="002060"/>
                </a:solidFill>
                <a:latin typeface="+mj-lt"/>
              </a:rPr>
              <a:t>системой</a:t>
            </a:r>
            <a:r>
              <a:rPr sz="2800" dirty="0">
                <a:solidFill>
                  <a:srgbClr val="002060"/>
                </a:solidFill>
                <a:latin typeface="+mj-lt"/>
              </a:rPr>
              <a:t> </a:t>
            </a:r>
            <a:r>
              <a:rPr sz="2800" dirty="0" err="1">
                <a:solidFill>
                  <a:srgbClr val="002060"/>
                </a:solidFill>
                <a:latin typeface="+mj-lt"/>
              </a:rPr>
              <a:t>рекуперации</a:t>
            </a:r>
            <a:endParaRPr sz="2800" dirty="0">
              <a:solidFill>
                <a:srgbClr val="002060"/>
              </a:solidFill>
              <a:latin typeface="+mj-lt"/>
            </a:endParaRPr>
          </a:p>
          <a:p>
            <a:pPr marL="0" indent="0">
              <a:lnSpc>
                <a:spcPct val="100000"/>
              </a:lnSpc>
              <a:spcBef>
                <a:spcPts val="3000"/>
              </a:spcBef>
              <a:buClr>
                <a:srgbClr val="B0002D"/>
              </a:buClr>
              <a:buSzPct val="85000"/>
              <a:buNone/>
              <a:defRPr sz="1800">
                <a:solidFill>
                  <a:srgbClr val="19324B"/>
                </a:solidFill>
                <a:latin typeface="Arial"/>
                <a:ea typeface="Arial"/>
                <a:cs typeface="Arial"/>
                <a:sym typeface="Arial"/>
              </a:defRPr>
            </a:pPr>
            <a:r>
              <a:rPr sz="2800" dirty="0" err="1">
                <a:solidFill>
                  <a:srgbClr val="002060"/>
                </a:solidFill>
                <a:latin typeface="+mj-lt"/>
              </a:rPr>
              <a:t>Двухтрубная</a:t>
            </a:r>
            <a:r>
              <a:rPr sz="2800" dirty="0">
                <a:solidFill>
                  <a:srgbClr val="002060"/>
                </a:solidFill>
                <a:latin typeface="+mj-lt"/>
              </a:rPr>
              <a:t> </a:t>
            </a:r>
            <a:r>
              <a:rPr sz="2800" dirty="0" err="1">
                <a:solidFill>
                  <a:srgbClr val="002060"/>
                </a:solidFill>
                <a:latin typeface="+mj-lt"/>
              </a:rPr>
              <a:t>система</a:t>
            </a:r>
            <a:r>
              <a:rPr sz="2800" dirty="0">
                <a:solidFill>
                  <a:srgbClr val="002060"/>
                </a:solidFill>
                <a:latin typeface="+mj-lt"/>
              </a:rPr>
              <a:t> </a:t>
            </a:r>
            <a:r>
              <a:rPr sz="2800" dirty="0" err="1">
                <a:solidFill>
                  <a:srgbClr val="002060"/>
                </a:solidFill>
                <a:latin typeface="+mj-lt"/>
              </a:rPr>
              <a:t>теплохолодоснабжения</a:t>
            </a:r>
            <a:endParaRPr sz="2800" dirty="0">
              <a:solidFill>
                <a:srgbClr val="002060"/>
              </a:solidFill>
              <a:latin typeface="+mj-lt"/>
            </a:endParaRPr>
          </a:p>
          <a:p>
            <a:pPr marL="0" indent="0">
              <a:lnSpc>
                <a:spcPct val="100000"/>
              </a:lnSpc>
              <a:spcBef>
                <a:spcPts val="3000"/>
              </a:spcBef>
              <a:buClr>
                <a:srgbClr val="B0002D"/>
              </a:buClr>
              <a:buSzPct val="85000"/>
              <a:buNone/>
              <a:defRPr sz="1800">
                <a:solidFill>
                  <a:srgbClr val="19324B"/>
                </a:solidFill>
                <a:latin typeface="Arial"/>
                <a:ea typeface="Arial"/>
                <a:cs typeface="Arial"/>
                <a:sym typeface="Arial"/>
              </a:defRPr>
            </a:pPr>
            <a:r>
              <a:rPr sz="2800" dirty="0" err="1">
                <a:solidFill>
                  <a:srgbClr val="002060"/>
                </a:solidFill>
                <a:latin typeface="+mj-lt"/>
              </a:rPr>
              <a:t>Автономная</a:t>
            </a:r>
            <a:r>
              <a:rPr sz="2800" dirty="0">
                <a:solidFill>
                  <a:srgbClr val="002060"/>
                </a:solidFill>
                <a:latin typeface="+mj-lt"/>
              </a:rPr>
              <a:t> </a:t>
            </a:r>
            <a:r>
              <a:rPr sz="2800" dirty="0" err="1">
                <a:solidFill>
                  <a:srgbClr val="002060"/>
                </a:solidFill>
                <a:latin typeface="+mj-lt"/>
              </a:rPr>
              <a:t>система</a:t>
            </a:r>
            <a:r>
              <a:rPr sz="2800" dirty="0">
                <a:solidFill>
                  <a:srgbClr val="002060"/>
                </a:solidFill>
                <a:latin typeface="+mj-lt"/>
              </a:rPr>
              <a:t> </a:t>
            </a:r>
            <a:r>
              <a:rPr sz="2800" dirty="0" err="1">
                <a:solidFill>
                  <a:srgbClr val="002060"/>
                </a:solidFill>
                <a:latin typeface="+mj-lt"/>
              </a:rPr>
              <a:t>отопления</a:t>
            </a:r>
            <a:endParaRPr sz="2800" dirty="0">
              <a:solidFill>
                <a:srgbClr val="002060"/>
              </a:solidFill>
              <a:latin typeface="+mj-lt"/>
            </a:endParaRPr>
          </a:p>
          <a:p>
            <a:pPr marL="0" indent="0">
              <a:lnSpc>
                <a:spcPct val="100000"/>
              </a:lnSpc>
              <a:spcBef>
                <a:spcPts val="3000"/>
              </a:spcBef>
              <a:buClr>
                <a:srgbClr val="B0002D"/>
              </a:buClr>
              <a:buSzPct val="85000"/>
              <a:buNone/>
              <a:defRPr sz="1800">
                <a:solidFill>
                  <a:srgbClr val="19324B"/>
                </a:solidFill>
                <a:latin typeface="Arial"/>
                <a:ea typeface="Arial"/>
                <a:cs typeface="Arial"/>
                <a:sym typeface="Arial"/>
              </a:defRPr>
            </a:pPr>
            <a:r>
              <a:rPr sz="2800" dirty="0" err="1">
                <a:solidFill>
                  <a:srgbClr val="002060"/>
                </a:solidFill>
                <a:latin typeface="+mj-lt"/>
              </a:rPr>
              <a:t>Собственная</a:t>
            </a:r>
            <a:r>
              <a:rPr sz="2800" dirty="0">
                <a:solidFill>
                  <a:srgbClr val="002060"/>
                </a:solidFill>
                <a:latin typeface="+mj-lt"/>
              </a:rPr>
              <a:t> </a:t>
            </a:r>
            <a:r>
              <a:rPr sz="2800" dirty="0" err="1">
                <a:solidFill>
                  <a:srgbClr val="002060"/>
                </a:solidFill>
                <a:latin typeface="+mj-lt"/>
              </a:rPr>
              <a:t>газовая</a:t>
            </a:r>
            <a:r>
              <a:rPr sz="2800" dirty="0">
                <a:solidFill>
                  <a:srgbClr val="002060"/>
                </a:solidFill>
                <a:latin typeface="+mj-lt"/>
              </a:rPr>
              <a:t> </a:t>
            </a:r>
            <a:r>
              <a:rPr sz="2800" dirty="0" err="1">
                <a:solidFill>
                  <a:srgbClr val="002060"/>
                </a:solidFill>
                <a:latin typeface="+mj-lt"/>
              </a:rPr>
              <a:t>котельная</a:t>
            </a:r>
            <a:endParaRPr sz="2800" dirty="0">
              <a:solidFill>
                <a:srgbClr val="002060"/>
              </a:solidFill>
              <a:latin typeface="+mj-lt"/>
            </a:endParaRPr>
          </a:p>
          <a:p>
            <a:pPr marL="0" indent="0">
              <a:lnSpc>
                <a:spcPct val="100000"/>
              </a:lnSpc>
              <a:spcBef>
                <a:spcPts val="3000"/>
              </a:spcBef>
              <a:buClr>
                <a:srgbClr val="B0002D"/>
              </a:buClr>
              <a:buSzPct val="85000"/>
              <a:buNone/>
              <a:defRPr sz="1800">
                <a:solidFill>
                  <a:srgbClr val="19324B"/>
                </a:solidFill>
                <a:latin typeface="Arial"/>
                <a:ea typeface="Arial"/>
                <a:cs typeface="Arial"/>
                <a:sym typeface="Arial"/>
              </a:defRPr>
            </a:pPr>
            <a:r>
              <a:rPr sz="2800" dirty="0" err="1">
                <a:solidFill>
                  <a:srgbClr val="002060"/>
                </a:solidFill>
                <a:latin typeface="+mj-lt"/>
              </a:rPr>
              <a:t>Лоточные</a:t>
            </a:r>
            <a:r>
              <a:rPr sz="2800" dirty="0">
                <a:solidFill>
                  <a:srgbClr val="002060"/>
                </a:solidFill>
                <a:latin typeface="+mj-lt"/>
              </a:rPr>
              <a:t> </a:t>
            </a:r>
            <a:r>
              <a:rPr sz="2800" dirty="0" err="1">
                <a:solidFill>
                  <a:srgbClr val="002060"/>
                </a:solidFill>
                <a:latin typeface="+mj-lt"/>
              </a:rPr>
              <a:t>системы</a:t>
            </a:r>
            <a:r>
              <a:rPr sz="2800" dirty="0">
                <a:solidFill>
                  <a:srgbClr val="002060"/>
                </a:solidFill>
                <a:latin typeface="+mj-lt"/>
              </a:rPr>
              <a:t> </a:t>
            </a:r>
            <a:r>
              <a:rPr sz="2800" dirty="0" err="1">
                <a:solidFill>
                  <a:srgbClr val="002060"/>
                </a:solidFill>
                <a:latin typeface="+mj-lt"/>
              </a:rPr>
              <a:t>для</a:t>
            </a:r>
            <a:r>
              <a:rPr sz="2800" dirty="0">
                <a:solidFill>
                  <a:srgbClr val="002060"/>
                </a:solidFill>
                <a:latin typeface="+mj-lt"/>
              </a:rPr>
              <a:t> </a:t>
            </a:r>
            <a:r>
              <a:rPr sz="2800" dirty="0" err="1">
                <a:solidFill>
                  <a:srgbClr val="002060"/>
                </a:solidFill>
                <a:latin typeface="+mj-lt"/>
              </a:rPr>
              <a:t>монтажа</a:t>
            </a:r>
            <a:r>
              <a:rPr sz="2800" dirty="0">
                <a:solidFill>
                  <a:srgbClr val="002060"/>
                </a:solidFill>
                <a:latin typeface="+mj-lt"/>
              </a:rPr>
              <a:t> </a:t>
            </a:r>
            <a:r>
              <a:rPr sz="2800" dirty="0" err="1">
                <a:solidFill>
                  <a:srgbClr val="002060"/>
                </a:solidFill>
                <a:latin typeface="+mj-lt"/>
              </a:rPr>
              <a:t>дополнительных</a:t>
            </a:r>
            <a:r>
              <a:rPr sz="2800" dirty="0">
                <a:solidFill>
                  <a:srgbClr val="002060"/>
                </a:solidFill>
                <a:latin typeface="+mj-lt"/>
              </a:rPr>
              <a:t> </a:t>
            </a:r>
            <a:r>
              <a:rPr sz="2800" dirty="0" err="1">
                <a:solidFill>
                  <a:srgbClr val="002060"/>
                </a:solidFill>
                <a:latin typeface="+mj-lt"/>
              </a:rPr>
              <a:t>электрокоммуникаций</a:t>
            </a:r>
            <a:endParaRPr sz="2800" dirty="0">
              <a:solidFill>
                <a:srgbClr val="002060"/>
              </a:solidFill>
              <a:latin typeface="+mj-lt"/>
            </a:endParaRPr>
          </a:p>
          <a:p>
            <a:pPr marL="0" indent="0">
              <a:lnSpc>
                <a:spcPct val="100000"/>
              </a:lnSpc>
              <a:spcBef>
                <a:spcPts val="3000"/>
              </a:spcBef>
              <a:buClr>
                <a:srgbClr val="B0002D"/>
              </a:buClr>
              <a:buSzPct val="85000"/>
              <a:buNone/>
              <a:defRPr sz="1800">
                <a:solidFill>
                  <a:srgbClr val="19324B"/>
                </a:solidFill>
                <a:latin typeface="Arial"/>
                <a:ea typeface="Arial"/>
                <a:cs typeface="Arial"/>
                <a:sym typeface="Arial"/>
              </a:defRPr>
            </a:pPr>
            <a:r>
              <a:rPr sz="2800" dirty="0" err="1">
                <a:solidFill>
                  <a:srgbClr val="002060"/>
                </a:solidFill>
                <a:latin typeface="+mj-lt"/>
              </a:rPr>
              <a:t>Энергоэффективное</a:t>
            </a:r>
            <a:r>
              <a:rPr sz="2800" dirty="0">
                <a:solidFill>
                  <a:srgbClr val="002060"/>
                </a:solidFill>
                <a:latin typeface="+mj-lt"/>
              </a:rPr>
              <a:t> </a:t>
            </a:r>
            <a:r>
              <a:rPr sz="2800" dirty="0" err="1">
                <a:solidFill>
                  <a:srgbClr val="002060"/>
                </a:solidFill>
                <a:latin typeface="+mj-lt"/>
              </a:rPr>
              <a:t>освещение</a:t>
            </a:r>
            <a:r>
              <a:rPr sz="2800" dirty="0">
                <a:solidFill>
                  <a:srgbClr val="002060"/>
                </a:solidFill>
                <a:latin typeface="+mj-lt"/>
              </a:rPr>
              <a:t> (LED </a:t>
            </a:r>
            <a:r>
              <a:rPr sz="2800" dirty="0" err="1">
                <a:solidFill>
                  <a:srgbClr val="002060"/>
                </a:solidFill>
                <a:latin typeface="+mj-lt"/>
              </a:rPr>
              <a:t>панели</a:t>
            </a:r>
            <a:r>
              <a:rPr sz="2800" dirty="0">
                <a:solidFill>
                  <a:srgbClr val="002060"/>
                </a:solidFill>
                <a:latin typeface="+mj-lt"/>
              </a:rPr>
              <a:t>) </a:t>
            </a:r>
          </a:p>
          <a:p>
            <a:pPr marL="0" indent="0">
              <a:lnSpc>
                <a:spcPct val="100000"/>
              </a:lnSpc>
              <a:spcBef>
                <a:spcPts val="3000"/>
              </a:spcBef>
              <a:buClr>
                <a:srgbClr val="B0002D"/>
              </a:buClr>
              <a:buSzPct val="85000"/>
              <a:buNone/>
              <a:defRPr sz="1800">
                <a:solidFill>
                  <a:srgbClr val="19324B"/>
                </a:solidFill>
                <a:latin typeface="Arial"/>
                <a:ea typeface="Arial"/>
                <a:cs typeface="Arial"/>
                <a:sym typeface="Arial"/>
              </a:defRPr>
            </a:pPr>
            <a:r>
              <a:rPr sz="2800" dirty="0" err="1">
                <a:solidFill>
                  <a:srgbClr val="002060"/>
                </a:solidFill>
                <a:latin typeface="+mj-lt"/>
              </a:rPr>
              <a:t>Трансформаторная</a:t>
            </a:r>
            <a:r>
              <a:rPr sz="2800" dirty="0">
                <a:solidFill>
                  <a:srgbClr val="002060"/>
                </a:solidFill>
                <a:latin typeface="+mj-lt"/>
              </a:rPr>
              <a:t> </a:t>
            </a:r>
            <a:r>
              <a:rPr sz="2800" dirty="0" err="1">
                <a:solidFill>
                  <a:srgbClr val="002060"/>
                </a:solidFill>
                <a:latin typeface="+mj-lt"/>
              </a:rPr>
              <a:t>подстанция</a:t>
            </a:r>
            <a:r>
              <a:rPr sz="2800" dirty="0">
                <a:solidFill>
                  <a:srgbClr val="002060"/>
                </a:solidFill>
                <a:latin typeface="+mj-lt"/>
              </a:rPr>
              <a:t> </a:t>
            </a:r>
            <a:r>
              <a:rPr sz="2800" dirty="0" err="1">
                <a:solidFill>
                  <a:srgbClr val="002060"/>
                </a:solidFill>
                <a:latin typeface="+mj-lt"/>
              </a:rPr>
              <a:t>на</a:t>
            </a:r>
            <a:r>
              <a:rPr sz="2800" dirty="0">
                <a:solidFill>
                  <a:srgbClr val="002060"/>
                </a:solidFill>
                <a:latin typeface="+mj-lt"/>
              </a:rPr>
              <a:t> 1600 </a:t>
            </a:r>
            <a:r>
              <a:rPr sz="2800" dirty="0" err="1">
                <a:solidFill>
                  <a:srgbClr val="002060"/>
                </a:solidFill>
                <a:latin typeface="+mj-lt"/>
              </a:rPr>
              <a:t>КВт</a:t>
            </a:r>
            <a:endParaRPr sz="2800" dirty="0">
              <a:solidFill>
                <a:srgbClr val="002060"/>
              </a:solidFill>
              <a:latin typeface="+mj-lt"/>
            </a:endParaRPr>
          </a:p>
          <a:p>
            <a:pPr marL="0" indent="0">
              <a:lnSpc>
                <a:spcPct val="100000"/>
              </a:lnSpc>
              <a:spcBef>
                <a:spcPts val="3000"/>
              </a:spcBef>
              <a:buClr>
                <a:srgbClr val="B0002D"/>
              </a:buClr>
              <a:buSzPct val="85000"/>
              <a:buNone/>
              <a:defRPr sz="1800">
                <a:solidFill>
                  <a:srgbClr val="19324B"/>
                </a:solidFill>
                <a:latin typeface="Arial"/>
                <a:ea typeface="Arial"/>
                <a:cs typeface="Arial"/>
                <a:sym typeface="Arial"/>
              </a:defRPr>
            </a:pPr>
            <a:r>
              <a:rPr sz="2800" dirty="0" err="1">
                <a:solidFill>
                  <a:srgbClr val="002060"/>
                </a:solidFill>
                <a:latin typeface="+mj-lt"/>
              </a:rPr>
              <a:t>Контроль</a:t>
            </a:r>
            <a:r>
              <a:rPr sz="2800" dirty="0">
                <a:solidFill>
                  <a:srgbClr val="002060"/>
                </a:solidFill>
                <a:latin typeface="+mj-lt"/>
              </a:rPr>
              <a:t> </a:t>
            </a:r>
            <a:r>
              <a:rPr sz="2800" dirty="0" err="1">
                <a:solidFill>
                  <a:srgbClr val="002060"/>
                </a:solidFill>
                <a:latin typeface="+mj-lt"/>
              </a:rPr>
              <a:t>освещения</a:t>
            </a:r>
            <a:r>
              <a:rPr sz="2800" dirty="0">
                <a:solidFill>
                  <a:srgbClr val="002060"/>
                </a:solidFill>
                <a:latin typeface="+mj-lt"/>
              </a:rPr>
              <a:t> с </a:t>
            </a:r>
            <a:r>
              <a:rPr sz="2800" dirty="0" err="1">
                <a:solidFill>
                  <a:srgbClr val="002060"/>
                </a:solidFill>
                <a:latin typeface="+mj-lt"/>
              </a:rPr>
              <a:t>помощью</a:t>
            </a:r>
            <a:r>
              <a:rPr sz="2800" dirty="0">
                <a:solidFill>
                  <a:srgbClr val="002060"/>
                </a:solidFill>
                <a:latin typeface="+mj-lt"/>
              </a:rPr>
              <a:t> </a:t>
            </a:r>
            <a:r>
              <a:rPr sz="2800" dirty="0" err="1">
                <a:solidFill>
                  <a:srgbClr val="002060"/>
                </a:solidFill>
                <a:latin typeface="+mj-lt"/>
              </a:rPr>
              <a:t>светодатчиков</a:t>
            </a:r>
            <a:r>
              <a:rPr sz="2800" dirty="0">
                <a:solidFill>
                  <a:srgbClr val="002060"/>
                </a:solidFill>
                <a:latin typeface="+mj-lt"/>
              </a:rPr>
              <a:t> и </a:t>
            </a:r>
            <a:r>
              <a:rPr sz="2800" dirty="0" err="1">
                <a:solidFill>
                  <a:srgbClr val="002060"/>
                </a:solidFill>
                <a:latin typeface="+mj-lt"/>
              </a:rPr>
              <a:t>датчиков</a:t>
            </a:r>
            <a:r>
              <a:rPr sz="2800" dirty="0">
                <a:solidFill>
                  <a:srgbClr val="002060"/>
                </a:solidFill>
                <a:latin typeface="+mj-lt"/>
              </a:rPr>
              <a:t> </a:t>
            </a:r>
            <a:r>
              <a:rPr sz="2800" dirty="0" err="1">
                <a:solidFill>
                  <a:srgbClr val="002060"/>
                </a:solidFill>
                <a:latin typeface="+mj-lt"/>
              </a:rPr>
              <a:t>движения</a:t>
            </a:r>
            <a:endParaRPr sz="2800" dirty="0">
              <a:solidFill>
                <a:srgbClr val="002060"/>
              </a:solidFill>
              <a:latin typeface="+mj-lt"/>
            </a:endParaRPr>
          </a:p>
        </p:txBody>
      </p:sp>
      <p:pic>
        <p:nvPicPr>
          <p:cNvPr id="287" name="Picture 5" descr="Picture 5"/>
          <p:cNvPicPr>
            <a:picLocks noChangeAspect="1"/>
          </p:cNvPicPr>
          <p:nvPr/>
        </p:nvPicPr>
        <p:blipFill>
          <a:blip r:embed="rId3">
            <a:extLst/>
          </a:blip>
          <a:stretch>
            <a:fillRect/>
          </a:stretch>
        </p:blipFill>
        <p:spPr>
          <a:xfrm>
            <a:off x="2162150" y="9013821"/>
            <a:ext cx="7543802" cy="4093182"/>
          </a:xfrm>
          <a:prstGeom prst="rect">
            <a:avLst/>
          </a:prstGeom>
          <a:ln w="12700">
            <a:miter lim="400000"/>
          </a:ln>
        </p:spPr>
      </p:pic>
      <p:pic>
        <p:nvPicPr>
          <p:cNvPr id="288" name="Picture 6" descr="Picture 6"/>
          <p:cNvPicPr>
            <a:picLocks noChangeAspect="1"/>
          </p:cNvPicPr>
          <p:nvPr/>
        </p:nvPicPr>
        <p:blipFill>
          <a:blip r:embed="rId4">
            <a:extLst/>
          </a:blip>
          <a:stretch>
            <a:fillRect/>
          </a:stretch>
        </p:blipFill>
        <p:spPr>
          <a:xfrm>
            <a:off x="14017625" y="528027"/>
            <a:ext cx="3486152" cy="5238752"/>
          </a:xfrm>
          <a:prstGeom prst="rect">
            <a:avLst/>
          </a:prstGeom>
          <a:ln w="12700">
            <a:miter lim="400000"/>
          </a:ln>
        </p:spPr>
      </p:pic>
      <p:sp>
        <p:nvSpPr>
          <p:cNvPr id="2" name="Прямоугольник 1"/>
          <p:cNvSpPr/>
          <p:nvPr/>
        </p:nvSpPr>
        <p:spPr>
          <a:xfrm>
            <a:off x="1914536" y="667976"/>
            <a:ext cx="1919885" cy="830997"/>
          </a:xfrm>
          <a:prstGeom prst="rect">
            <a:avLst/>
          </a:prstGeom>
        </p:spPr>
        <p:txBody>
          <a:bodyPr wrap="none">
            <a:spAutoFit/>
          </a:bodyPr>
          <a:lstStyle/>
          <a:p>
            <a:r>
              <a:rPr lang="en-US" sz="4800" b="1" dirty="0">
                <a:solidFill>
                  <a:schemeClr val="accent5">
                    <a:lumMod val="75000"/>
                  </a:schemeClr>
                </a:solidFill>
                <a:effectLst>
                  <a:outerShdw blurRad="38100" dist="38100" dir="2700000" algn="tl">
                    <a:srgbClr val="000000">
                      <a:alpha val="43137"/>
                    </a:srgbClr>
                  </a:outerShdw>
                </a:effectLst>
              </a:rPr>
              <a:t>Energy</a:t>
            </a:r>
          </a:p>
        </p:txBody>
      </p:sp>
      <p:sp>
        <p:nvSpPr>
          <p:cNvPr id="4" name="Прямоугольник 3"/>
          <p:cNvSpPr/>
          <p:nvPr/>
        </p:nvSpPr>
        <p:spPr>
          <a:xfrm>
            <a:off x="13885835" y="5766779"/>
            <a:ext cx="9083915" cy="6494085"/>
          </a:xfrm>
          <a:prstGeom prst="rect">
            <a:avLst/>
          </a:prstGeom>
        </p:spPr>
        <p:txBody>
          <a:bodyPr wrap="square">
            <a:spAutoFit/>
          </a:bodyPr>
          <a:lstStyle/>
          <a:p>
            <a:pPr defTabSz="914400">
              <a:lnSpc>
                <a:spcPct val="200000"/>
              </a:lnSpc>
              <a:defRPr sz="1600">
                <a:latin typeface="Times New Roman"/>
                <a:ea typeface="Times New Roman"/>
                <a:cs typeface="Times New Roman"/>
                <a:sym typeface="Times New Roman"/>
              </a:defRPr>
            </a:pPr>
            <a:r>
              <a:rPr lang="en-US" sz="2600" dirty="0">
                <a:solidFill>
                  <a:srgbClr val="002060"/>
                </a:solidFill>
                <a:latin typeface="+mj-lt"/>
              </a:rPr>
              <a:t>Balanced ventilation system with recuperating heat exchange</a:t>
            </a:r>
          </a:p>
          <a:p>
            <a:pPr defTabSz="914400">
              <a:lnSpc>
                <a:spcPct val="200000"/>
              </a:lnSpc>
              <a:defRPr sz="1900">
                <a:latin typeface="Times New Roman"/>
                <a:ea typeface="Times New Roman"/>
                <a:cs typeface="Times New Roman"/>
                <a:sym typeface="Times New Roman"/>
              </a:defRPr>
            </a:pPr>
            <a:r>
              <a:rPr lang="en-US" sz="2600" dirty="0">
                <a:solidFill>
                  <a:srgbClr val="002060"/>
                </a:solidFill>
                <a:latin typeface="+mj-lt"/>
              </a:rPr>
              <a:t>Double-pipe heating and cooling system</a:t>
            </a:r>
          </a:p>
          <a:p>
            <a:pPr defTabSz="914400">
              <a:lnSpc>
                <a:spcPct val="200000"/>
              </a:lnSpc>
              <a:defRPr sz="1900">
                <a:latin typeface="Times New Roman"/>
                <a:ea typeface="Times New Roman"/>
                <a:cs typeface="Times New Roman"/>
                <a:sym typeface="Times New Roman"/>
              </a:defRPr>
            </a:pPr>
            <a:r>
              <a:rPr lang="en-US" sz="2600" dirty="0">
                <a:solidFill>
                  <a:srgbClr val="002060"/>
                </a:solidFill>
                <a:latin typeface="+mj-lt"/>
              </a:rPr>
              <a:t>Indirect heating system</a:t>
            </a:r>
          </a:p>
          <a:p>
            <a:pPr defTabSz="914400">
              <a:lnSpc>
                <a:spcPct val="200000"/>
              </a:lnSpc>
              <a:defRPr sz="1900">
                <a:latin typeface="Times New Roman"/>
                <a:ea typeface="Times New Roman"/>
                <a:cs typeface="Times New Roman"/>
                <a:sym typeface="Times New Roman"/>
              </a:defRPr>
            </a:pPr>
            <a:r>
              <a:rPr lang="en-US" sz="2600" dirty="0">
                <a:solidFill>
                  <a:srgbClr val="002060"/>
                </a:solidFill>
                <a:latin typeface="+mj-lt"/>
              </a:rPr>
              <a:t>Own gas-fired boiler-house</a:t>
            </a:r>
          </a:p>
          <a:p>
            <a:pPr defTabSz="914400">
              <a:lnSpc>
                <a:spcPct val="200000"/>
              </a:lnSpc>
              <a:defRPr sz="1900">
                <a:latin typeface="Times New Roman"/>
                <a:ea typeface="Times New Roman"/>
                <a:cs typeface="Times New Roman"/>
                <a:sym typeface="Times New Roman"/>
              </a:defRPr>
            </a:pPr>
            <a:r>
              <a:rPr lang="en-US" sz="2600" dirty="0">
                <a:solidFill>
                  <a:srgbClr val="002060"/>
                </a:solidFill>
                <a:latin typeface="+mj-lt"/>
              </a:rPr>
              <a:t>Trough systems to install complement electric communications</a:t>
            </a:r>
          </a:p>
          <a:p>
            <a:pPr defTabSz="914400">
              <a:lnSpc>
                <a:spcPct val="200000"/>
              </a:lnSpc>
              <a:defRPr sz="1900">
                <a:latin typeface="Times New Roman"/>
                <a:ea typeface="Times New Roman"/>
                <a:cs typeface="Times New Roman"/>
                <a:sym typeface="Times New Roman"/>
              </a:defRPr>
            </a:pPr>
            <a:r>
              <a:rPr lang="en-US" sz="2600" dirty="0">
                <a:solidFill>
                  <a:srgbClr val="002060"/>
                </a:solidFill>
                <a:latin typeface="+mj-lt"/>
              </a:rPr>
              <a:t>Energy-saving lighting (LED panels)</a:t>
            </a:r>
          </a:p>
          <a:p>
            <a:pPr defTabSz="914400">
              <a:lnSpc>
                <a:spcPct val="200000"/>
              </a:lnSpc>
              <a:defRPr sz="1900">
                <a:latin typeface="Times New Roman"/>
                <a:ea typeface="Times New Roman"/>
                <a:cs typeface="Times New Roman"/>
                <a:sym typeface="Times New Roman"/>
              </a:defRPr>
            </a:pPr>
            <a:r>
              <a:rPr lang="en-US" sz="2600" dirty="0">
                <a:solidFill>
                  <a:srgbClr val="002060"/>
                </a:solidFill>
                <a:latin typeface="+mj-lt"/>
              </a:rPr>
              <a:t>1600 </a:t>
            </a:r>
            <a:r>
              <a:rPr lang="en-US" sz="2600" dirty="0" err="1">
                <a:solidFill>
                  <a:srgbClr val="002060"/>
                </a:solidFill>
                <a:latin typeface="+mj-lt"/>
              </a:rPr>
              <a:t>KW`t</a:t>
            </a:r>
            <a:r>
              <a:rPr lang="en-US" sz="2600" dirty="0">
                <a:solidFill>
                  <a:srgbClr val="002060"/>
                </a:solidFill>
                <a:latin typeface="+mj-lt"/>
              </a:rPr>
              <a:t> transformer substation</a:t>
            </a:r>
          </a:p>
          <a:p>
            <a:pPr defTabSz="914400">
              <a:lnSpc>
                <a:spcPct val="200000"/>
              </a:lnSpc>
              <a:defRPr sz="1900">
                <a:latin typeface="Times New Roman"/>
                <a:ea typeface="Times New Roman"/>
                <a:cs typeface="Times New Roman"/>
                <a:sym typeface="Times New Roman"/>
              </a:defRPr>
            </a:pPr>
            <a:r>
              <a:rPr lang="en-US" sz="2600" dirty="0">
                <a:solidFill>
                  <a:srgbClr val="002060"/>
                </a:solidFill>
                <a:latin typeface="+mj-lt"/>
              </a:rPr>
              <a:t>Illumination control with light and motion sensors</a:t>
            </a:r>
          </a:p>
        </p:txBody>
      </p:sp>
      <p:sp>
        <p:nvSpPr>
          <p:cNvPr id="10"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11" name="CaixaDeTexto 16"/>
          <p:cNvSpPr txBox="1"/>
          <p:nvPr/>
        </p:nvSpPr>
        <p:spPr>
          <a:xfrm>
            <a:off x="18723924" y="12346319"/>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8638567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50"/>
                                        <p:tgtEl>
                                          <p:spTgt spid="10"/>
                                        </p:tgtEl>
                                      </p:cBhvr>
                                    </p:animEffect>
                                  </p:childTnLst>
                                </p:cTn>
                              </p:par>
                              <p:par>
                                <p:cTn id="8" presetID="42" presetClass="path" presetSubtype="0" decel="100000" fill="hold" grpId="1" nodeType="withEffect">
                                  <p:stCondLst>
                                    <p:cond delay="450"/>
                                  </p:stCondLst>
                                  <p:childTnLst>
                                    <p:animMotion origin="layout" path="M -2.60485E-6 4.07407E-6 L -2.60485E-6 0.00983 " pathEditMode="relative" rAng="0" ptsTypes="AA">
                                      <p:cBhvr>
                                        <p:cTn id="9" dur="350" spd="-100000" fill="hold"/>
                                        <p:tgtEl>
                                          <p:spTgt spid="10"/>
                                        </p:tgtEl>
                                        <p:attrNameLst>
                                          <p:attrName>ppt_x</p:attrName>
                                          <p:attrName>ppt_y</p:attrName>
                                        </p:attrNameLst>
                                      </p:cBhvr>
                                      <p:rCtr x="0" y="486"/>
                                    </p:animMotion>
                                  </p:childTnLst>
                                </p:cTn>
                              </p:par>
                              <p:par>
                                <p:cTn id="10" presetID="10" presetClass="entr" presetSubtype="0" fill="hold" grpId="0" nodeType="withEffect">
                                  <p:stCondLst>
                                    <p:cond delay="4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50"/>
                                        <p:tgtEl>
                                          <p:spTgt spid="11"/>
                                        </p:tgtEl>
                                      </p:cBhvr>
                                    </p:animEffect>
                                  </p:childTnLst>
                                </p:cTn>
                              </p:par>
                              <p:par>
                                <p:cTn id="13" presetID="42" presetClass="path" presetSubtype="0" decel="100000" fill="hold" grpId="1" nodeType="withEffect">
                                  <p:stCondLst>
                                    <p:cond delay="450"/>
                                  </p:stCondLst>
                                  <p:childTnLst>
                                    <p:animMotion origin="layout" path="M -1.03933E-6 -3.7037E-6 L -1.03933E-6 0.00984 " pathEditMode="relative" rAng="0" ptsTypes="AA">
                                      <p:cBhvr>
                                        <p:cTn id="14" dur="350" spd="-100000" fill="hold"/>
                                        <p:tgtEl>
                                          <p:spTgt spid="11"/>
                                        </p:tgtEl>
                                        <p:attrNameLst>
                                          <p:attrName>ppt_x</p:attrName>
                                          <p:attrName>ppt_y</p:attrName>
                                        </p:attrNameLst>
                                      </p:cBhvr>
                                      <p:rCtr x="0"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355"/>
          <p:cNvSpPr/>
          <p:nvPr/>
        </p:nvSpPr>
        <p:spPr>
          <a:xfrm>
            <a:off x="1515707" y="873708"/>
            <a:ext cx="9778324" cy="1761076"/>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a:defRPr sz="1600"/>
            </a:pPr>
            <a:endParaRPr sz="3200"/>
          </a:p>
        </p:txBody>
      </p:sp>
      <p:sp>
        <p:nvSpPr>
          <p:cNvPr id="299" name="Shape 356"/>
          <p:cNvSpPr txBox="1">
            <a:spLocks noGrp="1"/>
          </p:cNvSpPr>
          <p:nvPr>
            <p:ph type="body" sz="quarter" idx="1"/>
          </p:nvPr>
        </p:nvSpPr>
        <p:spPr>
          <a:xfrm>
            <a:off x="2319919" y="10079472"/>
            <a:ext cx="6397802" cy="3102602"/>
          </a:xfrm>
          <a:prstGeom prst="rect">
            <a:avLst/>
          </a:prstGeom>
        </p:spPr>
        <p:txBody>
          <a:bodyPr vert="horz" lIns="91398" tIns="91398" rIns="91398" bIns="91398" rtlCol="0">
            <a:normAutofit/>
          </a:bodyPr>
          <a:lstStyle/>
          <a:p>
            <a:pPr marL="0" indent="0">
              <a:spcBef>
                <a:spcPts val="0"/>
              </a:spcBef>
              <a:buNone/>
              <a:defRPr sz="1800"/>
            </a:pPr>
            <a:r>
              <a:rPr sz="3200" dirty="0">
                <a:solidFill>
                  <a:srgbClr val="002060"/>
                </a:solidFill>
                <a:latin typeface="+mj-lt"/>
              </a:rPr>
              <a:t>4  </a:t>
            </a:r>
            <a:r>
              <a:rPr sz="3200" dirty="0" err="1">
                <a:solidFill>
                  <a:srgbClr val="002060"/>
                </a:solidFill>
                <a:latin typeface="+mj-lt"/>
              </a:rPr>
              <a:t>яруса</a:t>
            </a:r>
            <a:r>
              <a:rPr sz="3200" dirty="0">
                <a:solidFill>
                  <a:srgbClr val="002060"/>
                </a:solidFill>
                <a:latin typeface="+mj-lt"/>
              </a:rPr>
              <a:t> </a:t>
            </a:r>
            <a:r>
              <a:rPr sz="3200" dirty="0" err="1">
                <a:solidFill>
                  <a:srgbClr val="002060"/>
                </a:solidFill>
                <a:latin typeface="+mj-lt"/>
              </a:rPr>
              <a:t>подземного</a:t>
            </a:r>
            <a:r>
              <a:rPr sz="3200" dirty="0">
                <a:solidFill>
                  <a:srgbClr val="002060"/>
                </a:solidFill>
                <a:latin typeface="+mj-lt"/>
              </a:rPr>
              <a:t> </a:t>
            </a:r>
            <a:r>
              <a:rPr sz="3200" dirty="0" err="1">
                <a:solidFill>
                  <a:srgbClr val="002060"/>
                </a:solidFill>
                <a:latin typeface="+mj-lt"/>
              </a:rPr>
              <a:t>паркинга</a:t>
            </a:r>
            <a:endParaRPr sz="3200" dirty="0">
              <a:solidFill>
                <a:srgbClr val="002060"/>
              </a:solidFill>
              <a:latin typeface="+mj-lt"/>
            </a:endParaRPr>
          </a:p>
          <a:p>
            <a:pPr marL="0" indent="0">
              <a:spcBef>
                <a:spcPts val="600"/>
              </a:spcBef>
              <a:buNone/>
              <a:defRPr sz="1800"/>
            </a:pPr>
            <a:r>
              <a:rPr sz="3200" dirty="0">
                <a:solidFill>
                  <a:srgbClr val="002060"/>
                </a:solidFill>
                <a:latin typeface="+mj-lt"/>
              </a:rPr>
              <a:t>1 </a:t>
            </a:r>
            <a:r>
              <a:rPr sz="3200" dirty="0" err="1">
                <a:solidFill>
                  <a:srgbClr val="002060"/>
                </a:solidFill>
                <a:latin typeface="+mj-lt"/>
              </a:rPr>
              <a:t>надземный</a:t>
            </a:r>
            <a:r>
              <a:rPr sz="3200" dirty="0">
                <a:solidFill>
                  <a:srgbClr val="002060"/>
                </a:solidFill>
                <a:latin typeface="+mj-lt"/>
              </a:rPr>
              <a:t> </a:t>
            </a:r>
            <a:r>
              <a:rPr sz="3200" dirty="0" err="1">
                <a:solidFill>
                  <a:srgbClr val="002060"/>
                </a:solidFill>
                <a:latin typeface="+mj-lt"/>
              </a:rPr>
              <a:t>паркинг</a:t>
            </a:r>
            <a:endParaRPr sz="3200" dirty="0">
              <a:solidFill>
                <a:srgbClr val="002060"/>
              </a:solidFill>
              <a:latin typeface="+mj-lt"/>
            </a:endParaRPr>
          </a:p>
          <a:p>
            <a:pPr marL="0" indent="0">
              <a:spcBef>
                <a:spcPts val="600"/>
              </a:spcBef>
              <a:buNone/>
              <a:defRPr sz="1800"/>
            </a:pPr>
            <a:r>
              <a:rPr sz="3200" dirty="0" err="1">
                <a:solidFill>
                  <a:srgbClr val="002060"/>
                </a:solidFill>
                <a:latin typeface="+mj-lt"/>
              </a:rPr>
              <a:t>Велопаркинг</a:t>
            </a:r>
            <a:r>
              <a:rPr sz="3200" dirty="0">
                <a:solidFill>
                  <a:srgbClr val="002060"/>
                </a:solidFill>
                <a:latin typeface="+mj-lt"/>
              </a:rPr>
              <a:t> </a:t>
            </a:r>
          </a:p>
          <a:p>
            <a:pPr marL="0" indent="0">
              <a:spcBef>
                <a:spcPts val="600"/>
              </a:spcBef>
              <a:buNone/>
              <a:defRPr sz="1800"/>
            </a:pPr>
            <a:r>
              <a:rPr sz="3200" dirty="0" err="1">
                <a:solidFill>
                  <a:srgbClr val="002060"/>
                </a:solidFill>
                <a:latin typeface="+mj-lt"/>
              </a:rPr>
              <a:t>Пандус</a:t>
            </a:r>
            <a:r>
              <a:rPr sz="3200" dirty="0">
                <a:solidFill>
                  <a:srgbClr val="002060"/>
                </a:solidFill>
                <a:latin typeface="+mj-lt"/>
              </a:rPr>
              <a:t> </a:t>
            </a:r>
            <a:r>
              <a:rPr sz="3200" dirty="0" err="1">
                <a:solidFill>
                  <a:srgbClr val="002060"/>
                </a:solidFill>
                <a:latin typeface="+mj-lt"/>
              </a:rPr>
              <a:t>для</a:t>
            </a:r>
            <a:r>
              <a:rPr sz="3200" dirty="0">
                <a:solidFill>
                  <a:srgbClr val="002060"/>
                </a:solidFill>
                <a:latin typeface="+mj-lt"/>
              </a:rPr>
              <a:t> </a:t>
            </a:r>
            <a:r>
              <a:rPr sz="3200" dirty="0" err="1">
                <a:solidFill>
                  <a:srgbClr val="002060"/>
                </a:solidFill>
                <a:latin typeface="+mj-lt"/>
              </a:rPr>
              <a:t>инвалидов</a:t>
            </a:r>
            <a:endParaRPr sz="3200" dirty="0">
              <a:solidFill>
                <a:srgbClr val="002060"/>
              </a:solidFill>
              <a:latin typeface="+mj-lt"/>
            </a:endParaRPr>
          </a:p>
        </p:txBody>
      </p:sp>
      <p:sp>
        <p:nvSpPr>
          <p:cNvPr id="303" name="Shape 358"/>
          <p:cNvSpPr txBox="1"/>
          <p:nvPr/>
        </p:nvSpPr>
        <p:spPr>
          <a:xfrm>
            <a:off x="2483791" y="1754246"/>
            <a:ext cx="6901268"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lvl1pPr>
              <a:defRPr sz="2400">
                <a:solidFill>
                  <a:srgbClr val="5F327C"/>
                </a:solidFill>
              </a:defRPr>
            </a:lvl1pPr>
          </a:lstStyle>
          <a:p>
            <a:r>
              <a:rPr sz="3600" dirty="0" err="1">
                <a:solidFill>
                  <a:srgbClr val="002060"/>
                </a:solidFill>
              </a:rPr>
              <a:t>Категория</a:t>
            </a:r>
            <a:r>
              <a:rPr sz="3600" dirty="0">
                <a:solidFill>
                  <a:srgbClr val="002060"/>
                </a:solidFill>
              </a:rPr>
              <a:t> </a:t>
            </a:r>
            <a:r>
              <a:rPr sz="3600" dirty="0" err="1">
                <a:solidFill>
                  <a:srgbClr val="002060"/>
                </a:solidFill>
              </a:rPr>
              <a:t>Транспорт</a:t>
            </a:r>
            <a:r>
              <a:rPr sz="3600" dirty="0">
                <a:solidFill>
                  <a:srgbClr val="002060"/>
                </a:solidFill>
              </a:rPr>
              <a:t> и </a:t>
            </a:r>
            <a:r>
              <a:rPr lang="ru-RU" sz="3600" dirty="0" err="1" smtClean="0">
                <a:solidFill>
                  <a:srgbClr val="002060"/>
                </a:solidFill>
              </a:rPr>
              <a:t>П</a:t>
            </a:r>
            <a:r>
              <a:rPr sz="3600" dirty="0" err="1" smtClean="0">
                <a:solidFill>
                  <a:srgbClr val="002060"/>
                </a:solidFill>
              </a:rPr>
              <a:t>арковка</a:t>
            </a:r>
            <a:endParaRPr sz="3600" dirty="0">
              <a:solidFill>
                <a:srgbClr val="002060"/>
              </a:solidFill>
            </a:endParaRPr>
          </a:p>
        </p:txBody>
      </p:sp>
      <p:pic>
        <p:nvPicPr>
          <p:cNvPr id="304" name="Shape 359" descr="Shape 359"/>
          <p:cNvPicPr>
            <a:picLocks noChangeAspect="1"/>
          </p:cNvPicPr>
          <p:nvPr/>
        </p:nvPicPr>
        <p:blipFill>
          <a:blip r:embed="rId2">
            <a:extLst/>
          </a:blip>
          <a:stretch>
            <a:fillRect/>
          </a:stretch>
        </p:blipFill>
        <p:spPr>
          <a:xfrm>
            <a:off x="1057265" y="3549184"/>
            <a:ext cx="9095402" cy="5167802"/>
          </a:xfrm>
          <a:prstGeom prst="rect">
            <a:avLst/>
          </a:prstGeom>
          <a:ln w="12700">
            <a:miter lim="400000"/>
          </a:ln>
        </p:spPr>
      </p:pic>
      <p:pic>
        <p:nvPicPr>
          <p:cNvPr id="305" name="Shape 360" descr="Shape 360"/>
          <p:cNvPicPr>
            <a:picLocks noChangeAspect="1"/>
          </p:cNvPicPr>
          <p:nvPr/>
        </p:nvPicPr>
        <p:blipFill>
          <a:blip r:embed="rId3">
            <a:extLst/>
          </a:blip>
          <a:stretch>
            <a:fillRect/>
          </a:stretch>
        </p:blipFill>
        <p:spPr>
          <a:xfrm>
            <a:off x="18684813" y="3849869"/>
            <a:ext cx="4468483" cy="5636619"/>
          </a:xfrm>
          <a:prstGeom prst="rect">
            <a:avLst/>
          </a:prstGeom>
          <a:ln w="12700">
            <a:miter lim="400000"/>
          </a:ln>
        </p:spPr>
      </p:pic>
      <p:pic>
        <p:nvPicPr>
          <p:cNvPr id="306" name="Shape 290" descr="Shape 290"/>
          <p:cNvPicPr>
            <a:picLocks noChangeAspect="1"/>
          </p:cNvPicPr>
          <p:nvPr/>
        </p:nvPicPr>
        <p:blipFill>
          <a:blip r:embed="rId4">
            <a:extLst/>
          </a:blip>
          <a:stretch>
            <a:fillRect/>
          </a:stretch>
        </p:blipFill>
        <p:spPr>
          <a:xfrm>
            <a:off x="10783019" y="8349778"/>
            <a:ext cx="7453428" cy="4832296"/>
          </a:xfrm>
          <a:prstGeom prst="rect">
            <a:avLst/>
          </a:prstGeom>
          <a:ln w="12700">
            <a:miter lim="400000"/>
          </a:ln>
        </p:spPr>
      </p:pic>
      <p:sp>
        <p:nvSpPr>
          <p:cNvPr id="2" name="Прямоугольник 1"/>
          <p:cNvSpPr/>
          <p:nvPr/>
        </p:nvSpPr>
        <p:spPr>
          <a:xfrm>
            <a:off x="1675333" y="1065963"/>
            <a:ext cx="7859267" cy="830997"/>
          </a:xfrm>
          <a:prstGeom prst="rect">
            <a:avLst/>
          </a:prstGeom>
        </p:spPr>
        <p:txBody>
          <a:bodyPr wrap="none">
            <a:spAutoFit/>
          </a:bodyPr>
          <a:lstStyle/>
          <a:p>
            <a:r>
              <a:rPr lang="en-US" sz="4800" b="1" dirty="0">
                <a:solidFill>
                  <a:schemeClr val="accent5">
                    <a:lumMod val="75000"/>
                  </a:schemeClr>
                </a:solidFill>
                <a:effectLst>
                  <a:outerShdw blurRad="38100" dist="38100" dir="2700000" algn="tl">
                    <a:srgbClr val="000000">
                      <a:alpha val="43137"/>
                    </a:srgbClr>
                  </a:outerShdw>
                </a:effectLst>
              </a:rPr>
              <a:t> Transport and parking system</a:t>
            </a:r>
          </a:p>
        </p:txBody>
      </p:sp>
      <p:sp>
        <p:nvSpPr>
          <p:cNvPr id="3" name="Прямоугольник 2"/>
          <p:cNvSpPr/>
          <p:nvPr/>
        </p:nvSpPr>
        <p:spPr>
          <a:xfrm>
            <a:off x="12245495" y="4480971"/>
            <a:ext cx="5034770" cy="2062103"/>
          </a:xfrm>
          <a:prstGeom prst="rect">
            <a:avLst/>
          </a:prstGeom>
        </p:spPr>
        <p:txBody>
          <a:bodyPr wrap="square">
            <a:spAutoFit/>
          </a:bodyPr>
          <a:lstStyle/>
          <a:p>
            <a:pPr defTabSz="914400">
              <a:defRPr sz="1600">
                <a:latin typeface="Times New Roman"/>
                <a:ea typeface="Times New Roman"/>
                <a:cs typeface="Times New Roman"/>
                <a:sym typeface="Times New Roman"/>
              </a:defRPr>
            </a:pPr>
            <a:r>
              <a:rPr lang="en-US" sz="3200" dirty="0" smtClean="0">
                <a:solidFill>
                  <a:srgbClr val="002060"/>
                </a:solidFill>
                <a:latin typeface="+mj-lt"/>
              </a:rPr>
              <a:t>4 </a:t>
            </a:r>
            <a:r>
              <a:rPr lang="en-US" sz="3200" dirty="0">
                <a:solidFill>
                  <a:srgbClr val="002060"/>
                </a:solidFill>
                <a:latin typeface="+mj-lt"/>
              </a:rPr>
              <a:t>levels basement parking</a:t>
            </a:r>
          </a:p>
          <a:p>
            <a:pPr defTabSz="914400">
              <a:defRPr sz="1800">
                <a:latin typeface="Times New Roman"/>
                <a:ea typeface="Times New Roman"/>
                <a:cs typeface="Times New Roman"/>
                <a:sym typeface="Times New Roman"/>
              </a:defRPr>
            </a:pPr>
            <a:r>
              <a:rPr lang="en-US" sz="3200" dirty="0" smtClean="0">
                <a:solidFill>
                  <a:srgbClr val="002060"/>
                </a:solidFill>
                <a:latin typeface="+mj-lt"/>
              </a:rPr>
              <a:t>1 </a:t>
            </a:r>
            <a:r>
              <a:rPr lang="en-US" sz="3200" dirty="0">
                <a:solidFill>
                  <a:srgbClr val="002060"/>
                </a:solidFill>
                <a:latin typeface="+mj-lt"/>
              </a:rPr>
              <a:t>surface parking </a:t>
            </a:r>
          </a:p>
          <a:p>
            <a:pPr defTabSz="914400">
              <a:defRPr sz="1800">
                <a:latin typeface="Times New Roman"/>
                <a:ea typeface="Times New Roman"/>
                <a:cs typeface="Times New Roman"/>
                <a:sym typeface="Times New Roman"/>
              </a:defRPr>
            </a:pPr>
            <a:r>
              <a:rPr lang="en-US" sz="3200" dirty="0" smtClean="0">
                <a:solidFill>
                  <a:srgbClr val="002060"/>
                </a:solidFill>
                <a:latin typeface="+mj-lt"/>
              </a:rPr>
              <a:t>Bike </a:t>
            </a:r>
            <a:r>
              <a:rPr lang="en-US" sz="3200" dirty="0">
                <a:solidFill>
                  <a:srgbClr val="002060"/>
                </a:solidFill>
                <a:latin typeface="+mj-lt"/>
              </a:rPr>
              <a:t>parking</a:t>
            </a:r>
          </a:p>
          <a:p>
            <a:pPr defTabSz="914400">
              <a:defRPr sz="1800">
                <a:latin typeface="Times New Roman"/>
                <a:ea typeface="Times New Roman"/>
                <a:cs typeface="Times New Roman"/>
                <a:sym typeface="Times New Roman"/>
              </a:defRPr>
            </a:pPr>
            <a:r>
              <a:rPr lang="en-US" sz="3200" dirty="0" smtClean="0">
                <a:solidFill>
                  <a:srgbClr val="002060"/>
                </a:solidFill>
                <a:latin typeface="+mj-lt"/>
              </a:rPr>
              <a:t>Wheelchair </a:t>
            </a:r>
            <a:r>
              <a:rPr lang="en-US" sz="3200" dirty="0">
                <a:solidFill>
                  <a:srgbClr val="002060"/>
                </a:solidFill>
                <a:latin typeface="+mj-lt"/>
              </a:rPr>
              <a:t>ramp</a:t>
            </a:r>
          </a:p>
        </p:txBody>
      </p:sp>
      <p:sp>
        <p:nvSpPr>
          <p:cNvPr id="10"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11" name="CaixaDeTexto 16"/>
          <p:cNvSpPr txBox="1"/>
          <p:nvPr/>
        </p:nvSpPr>
        <p:spPr>
          <a:xfrm>
            <a:off x="487682" y="12329832"/>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030498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50"/>
                                        <p:tgtEl>
                                          <p:spTgt spid="10"/>
                                        </p:tgtEl>
                                      </p:cBhvr>
                                    </p:animEffect>
                                  </p:childTnLst>
                                </p:cTn>
                              </p:par>
                              <p:par>
                                <p:cTn id="8" presetID="42" presetClass="path" presetSubtype="0" decel="100000" fill="hold" grpId="1" nodeType="withEffect">
                                  <p:stCondLst>
                                    <p:cond delay="450"/>
                                  </p:stCondLst>
                                  <p:childTnLst>
                                    <p:animMotion origin="layout" path="M -2.60485E-6 4.07407E-6 L -2.60485E-6 0.00983 " pathEditMode="relative" rAng="0" ptsTypes="AA">
                                      <p:cBhvr>
                                        <p:cTn id="9" dur="350" spd="-100000" fill="hold"/>
                                        <p:tgtEl>
                                          <p:spTgt spid="10"/>
                                        </p:tgtEl>
                                        <p:attrNameLst>
                                          <p:attrName>ppt_x</p:attrName>
                                          <p:attrName>ppt_y</p:attrName>
                                        </p:attrNameLst>
                                      </p:cBhvr>
                                      <p:rCtr x="0" y="486"/>
                                    </p:animMotion>
                                  </p:childTnLst>
                                </p:cTn>
                              </p:par>
                              <p:par>
                                <p:cTn id="10" presetID="10" presetClass="entr" presetSubtype="0" fill="hold" grpId="0" nodeType="withEffect">
                                  <p:stCondLst>
                                    <p:cond delay="4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50"/>
                                        <p:tgtEl>
                                          <p:spTgt spid="11"/>
                                        </p:tgtEl>
                                      </p:cBhvr>
                                    </p:animEffect>
                                  </p:childTnLst>
                                </p:cTn>
                              </p:par>
                              <p:par>
                                <p:cTn id="13" presetID="42" presetClass="path" presetSubtype="0" decel="100000" fill="hold" grpId="1" nodeType="withEffect">
                                  <p:stCondLst>
                                    <p:cond delay="450"/>
                                  </p:stCondLst>
                                  <p:childTnLst>
                                    <p:animMotion origin="layout" path="M 1.48088E-6 -1.25221E-6 L 1.48088E-6 0.00981 " pathEditMode="relative" rAng="0" ptsTypes="AA">
                                      <p:cBhvr>
                                        <p:cTn id="14" dur="350" spd="-100000" fill="hold"/>
                                        <p:tgtEl>
                                          <p:spTgt spid="11"/>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Shape 382" descr="Shape 382"/>
          <p:cNvPicPr>
            <a:picLocks noChangeAspect="1"/>
          </p:cNvPicPr>
          <p:nvPr/>
        </p:nvPicPr>
        <p:blipFill>
          <a:blip r:embed="rId2">
            <a:extLst/>
          </a:blip>
          <a:stretch>
            <a:fillRect/>
          </a:stretch>
        </p:blipFill>
        <p:spPr>
          <a:xfrm>
            <a:off x="15246661" y="3586653"/>
            <a:ext cx="8360000" cy="8360002"/>
          </a:xfrm>
          <a:prstGeom prst="rect">
            <a:avLst/>
          </a:prstGeom>
          <a:ln w="12700">
            <a:miter lim="400000"/>
          </a:ln>
        </p:spPr>
      </p:pic>
      <p:sp>
        <p:nvSpPr>
          <p:cNvPr id="372" name="Shape 375"/>
          <p:cNvSpPr/>
          <p:nvPr/>
        </p:nvSpPr>
        <p:spPr>
          <a:xfrm>
            <a:off x="1318639" y="733338"/>
            <a:ext cx="6966112" cy="1472880"/>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a:defRPr sz="1600"/>
            </a:pPr>
            <a:endParaRPr sz="3200"/>
          </a:p>
        </p:txBody>
      </p:sp>
      <p:sp>
        <p:nvSpPr>
          <p:cNvPr id="376" name="Shape 377"/>
          <p:cNvSpPr txBox="1"/>
          <p:nvPr/>
        </p:nvSpPr>
        <p:spPr>
          <a:xfrm>
            <a:off x="2070327" y="1447036"/>
            <a:ext cx="3225803"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lvl1pPr>
              <a:defRPr sz="2400">
                <a:solidFill>
                  <a:srgbClr val="5F327C"/>
                </a:solidFill>
              </a:defRPr>
            </a:lvl1pPr>
          </a:lstStyle>
          <a:p>
            <a:r>
              <a:rPr sz="3600" dirty="0" err="1">
                <a:solidFill>
                  <a:srgbClr val="002060"/>
                </a:solidFill>
              </a:rPr>
              <a:t>Здоровье</a:t>
            </a:r>
            <a:endParaRPr sz="3600" dirty="0">
              <a:solidFill>
                <a:srgbClr val="002060"/>
              </a:solidFill>
            </a:endParaRPr>
          </a:p>
        </p:txBody>
      </p:sp>
      <p:pic>
        <p:nvPicPr>
          <p:cNvPr id="377" name="Shape 378" descr="Shape 378"/>
          <p:cNvPicPr>
            <a:picLocks noChangeAspect="1"/>
          </p:cNvPicPr>
          <p:nvPr/>
        </p:nvPicPr>
        <p:blipFill>
          <a:blip r:embed="rId3">
            <a:extLst/>
          </a:blip>
          <a:srcRect l="6257" t="25692" r="18700" b="11456"/>
          <a:stretch>
            <a:fillRect/>
          </a:stretch>
        </p:blipFill>
        <p:spPr>
          <a:xfrm>
            <a:off x="1124894" y="3429632"/>
            <a:ext cx="7353602" cy="3498602"/>
          </a:xfrm>
          <a:prstGeom prst="rect">
            <a:avLst/>
          </a:prstGeom>
          <a:ln w="12700">
            <a:miter lim="400000"/>
          </a:ln>
        </p:spPr>
      </p:pic>
      <p:pic>
        <p:nvPicPr>
          <p:cNvPr id="378" name="Shape 379" descr="Shape 379"/>
          <p:cNvPicPr>
            <a:picLocks noChangeAspect="1"/>
          </p:cNvPicPr>
          <p:nvPr/>
        </p:nvPicPr>
        <p:blipFill>
          <a:blip r:embed="rId4">
            <a:extLst/>
          </a:blip>
          <a:stretch>
            <a:fillRect/>
          </a:stretch>
        </p:blipFill>
        <p:spPr>
          <a:xfrm>
            <a:off x="780409" y="7902182"/>
            <a:ext cx="7896004" cy="5166004"/>
          </a:xfrm>
          <a:prstGeom prst="rect">
            <a:avLst/>
          </a:prstGeom>
          <a:ln w="12700">
            <a:miter lim="400000"/>
          </a:ln>
        </p:spPr>
      </p:pic>
      <p:sp>
        <p:nvSpPr>
          <p:cNvPr id="379" name="Shape 380"/>
          <p:cNvSpPr txBox="1"/>
          <p:nvPr/>
        </p:nvSpPr>
        <p:spPr>
          <a:xfrm>
            <a:off x="9315789" y="3586653"/>
            <a:ext cx="6746595" cy="2954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a:defRPr sz="1600"/>
            </a:lvl1pPr>
          </a:lstStyle>
          <a:p>
            <a:r>
              <a:rPr sz="3600" dirty="0" err="1">
                <a:solidFill>
                  <a:srgbClr val="002060"/>
                </a:solidFill>
              </a:rPr>
              <a:t>Предоставление</a:t>
            </a:r>
            <a:r>
              <a:rPr sz="3600" dirty="0">
                <a:solidFill>
                  <a:srgbClr val="002060"/>
                </a:solidFill>
              </a:rPr>
              <a:t> </a:t>
            </a:r>
            <a:r>
              <a:rPr sz="3600" dirty="0" err="1">
                <a:solidFill>
                  <a:srgbClr val="002060"/>
                </a:solidFill>
              </a:rPr>
              <a:t>систем</a:t>
            </a:r>
            <a:r>
              <a:rPr sz="3600" dirty="0">
                <a:solidFill>
                  <a:srgbClr val="002060"/>
                </a:solidFill>
              </a:rPr>
              <a:t> и </a:t>
            </a:r>
            <a:r>
              <a:rPr sz="3600" dirty="0" err="1">
                <a:solidFill>
                  <a:srgbClr val="002060"/>
                </a:solidFill>
              </a:rPr>
              <a:t>устройств</a:t>
            </a:r>
            <a:r>
              <a:rPr sz="3600" dirty="0">
                <a:solidFill>
                  <a:srgbClr val="002060"/>
                </a:solidFill>
              </a:rPr>
              <a:t> </a:t>
            </a:r>
            <a:r>
              <a:rPr sz="3600" dirty="0" err="1">
                <a:solidFill>
                  <a:srgbClr val="002060"/>
                </a:solidFill>
              </a:rPr>
              <a:t>для</a:t>
            </a:r>
            <a:r>
              <a:rPr sz="3600" dirty="0">
                <a:solidFill>
                  <a:srgbClr val="002060"/>
                </a:solidFill>
              </a:rPr>
              <a:t> </a:t>
            </a:r>
            <a:r>
              <a:rPr sz="3600" dirty="0" err="1">
                <a:solidFill>
                  <a:srgbClr val="002060"/>
                </a:solidFill>
              </a:rPr>
              <a:t>помощи</a:t>
            </a:r>
            <a:r>
              <a:rPr sz="3600" dirty="0">
                <a:solidFill>
                  <a:srgbClr val="002060"/>
                </a:solidFill>
              </a:rPr>
              <a:t> </a:t>
            </a:r>
            <a:r>
              <a:rPr sz="3600" dirty="0" err="1">
                <a:solidFill>
                  <a:srgbClr val="002060"/>
                </a:solidFill>
              </a:rPr>
              <a:t>людям</a:t>
            </a:r>
            <a:r>
              <a:rPr sz="3600" dirty="0">
                <a:solidFill>
                  <a:srgbClr val="002060"/>
                </a:solidFill>
              </a:rPr>
              <a:t> с </a:t>
            </a:r>
            <a:r>
              <a:rPr sz="3600" dirty="0" err="1">
                <a:solidFill>
                  <a:srgbClr val="002060"/>
                </a:solidFill>
              </a:rPr>
              <a:t>ограниченными</a:t>
            </a:r>
            <a:r>
              <a:rPr sz="3600" dirty="0">
                <a:solidFill>
                  <a:srgbClr val="002060"/>
                </a:solidFill>
              </a:rPr>
              <a:t> </a:t>
            </a:r>
            <a:r>
              <a:rPr sz="3600" dirty="0" err="1">
                <a:solidFill>
                  <a:srgbClr val="002060"/>
                </a:solidFill>
              </a:rPr>
              <a:t>возможностями</a:t>
            </a:r>
            <a:r>
              <a:rPr sz="3600" dirty="0">
                <a:solidFill>
                  <a:srgbClr val="002060"/>
                </a:solidFill>
              </a:rPr>
              <a:t> (</a:t>
            </a:r>
            <a:r>
              <a:rPr sz="3600" dirty="0" err="1">
                <a:solidFill>
                  <a:srgbClr val="002060"/>
                </a:solidFill>
              </a:rPr>
              <a:t>пандусы</a:t>
            </a:r>
            <a:r>
              <a:rPr sz="3600" dirty="0">
                <a:solidFill>
                  <a:srgbClr val="002060"/>
                </a:solidFill>
              </a:rPr>
              <a:t>, </a:t>
            </a:r>
            <a:r>
              <a:rPr sz="3600" dirty="0" err="1">
                <a:solidFill>
                  <a:srgbClr val="002060"/>
                </a:solidFill>
              </a:rPr>
              <a:t>туалеты</a:t>
            </a:r>
            <a:r>
              <a:rPr sz="3600" dirty="0">
                <a:solidFill>
                  <a:srgbClr val="002060"/>
                </a:solidFill>
              </a:rPr>
              <a:t> и </a:t>
            </a:r>
            <a:r>
              <a:rPr sz="3600" dirty="0" err="1">
                <a:solidFill>
                  <a:srgbClr val="002060"/>
                </a:solidFill>
              </a:rPr>
              <a:t>адаптированный</a:t>
            </a:r>
            <a:r>
              <a:rPr sz="3600" dirty="0">
                <a:solidFill>
                  <a:srgbClr val="002060"/>
                </a:solidFill>
              </a:rPr>
              <a:t> </a:t>
            </a:r>
            <a:r>
              <a:rPr sz="3600" dirty="0" err="1">
                <a:solidFill>
                  <a:srgbClr val="002060"/>
                </a:solidFill>
              </a:rPr>
              <a:t>лифт</a:t>
            </a:r>
            <a:r>
              <a:rPr sz="3600" dirty="0">
                <a:solidFill>
                  <a:srgbClr val="002060"/>
                </a:solidFill>
              </a:rPr>
              <a:t>).</a:t>
            </a:r>
          </a:p>
        </p:txBody>
      </p:sp>
      <p:sp>
        <p:nvSpPr>
          <p:cNvPr id="380" name="Shape 381"/>
          <p:cNvSpPr txBox="1"/>
          <p:nvPr/>
        </p:nvSpPr>
        <p:spPr>
          <a:xfrm>
            <a:off x="17379191" y="1957196"/>
            <a:ext cx="4899002" cy="1292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lvl1pPr>
              <a:defRPr sz="1600"/>
            </a:lvl1pPr>
          </a:lstStyle>
          <a:p>
            <a:r>
              <a:rPr sz="3600" dirty="0" err="1">
                <a:solidFill>
                  <a:srgbClr val="002060"/>
                </a:solidFill>
              </a:rPr>
              <a:t>Душевые</a:t>
            </a:r>
            <a:r>
              <a:rPr sz="3600" dirty="0">
                <a:solidFill>
                  <a:srgbClr val="002060"/>
                </a:solidFill>
              </a:rPr>
              <a:t> </a:t>
            </a:r>
            <a:r>
              <a:rPr sz="3600" dirty="0" err="1">
                <a:solidFill>
                  <a:srgbClr val="002060"/>
                </a:solidFill>
              </a:rPr>
              <a:t>кабины</a:t>
            </a:r>
            <a:r>
              <a:rPr sz="3600" dirty="0">
                <a:solidFill>
                  <a:srgbClr val="002060"/>
                </a:solidFill>
              </a:rPr>
              <a:t> </a:t>
            </a:r>
            <a:r>
              <a:rPr sz="3600" dirty="0" err="1">
                <a:solidFill>
                  <a:srgbClr val="002060"/>
                </a:solidFill>
              </a:rPr>
              <a:t>для</a:t>
            </a:r>
            <a:r>
              <a:rPr sz="3600" dirty="0">
                <a:solidFill>
                  <a:srgbClr val="002060"/>
                </a:solidFill>
              </a:rPr>
              <a:t> </a:t>
            </a:r>
            <a:r>
              <a:rPr sz="3600" dirty="0" err="1">
                <a:solidFill>
                  <a:srgbClr val="002060"/>
                </a:solidFill>
              </a:rPr>
              <a:t>велосипедистов</a:t>
            </a:r>
            <a:r>
              <a:rPr sz="3600" dirty="0">
                <a:solidFill>
                  <a:srgbClr val="002060"/>
                </a:solidFill>
              </a:rPr>
              <a:t>.</a:t>
            </a:r>
          </a:p>
        </p:txBody>
      </p:sp>
      <p:sp>
        <p:nvSpPr>
          <p:cNvPr id="2" name="Прямоугольник 1"/>
          <p:cNvSpPr/>
          <p:nvPr/>
        </p:nvSpPr>
        <p:spPr>
          <a:xfrm>
            <a:off x="1663124" y="733338"/>
            <a:ext cx="2020105" cy="830997"/>
          </a:xfrm>
          <a:prstGeom prst="rect">
            <a:avLst/>
          </a:prstGeom>
        </p:spPr>
        <p:txBody>
          <a:bodyPr wrap="none">
            <a:spAutoFit/>
          </a:bodyPr>
          <a:lstStyle/>
          <a:p>
            <a:r>
              <a:rPr lang="en-US" sz="4800" b="1" dirty="0">
                <a:solidFill>
                  <a:schemeClr val="accent5">
                    <a:lumMod val="75000"/>
                  </a:schemeClr>
                </a:solidFill>
                <a:effectLst>
                  <a:outerShdw blurRad="38100" dist="38100" dir="2700000" algn="tl">
                    <a:srgbClr val="000000">
                      <a:alpha val="43137"/>
                    </a:srgbClr>
                  </a:outerShdw>
                </a:effectLst>
              </a:rPr>
              <a:t> Health</a:t>
            </a:r>
          </a:p>
        </p:txBody>
      </p:sp>
      <p:sp>
        <p:nvSpPr>
          <p:cNvPr id="3" name="Прямоугольник 2"/>
          <p:cNvSpPr/>
          <p:nvPr/>
        </p:nvSpPr>
        <p:spPr>
          <a:xfrm>
            <a:off x="9678861" y="8811699"/>
            <a:ext cx="5330960" cy="2308324"/>
          </a:xfrm>
          <a:prstGeom prst="rect">
            <a:avLst/>
          </a:prstGeom>
        </p:spPr>
        <p:txBody>
          <a:bodyPr wrap="square">
            <a:spAutoFit/>
          </a:bodyPr>
          <a:lstStyle/>
          <a:p>
            <a:r>
              <a:rPr lang="en-US" dirty="0">
                <a:solidFill>
                  <a:srgbClr val="002060"/>
                </a:solidFill>
              </a:rPr>
              <a:t>Systems and facilities for disabled people (access ramps, lavatories and adapted elevators).</a:t>
            </a:r>
          </a:p>
        </p:txBody>
      </p:sp>
      <p:sp>
        <p:nvSpPr>
          <p:cNvPr id="4" name="Прямоугольник 3"/>
          <p:cNvSpPr/>
          <p:nvPr/>
        </p:nvSpPr>
        <p:spPr>
          <a:xfrm>
            <a:off x="16907797" y="11946655"/>
            <a:ext cx="4674870" cy="646331"/>
          </a:xfrm>
          <a:prstGeom prst="rect">
            <a:avLst/>
          </a:prstGeom>
        </p:spPr>
        <p:txBody>
          <a:bodyPr wrap="none">
            <a:spAutoFit/>
          </a:bodyPr>
          <a:lstStyle/>
          <a:p>
            <a:r>
              <a:rPr lang="en-US" dirty="0">
                <a:solidFill>
                  <a:srgbClr val="002060"/>
                </a:solidFill>
              </a:rPr>
              <a:t>Shower booth for bikers</a:t>
            </a:r>
          </a:p>
        </p:txBody>
      </p:sp>
      <p:sp>
        <p:nvSpPr>
          <p:cNvPr id="13"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14" name="CaixaDeTexto 16"/>
          <p:cNvSpPr txBox="1"/>
          <p:nvPr/>
        </p:nvSpPr>
        <p:spPr>
          <a:xfrm>
            <a:off x="18672165" y="12492476"/>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5742128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50"/>
                                        <p:tgtEl>
                                          <p:spTgt spid="13"/>
                                        </p:tgtEl>
                                      </p:cBhvr>
                                    </p:animEffect>
                                  </p:childTnLst>
                                </p:cTn>
                              </p:par>
                              <p:par>
                                <p:cTn id="8" presetID="42" presetClass="path" presetSubtype="0" decel="100000" fill="hold" grpId="1" nodeType="withEffect">
                                  <p:stCondLst>
                                    <p:cond delay="450"/>
                                  </p:stCondLst>
                                  <p:childTnLst>
                                    <p:animMotion origin="layout" path="M -2.60485E-6 4.07407E-6 L -2.60485E-6 0.00983 " pathEditMode="relative" rAng="0" ptsTypes="AA">
                                      <p:cBhvr>
                                        <p:cTn id="9" dur="350" spd="-100000" fill="hold"/>
                                        <p:tgtEl>
                                          <p:spTgt spid="13"/>
                                        </p:tgtEl>
                                        <p:attrNameLst>
                                          <p:attrName>ppt_x</p:attrName>
                                          <p:attrName>ppt_y</p:attrName>
                                        </p:attrNameLst>
                                      </p:cBhvr>
                                      <p:rCtr x="0" y="486"/>
                                    </p:animMotion>
                                  </p:childTnLst>
                                </p:cTn>
                              </p:par>
                              <p:par>
                                <p:cTn id="10" presetID="10" presetClass="entr" presetSubtype="0" fill="hold" grpId="0" nodeType="withEffect">
                                  <p:stCondLst>
                                    <p:cond delay="45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350"/>
                                        <p:tgtEl>
                                          <p:spTgt spid="14"/>
                                        </p:tgtEl>
                                      </p:cBhvr>
                                    </p:animEffect>
                                  </p:childTnLst>
                                </p:cTn>
                              </p:par>
                              <p:par>
                                <p:cTn id="13" presetID="42" presetClass="path" presetSubtype="0" decel="100000" fill="hold" grpId="1" nodeType="withEffect">
                                  <p:stCondLst>
                                    <p:cond delay="450"/>
                                  </p:stCondLst>
                                  <p:childTnLst>
                                    <p:animMotion origin="layout" path="M -2.0422E-6 -1.85185E-6 L -2.0422E-6 0.00984 " pathEditMode="relative" rAng="0" ptsTypes="AA">
                                      <p:cBhvr>
                                        <p:cTn id="14" dur="350" spd="-100000" fill="hold"/>
                                        <p:tgtEl>
                                          <p:spTgt spid="14"/>
                                        </p:tgtEl>
                                        <p:attrNameLst>
                                          <p:attrName>ppt_x</p:attrName>
                                          <p:attrName>ppt_y</p:attrName>
                                        </p:attrNameLst>
                                      </p:cBhvr>
                                      <p:rCtr x="0"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419"/>
          <p:cNvSpPr/>
          <p:nvPr/>
        </p:nvSpPr>
        <p:spPr>
          <a:xfrm>
            <a:off x="1798326" y="1035599"/>
            <a:ext cx="16987204" cy="1720817"/>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a:defRPr sz="1600"/>
            </a:pPr>
            <a:endParaRPr sz="3200"/>
          </a:p>
        </p:txBody>
      </p:sp>
      <p:sp>
        <p:nvSpPr>
          <p:cNvPr id="387" name="Shape 421"/>
          <p:cNvSpPr txBox="1"/>
          <p:nvPr/>
        </p:nvSpPr>
        <p:spPr>
          <a:xfrm>
            <a:off x="3044325" y="1784055"/>
            <a:ext cx="15875402" cy="943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spAutoFit/>
          </a:bodyPr>
          <a:lstStyle>
            <a:lvl1pPr>
              <a:defRPr sz="2400">
                <a:solidFill>
                  <a:srgbClr val="5F327C"/>
                </a:solidFill>
              </a:defRPr>
            </a:lvl1pPr>
          </a:lstStyle>
          <a:p>
            <a:r>
              <a:rPr sz="4800" dirty="0" err="1">
                <a:solidFill>
                  <a:srgbClr val="002060"/>
                </a:solidFill>
              </a:rPr>
              <a:t>Управление</a:t>
            </a:r>
            <a:r>
              <a:rPr sz="4800" dirty="0">
                <a:solidFill>
                  <a:srgbClr val="002060"/>
                </a:solidFill>
              </a:rPr>
              <a:t> </a:t>
            </a:r>
            <a:r>
              <a:rPr sz="4800" dirty="0" err="1">
                <a:solidFill>
                  <a:srgbClr val="002060"/>
                </a:solidFill>
              </a:rPr>
              <a:t>Бизнес</a:t>
            </a:r>
            <a:r>
              <a:rPr sz="4800" dirty="0">
                <a:solidFill>
                  <a:srgbClr val="002060"/>
                </a:solidFill>
              </a:rPr>
              <a:t> </a:t>
            </a:r>
            <a:r>
              <a:rPr sz="4800" dirty="0" err="1">
                <a:solidFill>
                  <a:srgbClr val="002060"/>
                </a:solidFill>
              </a:rPr>
              <a:t>центром</a:t>
            </a:r>
            <a:endParaRPr sz="4800" dirty="0">
              <a:solidFill>
                <a:srgbClr val="002060"/>
              </a:solidFill>
            </a:endParaRPr>
          </a:p>
        </p:txBody>
      </p:sp>
      <p:sp>
        <p:nvSpPr>
          <p:cNvPr id="388" name="Shape 422"/>
          <p:cNvSpPr txBox="1">
            <a:spLocks noGrp="1"/>
          </p:cNvSpPr>
          <p:nvPr>
            <p:ph type="body" idx="1"/>
          </p:nvPr>
        </p:nvSpPr>
        <p:spPr>
          <a:xfrm>
            <a:off x="2406601" y="3912356"/>
            <a:ext cx="19297460" cy="10486802"/>
          </a:xfrm>
          <a:prstGeom prst="rect">
            <a:avLst/>
          </a:prstGeom>
        </p:spPr>
        <p:txBody>
          <a:bodyPr vert="horz" lIns="91398" tIns="91398" rIns="91398" bIns="91398" rtlCol="0">
            <a:normAutofit/>
          </a:bodyPr>
          <a:lstStyle/>
          <a:p>
            <a:pPr marL="0" indent="0">
              <a:spcBef>
                <a:spcPts val="0"/>
              </a:spcBef>
              <a:buNone/>
              <a:defRPr sz="3000" b="1">
                <a:latin typeface="Arial"/>
                <a:ea typeface="Arial"/>
                <a:cs typeface="Arial"/>
                <a:sym typeface="Arial"/>
              </a:defRPr>
            </a:pPr>
            <a:r>
              <a:rPr sz="4400" dirty="0" err="1">
                <a:solidFill>
                  <a:srgbClr val="002060"/>
                </a:solidFill>
                <a:latin typeface="+mj-lt"/>
              </a:rPr>
              <a:t>Наличие</a:t>
            </a:r>
            <a:r>
              <a:rPr sz="4400" dirty="0">
                <a:solidFill>
                  <a:srgbClr val="002060"/>
                </a:solidFill>
                <a:latin typeface="+mj-lt"/>
              </a:rPr>
              <a:t> </a:t>
            </a:r>
            <a:r>
              <a:rPr sz="4400" dirty="0" err="1">
                <a:solidFill>
                  <a:srgbClr val="002060"/>
                </a:solidFill>
                <a:latin typeface="+mj-lt"/>
              </a:rPr>
              <a:t>следующих</a:t>
            </a:r>
            <a:r>
              <a:rPr sz="4400" dirty="0">
                <a:solidFill>
                  <a:srgbClr val="002060"/>
                </a:solidFill>
                <a:latin typeface="+mj-lt"/>
              </a:rPr>
              <a:t> </a:t>
            </a:r>
            <a:r>
              <a:rPr sz="4400" dirty="0" err="1">
                <a:solidFill>
                  <a:srgbClr val="002060"/>
                </a:solidFill>
                <a:latin typeface="+mj-lt"/>
              </a:rPr>
              <a:t>процедур</a:t>
            </a:r>
            <a:r>
              <a:rPr sz="4400" dirty="0">
                <a:solidFill>
                  <a:srgbClr val="002060"/>
                </a:solidFill>
                <a:latin typeface="+mj-lt"/>
              </a:rPr>
              <a:t> и </a:t>
            </a:r>
            <a:r>
              <a:rPr sz="4400" dirty="0" err="1">
                <a:solidFill>
                  <a:srgbClr val="002060"/>
                </a:solidFill>
                <a:latin typeface="+mj-lt"/>
              </a:rPr>
              <a:t>политик</a:t>
            </a:r>
            <a:r>
              <a:rPr sz="4400" dirty="0">
                <a:solidFill>
                  <a:srgbClr val="002060"/>
                </a:solidFill>
                <a:latin typeface="+mj-lt"/>
              </a:rPr>
              <a:t>:</a:t>
            </a:r>
          </a:p>
          <a:p>
            <a:pPr marL="0" indent="0">
              <a:spcBef>
                <a:spcPts val="0"/>
              </a:spcBef>
              <a:buNone/>
              <a:defRPr sz="3000" b="1">
                <a:latin typeface="Arial"/>
                <a:ea typeface="Arial"/>
                <a:cs typeface="Arial"/>
                <a:sym typeface="Arial"/>
              </a:defRPr>
            </a:pPr>
            <a:endParaRPr sz="4400" dirty="0">
              <a:solidFill>
                <a:srgbClr val="002060"/>
              </a:solidFill>
              <a:latin typeface="+mj-lt"/>
            </a:endParaRPr>
          </a:p>
          <a:p>
            <a:pPr indent="-685800">
              <a:spcBef>
                <a:spcPts val="600"/>
              </a:spcBef>
              <a:defRPr sz="1800"/>
            </a:pPr>
            <a:r>
              <a:rPr sz="4400" dirty="0">
                <a:solidFill>
                  <a:srgbClr val="002060"/>
                </a:solidFill>
                <a:latin typeface="+mj-lt"/>
              </a:rPr>
              <a:t>Building user guide – </a:t>
            </a:r>
            <a:r>
              <a:rPr sz="4400" dirty="0" err="1">
                <a:solidFill>
                  <a:srgbClr val="002060"/>
                </a:solidFill>
                <a:latin typeface="+mj-lt"/>
              </a:rPr>
              <a:t>руководство</a:t>
            </a:r>
            <a:r>
              <a:rPr sz="4400" dirty="0">
                <a:solidFill>
                  <a:srgbClr val="002060"/>
                </a:solidFill>
                <a:latin typeface="+mj-lt"/>
              </a:rPr>
              <a:t> </a:t>
            </a:r>
            <a:r>
              <a:rPr sz="4400" dirty="0" err="1">
                <a:solidFill>
                  <a:srgbClr val="002060"/>
                </a:solidFill>
                <a:latin typeface="+mj-lt"/>
              </a:rPr>
              <a:t>по</a:t>
            </a:r>
            <a:r>
              <a:rPr sz="4400" dirty="0">
                <a:solidFill>
                  <a:srgbClr val="002060"/>
                </a:solidFill>
                <a:latin typeface="+mj-lt"/>
              </a:rPr>
              <a:t> </a:t>
            </a:r>
            <a:r>
              <a:rPr sz="4400" dirty="0" err="1">
                <a:solidFill>
                  <a:srgbClr val="002060"/>
                </a:solidFill>
                <a:latin typeface="+mj-lt"/>
              </a:rPr>
              <a:t>использованию</a:t>
            </a:r>
            <a:r>
              <a:rPr sz="4400" dirty="0">
                <a:solidFill>
                  <a:srgbClr val="002060"/>
                </a:solidFill>
                <a:latin typeface="+mj-lt"/>
              </a:rPr>
              <a:t> </a:t>
            </a:r>
            <a:r>
              <a:rPr sz="4400" dirty="0" err="1">
                <a:solidFill>
                  <a:srgbClr val="002060"/>
                </a:solidFill>
                <a:latin typeface="+mj-lt"/>
              </a:rPr>
              <a:t>здания</a:t>
            </a:r>
            <a:endParaRPr sz="4400" dirty="0">
              <a:solidFill>
                <a:srgbClr val="002060"/>
              </a:solidFill>
              <a:latin typeface="+mj-lt"/>
            </a:endParaRPr>
          </a:p>
          <a:p>
            <a:pPr indent="-685800">
              <a:spcBef>
                <a:spcPts val="600"/>
              </a:spcBef>
              <a:defRPr sz="1800"/>
            </a:pPr>
            <a:r>
              <a:rPr sz="4400" dirty="0">
                <a:solidFill>
                  <a:srgbClr val="002060"/>
                </a:solidFill>
                <a:latin typeface="+mj-lt"/>
              </a:rPr>
              <a:t>Building user education – </a:t>
            </a:r>
            <a:r>
              <a:rPr sz="4400" dirty="0" err="1">
                <a:solidFill>
                  <a:srgbClr val="002060"/>
                </a:solidFill>
                <a:latin typeface="+mj-lt"/>
              </a:rPr>
              <a:t>тренинги</a:t>
            </a:r>
            <a:r>
              <a:rPr sz="4400" dirty="0">
                <a:solidFill>
                  <a:srgbClr val="002060"/>
                </a:solidFill>
                <a:latin typeface="+mj-lt"/>
              </a:rPr>
              <a:t> </a:t>
            </a:r>
            <a:r>
              <a:rPr sz="4400" dirty="0" err="1">
                <a:solidFill>
                  <a:srgbClr val="002060"/>
                </a:solidFill>
                <a:latin typeface="+mj-lt"/>
              </a:rPr>
              <a:t>по</a:t>
            </a:r>
            <a:r>
              <a:rPr sz="4400" dirty="0">
                <a:solidFill>
                  <a:srgbClr val="002060"/>
                </a:solidFill>
                <a:latin typeface="+mj-lt"/>
              </a:rPr>
              <a:t> </a:t>
            </a:r>
            <a:r>
              <a:rPr sz="4400" dirty="0" err="1">
                <a:solidFill>
                  <a:srgbClr val="002060"/>
                </a:solidFill>
                <a:latin typeface="+mj-lt"/>
              </a:rPr>
              <a:t>использованию</a:t>
            </a:r>
            <a:r>
              <a:rPr sz="4400" dirty="0">
                <a:solidFill>
                  <a:srgbClr val="002060"/>
                </a:solidFill>
                <a:latin typeface="+mj-lt"/>
              </a:rPr>
              <a:t> </a:t>
            </a:r>
            <a:r>
              <a:rPr sz="4400" dirty="0" err="1">
                <a:solidFill>
                  <a:srgbClr val="002060"/>
                </a:solidFill>
                <a:latin typeface="+mj-lt"/>
              </a:rPr>
              <a:t>здания</a:t>
            </a:r>
            <a:r>
              <a:rPr sz="4400" dirty="0">
                <a:solidFill>
                  <a:srgbClr val="002060"/>
                </a:solidFill>
                <a:latin typeface="+mj-lt"/>
              </a:rPr>
              <a:t> </a:t>
            </a:r>
          </a:p>
          <a:p>
            <a:pPr indent="-685800">
              <a:spcBef>
                <a:spcPts val="600"/>
              </a:spcBef>
              <a:defRPr sz="1800"/>
            </a:pPr>
            <a:r>
              <a:rPr sz="4400" dirty="0">
                <a:solidFill>
                  <a:srgbClr val="002060"/>
                </a:solidFill>
                <a:latin typeface="+mj-lt"/>
              </a:rPr>
              <a:t>Building user information – </a:t>
            </a:r>
            <a:r>
              <a:rPr sz="4400" dirty="0" err="1">
                <a:solidFill>
                  <a:srgbClr val="002060"/>
                </a:solidFill>
                <a:latin typeface="+mj-lt"/>
              </a:rPr>
              <a:t>информационные</a:t>
            </a:r>
            <a:r>
              <a:rPr sz="4400" dirty="0">
                <a:solidFill>
                  <a:srgbClr val="002060"/>
                </a:solidFill>
                <a:latin typeface="+mj-lt"/>
              </a:rPr>
              <a:t> </a:t>
            </a:r>
            <a:r>
              <a:rPr sz="4400" dirty="0" err="1">
                <a:solidFill>
                  <a:srgbClr val="002060"/>
                </a:solidFill>
                <a:latin typeface="+mj-lt"/>
              </a:rPr>
              <a:t>стенды</a:t>
            </a:r>
            <a:r>
              <a:rPr sz="4400" dirty="0">
                <a:solidFill>
                  <a:srgbClr val="002060"/>
                </a:solidFill>
                <a:latin typeface="+mj-lt"/>
              </a:rPr>
              <a:t> о </a:t>
            </a:r>
            <a:r>
              <a:rPr sz="4400" dirty="0" err="1">
                <a:solidFill>
                  <a:srgbClr val="002060"/>
                </a:solidFill>
                <a:latin typeface="+mj-lt"/>
              </a:rPr>
              <a:t>политике</a:t>
            </a:r>
            <a:r>
              <a:rPr sz="4400" dirty="0">
                <a:solidFill>
                  <a:srgbClr val="002060"/>
                </a:solidFill>
                <a:latin typeface="+mj-lt"/>
              </a:rPr>
              <a:t> </a:t>
            </a:r>
            <a:r>
              <a:rPr sz="4400" dirty="0" err="1">
                <a:solidFill>
                  <a:srgbClr val="002060"/>
                </a:solidFill>
                <a:latin typeface="+mj-lt"/>
              </a:rPr>
              <a:t>по</a:t>
            </a:r>
            <a:r>
              <a:rPr sz="4400" dirty="0">
                <a:solidFill>
                  <a:srgbClr val="002060"/>
                </a:solidFill>
                <a:latin typeface="+mj-lt"/>
              </a:rPr>
              <a:t> </a:t>
            </a:r>
            <a:r>
              <a:rPr sz="4400" dirty="0" err="1">
                <a:solidFill>
                  <a:srgbClr val="002060"/>
                </a:solidFill>
                <a:latin typeface="+mj-lt"/>
              </a:rPr>
              <a:t>охране</a:t>
            </a:r>
            <a:r>
              <a:rPr sz="4400" dirty="0">
                <a:solidFill>
                  <a:srgbClr val="002060"/>
                </a:solidFill>
                <a:latin typeface="+mj-lt"/>
              </a:rPr>
              <a:t> </a:t>
            </a:r>
            <a:r>
              <a:rPr sz="4400" dirty="0" err="1">
                <a:solidFill>
                  <a:srgbClr val="002060"/>
                </a:solidFill>
                <a:latin typeface="+mj-lt"/>
              </a:rPr>
              <a:t>труда</a:t>
            </a:r>
            <a:r>
              <a:rPr sz="4400" dirty="0">
                <a:solidFill>
                  <a:srgbClr val="002060"/>
                </a:solidFill>
                <a:latin typeface="+mj-lt"/>
              </a:rPr>
              <a:t> и </a:t>
            </a:r>
            <a:r>
              <a:rPr sz="4400" dirty="0" err="1">
                <a:solidFill>
                  <a:srgbClr val="002060"/>
                </a:solidFill>
                <a:latin typeface="+mj-lt"/>
              </a:rPr>
              <a:t>окружающей</a:t>
            </a:r>
            <a:r>
              <a:rPr sz="4400" dirty="0">
                <a:solidFill>
                  <a:srgbClr val="002060"/>
                </a:solidFill>
                <a:latin typeface="+mj-lt"/>
              </a:rPr>
              <a:t> </a:t>
            </a:r>
            <a:r>
              <a:rPr sz="4400" dirty="0" err="1">
                <a:solidFill>
                  <a:srgbClr val="002060"/>
                </a:solidFill>
                <a:latin typeface="+mj-lt"/>
              </a:rPr>
              <a:t>среды</a:t>
            </a:r>
            <a:r>
              <a:rPr sz="4400" dirty="0">
                <a:solidFill>
                  <a:srgbClr val="002060"/>
                </a:solidFill>
                <a:latin typeface="+mj-lt"/>
              </a:rPr>
              <a:t>, </a:t>
            </a:r>
            <a:r>
              <a:rPr sz="4400" dirty="0" err="1">
                <a:solidFill>
                  <a:srgbClr val="002060"/>
                </a:solidFill>
                <a:latin typeface="+mj-lt"/>
              </a:rPr>
              <a:t>инженерных</a:t>
            </a:r>
            <a:r>
              <a:rPr sz="4400" dirty="0">
                <a:solidFill>
                  <a:srgbClr val="002060"/>
                </a:solidFill>
                <a:latin typeface="+mj-lt"/>
              </a:rPr>
              <a:t> </a:t>
            </a:r>
            <a:r>
              <a:rPr sz="4400" dirty="0" err="1">
                <a:solidFill>
                  <a:srgbClr val="002060"/>
                </a:solidFill>
                <a:latin typeface="+mj-lt"/>
              </a:rPr>
              <a:t>системах</a:t>
            </a:r>
            <a:r>
              <a:rPr sz="4400" dirty="0">
                <a:solidFill>
                  <a:srgbClr val="002060"/>
                </a:solidFill>
                <a:latin typeface="+mj-lt"/>
              </a:rPr>
              <a:t>, </a:t>
            </a:r>
            <a:r>
              <a:rPr sz="4400" dirty="0" err="1">
                <a:solidFill>
                  <a:srgbClr val="002060"/>
                </a:solidFill>
                <a:latin typeface="+mj-lt"/>
              </a:rPr>
              <a:t>общественном</a:t>
            </a:r>
            <a:r>
              <a:rPr sz="4400" dirty="0">
                <a:solidFill>
                  <a:srgbClr val="002060"/>
                </a:solidFill>
                <a:latin typeface="+mj-lt"/>
              </a:rPr>
              <a:t> </a:t>
            </a:r>
            <a:r>
              <a:rPr sz="4400" dirty="0" err="1">
                <a:solidFill>
                  <a:srgbClr val="002060"/>
                </a:solidFill>
                <a:latin typeface="+mj-lt"/>
              </a:rPr>
              <a:t>транспорте</a:t>
            </a:r>
            <a:r>
              <a:rPr sz="4400" dirty="0">
                <a:solidFill>
                  <a:srgbClr val="002060"/>
                </a:solidFill>
                <a:latin typeface="+mj-lt"/>
              </a:rPr>
              <a:t>, </a:t>
            </a:r>
            <a:r>
              <a:rPr sz="4400" dirty="0" err="1">
                <a:solidFill>
                  <a:srgbClr val="002060"/>
                </a:solidFill>
                <a:latin typeface="+mj-lt"/>
              </a:rPr>
              <a:t>повышении</a:t>
            </a:r>
            <a:r>
              <a:rPr sz="4400" dirty="0">
                <a:solidFill>
                  <a:srgbClr val="002060"/>
                </a:solidFill>
                <a:latin typeface="+mj-lt"/>
              </a:rPr>
              <a:t> </a:t>
            </a:r>
            <a:r>
              <a:rPr sz="4400" dirty="0" err="1">
                <a:solidFill>
                  <a:srgbClr val="002060"/>
                </a:solidFill>
                <a:latin typeface="+mj-lt"/>
              </a:rPr>
              <a:t>осведомленности</a:t>
            </a:r>
            <a:r>
              <a:rPr sz="4400" dirty="0">
                <a:solidFill>
                  <a:srgbClr val="002060"/>
                </a:solidFill>
                <a:latin typeface="+mj-lt"/>
              </a:rPr>
              <a:t> в </a:t>
            </a:r>
            <a:r>
              <a:rPr sz="4400" dirty="0" err="1">
                <a:solidFill>
                  <a:srgbClr val="002060"/>
                </a:solidFill>
                <a:latin typeface="+mj-lt"/>
              </a:rPr>
              <a:t>вопросах</a:t>
            </a:r>
            <a:r>
              <a:rPr sz="4400" dirty="0">
                <a:solidFill>
                  <a:srgbClr val="002060"/>
                </a:solidFill>
                <a:latin typeface="+mj-lt"/>
              </a:rPr>
              <a:t> </a:t>
            </a:r>
            <a:r>
              <a:rPr sz="4400" dirty="0" err="1">
                <a:solidFill>
                  <a:srgbClr val="002060"/>
                </a:solidFill>
                <a:latin typeface="+mj-lt"/>
              </a:rPr>
              <a:t>охраны</a:t>
            </a:r>
            <a:r>
              <a:rPr sz="4400" dirty="0">
                <a:solidFill>
                  <a:srgbClr val="002060"/>
                </a:solidFill>
                <a:latin typeface="+mj-lt"/>
              </a:rPr>
              <a:t> </a:t>
            </a:r>
            <a:r>
              <a:rPr sz="4400" dirty="0" err="1">
                <a:solidFill>
                  <a:srgbClr val="002060"/>
                </a:solidFill>
                <a:latin typeface="+mj-lt"/>
              </a:rPr>
              <a:t>окружающей</a:t>
            </a:r>
            <a:r>
              <a:rPr sz="4400" dirty="0">
                <a:solidFill>
                  <a:srgbClr val="002060"/>
                </a:solidFill>
                <a:latin typeface="+mj-lt"/>
              </a:rPr>
              <a:t> </a:t>
            </a:r>
            <a:r>
              <a:rPr sz="4400" dirty="0" err="1">
                <a:solidFill>
                  <a:srgbClr val="002060"/>
                </a:solidFill>
                <a:latin typeface="+mj-lt"/>
              </a:rPr>
              <a:t>среды</a:t>
            </a:r>
            <a:endParaRPr sz="4400" dirty="0">
              <a:solidFill>
                <a:srgbClr val="002060"/>
              </a:solidFill>
              <a:latin typeface="+mj-lt"/>
            </a:endParaRPr>
          </a:p>
          <a:p>
            <a:pPr indent="-685800">
              <a:spcBef>
                <a:spcPts val="600"/>
              </a:spcBef>
              <a:defRPr sz="1800"/>
            </a:pPr>
            <a:r>
              <a:rPr sz="4400" dirty="0">
                <a:solidFill>
                  <a:srgbClr val="002060"/>
                </a:solidFill>
                <a:latin typeface="+mj-lt"/>
              </a:rPr>
              <a:t>Operation and maintenance manuals – </a:t>
            </a:r>
            <a:r>
              <a:rPr sz="4400" dirty="0" err="1">
                <a:solidFill>
                  <a:srgbClr val="002060"/>
                </a:solidFill>
                <a:latin typeface="+mj-lt"/>
              </a:rPr>
              <a:t>руководство</a:t>
            </a:r>
            <a:r>
              <a:rPr sz="4400" dirty="0">
                <a:solidFill>
                  <a:srgbClr val="002060"/>
                </a:solidFill>
                <a:latin typeface="+mj-lt"/>
              </a:rPr>
              <a:t> </a:t>
            </a:r>
            <a:r>
              <a:rPr sz="4400" dirty="0" err="1">
                <a:solidFill>
                  <a:srgbClr val="002060"/>
                </a:solidFill>
                <a:latin typeface="+mj-lt"/>
              </a:rPr>
              <a:t>по</a:t>
            </a:r>
            <a:r>
              <a:rPr sz="4400" dirty="0">
                <a:solidFill>
                  <a:srgbClr val="002060"/>
                </a:solidFill>
                <a:latin typeface="+mj-lt"/>
              </a:rPr>
              <a:t> </a:t>
            </a:r>
            <a:r>
              <a:rPr sz="4400" dirty="0" err="1">
                <a:solidFill>
                  <a:srgbClr val="002060"/>
                </a:solidFill>
                <a:latin typeface="+mj-lt"/>
              </a:rPr>
              <a:t>использованию</a:t>
            </a:r>
            <a:r>
              <a:rPr sz="4400" dirty="0">
                <a:solidFill>
                  <a:srgbClr val="002060"/>
                </a:solidFill>
                <a:latin typeface="+mj-lt"/>
              </a:rPr>
              <a:t> и </a:t>
            </a:r>
            <a:r>
              <a:rPr sz="4400" dirty="0" err="1">
                <a:solidFill>
                  <a:srgbClr val="002060"/>
                </a:solidFill>
                <a:latin typeface="+mj-lt"/>
              </a:rPr>
              <a:t>обслуживанию</a:t>
            </a:r>
            <a:r>
              <a:rPr sz="4400" dirty="0">
                <a:solidFill>
                  <a:srgbClr val="002060"/>
                </a:solidFill>
                <a:latin typeface="+mj-lt"/>
              </a:rPr>
              <a:t> </a:t>
            </a:r>
            <a:r>
              <a:rPr sz="4400" dirty="0" err="1">
                <a:solidFill>
                  <a:srgbClr val="002060"/>
                </a:solidFill>
                <a:latin typeface="+mj-lt"/>
              </a:rPr>
              <a:t>инженерных</a:t>
            </a:r>
            <a:r>
              <a:rPr sz="4400" dirty="0">
                <a:solidFill>
                  <a:srgbClr val="002060"/>
                </a:solidFill>
                <a:latin typeface="+mj-lt"/>
              </a:rPr>
              <a:t> </a:t>
            </a:r>
            <a:r>
              <a:rPr sz="4400" dirty="0" err="1">
                <a:solidFill>
                  <a:srgbClr val="002060"/>
                </a:solidFill>
                <a:latin typeface="+mj-lt"/>
              </a:rPr>
              <a:t>систем</a:t>
            </a:r>
            <a:endParaRPr sz="4400" dirty="0">
              <a:solidFill>
                <a:srgbClr val="002060"/>
              </a:solidFill>
              <a:latin typeface="+mj-lt"/>
            </a:endParaRPr>
          </a:p>
          <a:p>
            <a:pPr indent="-685800">
              <a:spcBef>
                <a:spcPts val="600"/>
              </a:spcBef>
              <a:defRPr sz="1800"/>
            </a:pPr>
            <a:r>
              <a:rPr sz="4400" dirty="0">
                <a:solidFill>
                  <a:srgbClr val="002060"/>
                </a:solidFill>
                <a:latin typeface="+mj-lt"/>
              </a:rPr>
              <a:t>Maintenance procedures – </a:t>
            </a:r>
            <a:r>
              <a:rPr sz="4400" dirty="0" err="1">
                <a:solidFill>
                  <a:srgbClr val="002060"/>
                </a:solidFill>
                <a:latin typeface="+mj-lt"/>
              </a:rPr>
              <a:t>процедуры</a:t>
            </a:r>
            <a:r>
              <a:rPr sz="4400" dirty="0">
                <a:solidFill>
                  <a:srgbClr val="002060"/>
                </a:solidFill>
                <a:latin typeface="+mj-lt"/>
              </a:rPr>
              <a:t> </a:t>
            </a:r>
            <a:r>
              <a:rPr sz="4400" dirty="0" err="1">
                <a:solidFill>
                  <a:srgbClr val="002060"/>
                </a:solidFill>
                <a:latin typeface="+mj-lt"/>
              </a:rPr>
              <a:t>по</a:t>
            </a:r>
            <a:r>
              <a:rPr sz="4400" dirty="0">
                <a:solidFill>
                  <a:srgbClr val="002060"/>
                </a:solidFill>
                <a:latin typeface="+mj-lt"/>
              </a:rPr>
              <a:t> </a:t>
            </a:r>
            <a:r>
              <a:rPr sz="4400" dirty="0" err="1">
                <a:solidFill>
                  <a:srgbClr val="002060"/>
                </a:solidFill>
                <a:latin typeface="+mj-lt"/>
              </a:rPr>
              <a:t>инспекции</a:t>
            </a:r>
            <a:r>
              <a:rPr sz="4400" dirty="0">
                <a:solidFill>
                  <a:srgbClr val="002060"/>
                </a:solidFill>
                <a:latin typeface="+mj-lt"/>
              </a:rPr>
              <a:t> </a:t>
            </a:r>
            <a:r>
              <a:rPr sz="4400" dirty="0" err="1">
                <a:solidFill>
                  <a:srgbClr val="002060"/>
                </a:solidFill>
                <a:latin typeface="+mj-lt"/>
              </a:rPr>
              <a:t>систем</a:t>
            </a:r>
            <a:r>
              <a:rPr sz="4400" dirty="0">
                <a:solidFill>
                  <a:srgbClr val="002060"/>
                </a:solidFill>
                <a:latin typeface="+mj-lt"/>
              </a:rPr>
              <a:t> </a:t>
            </a:r>
            <a:r>
              <a:rPr sz="4400" dirty="0" err="1">
                <a:solidFill>
                  <a:srgbClr val="002060"/>
                </a:solidFill>
                <a:latin typeface="+mj-lt"/>
              </a:rPr>
              <a:t>ОВиВК</a:t>
            </a:r>
            <a:endParaRPr sz="4400" dirty="0">
              <a:solidFill>
                <a:srgbClr val="002060"/>
              </a:solidFill>
              <a:latin typeface="+mj-lt"/>
            </a:endParaRPr>
          </a:p>
          <a:p>
            <a:pPr indent="-685800">
              <a:spcBef>
                <a:spcPts val="600"/>
              </a:spcBef>
              <a:defRPr sz="1800"/>
            </a:pPr>
            <a:r>
              <a:rPr sz="4400" dirty="0" err="1">
                <a:solidFill>
                  <a:srgbClr val="002060"/>
                </a:solidFill>
                <a:latin typeface="+mj-lt"/>
              </a:rPr>
              <a:t>Экологическая</a:t>
            </a:r>
            <a:r>
              <a:rPr sz="4400" dirty="0">
                <a:solidFill>
                  <a:srgbClr val="002060"/>
                </a:solidFill>
                <a:latin typeface="+mj-lt"/>
              </a:rPr>
              <a:t> </a:t>
            </a:r>
            <a:r>
              <a:rPr sz="4400" dirty="0" err="1">
                <a:solidFill>
                  <a:srgbClr val="002060"/>
                </a:solidFill>
                <a:latin typeface="+mj-lt"/>
              </a:rPr>
              <a:t>политика</a:t>
            </a:r>
            <a:r>
              <a:rPr sz="4400" dirty="0">
                <a:solidFill>
                  <a:srgbClr val="002060"/>
                </a:solidFill>
                <a:latin typeface="+mj-lt"/>
              </a:rPr>
              <a:t> </a:t>
            </a:r>
          </a:p>
        </p:txBody>
      </p:sp>
      <p:sp>
        <p:nvSpPr>
          <p:cNvPr id="2" name="Прямоугольник 1"/>
          <p:cNvSpPr/>
          <p:nvPr/>
        </p:nvSpPr>
        <p:spPr>
          <a:xfrm>
            <a:off x="2354211" y="1197089"/>
            <a:ext cx="7918258" cy="830997"/>
          </a:xfrm>
          <a:prstGeom prst="rect">
            <a:avLst/>
          </a:prstGeom>
        </p:spPr>
        <p:txBody>
          <a:bodyPr wrap="none">
            <a:spAutoFit/>
          </a:bodyPr>
          <a:lstStyle/>
          <a:p>
            <a:r>
              <a:rPr lang="en-US" sz="4800" b="1" dirty="0">
                <a:solidFill>
                  <a:schemeClr val="accent5">
                    <a:lumMod val="75000"/>
                  </a:schemeClr>
                </a:solidFill>
                <a:effectLst>
                  <a:outerShdw blurRad="38100" dist="38100" dir="2700000" algn="tl">
                    <a:srgbClr val="000000">
                      <a:alpha val="43137"/>
                    </a:srgbClr>
                  </a:outerShdw>
                </a:effectLst>
              </a:rPr>
              <a:t> Business Centre Management</a:t>
            </a:r>
          </a:p>
        </p:txBody>
      </p:sp>
      <p:sp>
        <p:nvSpPr>
          <p:cNvPr id="6"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7" name="CaixaDeTexto 16"/>
          <p:cNvSpPr txBox="1"/>
          <p:nvPr/>
        </p:nvSpPr>
        <p:spPr>
          <a:xfrm>
            <a:off x="487682" y="12329832"/>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4935588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50"/>
                                        <p:tgtEl>
                                          <p:spTgt spid="6"/>
                                        </p:tgtEl>
                                      </p:cBhvr>
                                    </p:animEffect>
                                  </p:childTnLst>
                                </p:cTn>
                              </p:par>
                              <p:par>
                                <p:cTn id="8" presetID="42" presetClass="path" presetSubtype="0" decel="100000" fill="hold" grpId="1" nodeType="withEffect">
                                  <p:stCondLst>
                                    <p:cond delay="450"/>
                                  </p:stCondLst>
                                  <p:childTnLst>
                                    <p:animMotion origin="layout" path="M -2.60485E-6 4.07407E-6 L -2.60485E-6 0.00983 " pathEditMode="relative" rAng="0" ptsTypes="AA">
                                      <p:cBhvr>
                                        <p:cTn id="9" dur="350" spd="-100000" fill="hold"/>
                                        <p:tgtEl>
                                          <p:spTgt spid="6"/>
                                        </p:tgtEl>
                                        <p:attrNameLst>
                                          <p:attrName>ppt_x</p:attrName>
                                          <p:attrName>ppt_y</p:attrName>
                                        </p:attrNameLst>
                                      </p:cBhvr>
                                      <p:rCtr x="0" y="486"/>
                                    </p:animMotion>
                                  </p:childTnLst>
                                </p:cTn>
                              </p:par>
                              <p:par>
                                <p:cTn id="10" presetID="10" presetClass="entr" presetSubtype="0" fill="hold" grpId="0" nodeType="withEffect">
                                  <p:stCondLst>
                                    <p:cond delay="4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50"/>
                                        <p:tgtEl>
                                          <p:spTgt spid="7"/>
                                        </p:tgtEl>
                                      </p:cBhvr>
                                    </p:animEffect>
                                  </p:childTnLst>
                                </p:cTn>
                              </p:par>
                              <p:par>
                                <p:cTn id="13" presetID="42" presetClass="path" presetSubtype="0" decel="100000" fill="hold" grpId="1" nodeType="withEffect">
                                  <p:stCondLst>
                                    <p:cond delay="450"/>
                                  </p:stCondLst>
                                  <p:childTnLst>
                                    <p:animMotion origin="layout" path="M 1.48088E-6 -1.25221E-6 L 1.48088E-6 0.00981 " pathEditMode="relative" rAng="0" ptsTypes="AA">
                                      <p:cBhvr>
                                        <p:cTn id="14" dur="350" spd="-100000" fill="hold"/>
                                        <p:tgtEl>
                                          <p:spTgt spid="7"/>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0793" y="470427"/>
            <a:ext cx="7462973" cy="10976913"/>
          </a:xfrm>
          <a:prstGeom prst="rect">
            <a:avLst/>
          </a:prstGeom>
        </p:spPr>
      </p:pic>
      <p:sp>
        <p:nvSpPr>
          <p:cNvPr id="11" name="Прямоугольник 10"/>
          <p:cNvSpPr/>
          <p:nvPr/>
        </p:nvSpPr>
        <p:spPr>
          <a:xfrm>
            <a:off x="16967026" y="11982297"/>
            <a:ext cx="6804422" cy="1107996"/>
          </a:xfrm>
          <a:prstGeom prst="rect">
            <a:avLst/>
          </a:prstGeom>
        </p:spPr>
        <p:txBody>
          <a:bodyPr wrap="square">
            <a:spAutoFit/>
          </a:bodyPr>
          <a:lstStyle/>
          <a:p>
            <a:r>
              <a:rPr lang="en-US" sz="5063" b="1" dirty="0">
                <a:latin typeface="Arial"/>
                <a:ea typeface="Arial"/>
                <a:cs typeface="Arial"/>
                <a:sym typeface="Arial"/>
              </a:rPr>
              <a:t> </a:t>
            </a:r>
            <a:r>
              <a:rPr lang="en-US" sz="6600" b="1" dirty="0">
                <a:latin typeface="Arial"/>
                <a:ea typeface="Arial"/>
                <a:cs typeface="Arial"/>
                <a:sym typeface="Arial"/>
              </a:rPr>
              <a:t>GREEN TOWER</a:t>
            </a:r>
            <a:endParaRPr lang="ru-RU" sz="6600" dirty="0"/>
          </a:p>
        </p:txBody>
      </p:sp>
      <p:sp>
        <p:nvSpPr>
          <p:cNvPr id="10" name="Прямоугольник 9"/>
          <p:cNvSpPr/>
          <p:nvPr/>
        </p:nvSpPr>
        <p:spPr>
          <a:xfrm>
            <a:off x="504898" y="470427"/>
            <a:ext cx="13418033" cy="1569660"/>
          </a:xfrm>
          <a:prstGeom prst="rect">
            <a:avLst/>
          </a:prstGeom>
          <a:noFill/>
        </p:spPr>
        <p:txBody>
          <a:bodyPr wrap="none" lIns="91440" tIns="45720" rIns="91440" bIns="45720">
            <a:spAutoFit/>
          </a:bodyPr>
          <a:lstStyle/>
          <a:p>
            <a:pPr algn="ctr"/>
            <a:r>
              <a:rPr lang="en-US" sz="9600" b="1" dirty="0" smtClean="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COLLABORATION  CENTRE</a:t>
            </a:r>
            <a:endParaRPr lang="ru-RU" sz="96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
        <p:nvSpPr>
          <p:cNvPr id="19" name="Прямоугольник 18"/>
          <p:cNvSpPr/>
          <p:nvPr/>
        </p:nvSpPr>
        <p:spPr>
          <a:xfrm>
            <a:off x="614965" y="1743836"/>
            <a:ext cx="3268011" cy="1569660"/>
          </a:xfrm>
          <a:prstGeom prst="rect">
            <a:avLst/>
          </a:prstGeom>
          <a:noFill/>
        </p:spPr>
        <p:txBody>
          <a:bodyPr wrap="none" lIns="91440" tIns="45720" rIns="91440" bIns="45720">
            <a:spAutoFit/>
          </a:bodyPr>
          <a:lstStyle/>
          <a:p>
            <a:pPr algn="ctr"/>
            <a:r>
              <a:rPr lang="en-US" sz="9600" b="1" dirty="0" smtClean="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rPr>
              <a:t>MARS</a:t>
            </a:r>
            <a:endParaRPr lang="ru-RU" sz="9600" b="1" cap="none" spc="0" dirty="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endParaRPr>
          </a:p>
        </p:txBody>
      </p:sp>
      <p:sp>
        <p:nvSpPr>
          <p:cNvPr id="12" name="Прямоугольник 11"/>
          <p:cNvSpPr/>
          <p:nvPr/>
        </p:nvSpPr>
        <p:spPr>
          <a:xfrm>
            <a:off x="10335986" y="1971665"/>
            <a:ext cx="1036360" cy="4154984"/>
          </a:xfrm>
          <a:prstGeom prst="rect">
            <a:avLst/>
          </a:prstGeom>
          <a:noFill/>
        </p:spPr>
        <p:txBody>
          <a:bodyPr wrap="square" lIns="91440" tIns="45720" rIns="91440" bIns="45720">
            <a:spAutoFit/>
          </a:bodyPr>
          <a:lstStyle/>
          <a:p>
            <a:pPr algn="r"/>
            <a:r>
              <a:rPr lang="en-US" sz="6600" b="1" dirty="0" smtClean="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rPr>
              <a:t>MARS</a:t>
            </a:r>
            <a:endParaRPr lang="ru-RU" sz="6600" b="1" cap="none" spc="0" dirty="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endParaRPr>
          </a:p>
        </p:txBody>
      </p:sp>
      <p:sp>
        <p:nvSpPr>
          <p:cNvPr id="5" name="TextBox 4"/>
          <p:cNvSpPr txBox="1"/>
          <p:nvPr/>
        </p:nvSpPr>
        <p:spPr>
          <a:xfrm>
            <a:off x="11278533" y="2060213"/>
            <a:ext cx="8181473" cy="1015663"/>
          </a:xfrm>
          <a:prstGeom prst="rect">
            <a:avLst/>
          </a:prstGeom>
          <a:noFill/>
        </p:spPr>
        <p:txBody>
          <a:bodyPr wrap="square" rtlCol="0">
            <a:spAutoFit/>
          </a:bodyPr>
          <a:lstStyle/>
          <a:p>
            <a:r>
              <a:rPr lang="en-US" sz="6000" b="1" dirty="0" err="1" smtClean="0"/>
              <a:t>otivation</a:t>
            </a:r>
            <a:endParaRPr lang="ru-RU" sz="6000" b="1" dirty="0"/>
          </a:p>
        </p:txBody>
      </p:sp>
      <p:sp>
        <p:nvSpPr>
          <p:cNvPr id="15" name="TextBox 14"/>
          <p:cNvSpPr txBox="1"/>
          <p:nvPr/>
        </p:nvSpPr>
        <p:spPr>
          <a:xfrm>
            <a:off x="11372346" y="3023270"/>
            <a:ext cx="8181473" cy="1015663"/>
          </a:xfrm>
          <a:prstGeom prst="rect">
            <a:avLst/>
          </a:prstGeom>
          <a:noFill/>
        </p:spPr>
        <p:txBody>
          <a:bodyPr wrap="square" rtlCol="0">
            <a:spAutoFit/>
          </a:bodyPr>
          <a:lstStyle/>
          <a:p>
            <a:r>
              <a:rPr lang="en-US" sz="6000" b="1" dirty="0" err="1" smtClean="0"/>
              <a:t>mbition</a:t>
            </a:r>
            <a:endParaRPr lang="ru-RU" sz="6000" b="1" dirty="0"/>
          </a:p>
        </p:txBody>
      </p:sp>
      <p:sp>
        <p:nvSpPr>
          <p:cNvPr id="18" name="TextBox 17"/>
          <p:cNvSpPr txBox="1"/>
          <p:nvPr/>
        </p:nvSpPr>
        <p:spPr>
          <a:xfrm>
            <a:off x="11278533" y="4034613"/>
            <a:ext cx="5924134" cy="1015663"/>
          </a:xfrm>
          <a:prstGeom prst="rect">
            <a:avLst/>
          </a:prstGeom>
          <a:noFill/>
        </p:spPr>
        <p:txBody>
          <a:bodyPr wrap="square" rtlCol="0">
            <a:spAutoFit/>
          </a:bodyPr>
          <a:lstStyle/>
          <a:p>
            <a:r>
              <a:rPr lang="en-US" sz="6000" b="1" dirty="0" err="1" smtClean="0"/>
              <a:t>esourceful</a:t>
            </a:r>
            <a:endParaRPr lang="ru-RU" sz="6000" b="1" dirty="0"/>
          </a:p>
        </p:txBody>
      </p:sp>
      <p:sp>
        <p:nvSpPr>
          <p:cNvPr id="21" name="TextBox 20"/>
          <p:cNvSpPr txBox="1"/>
          <p:nvPr/>
        </p:nvSpPr>
        <p:spPr>
          <a:xfrm>
            <a:off x="11372346" y="5032339"/>
            <a:ext cx="5445282" cy="1015663"/>
          </a:xfrm>
          <a:prstGeom prst="rect">
            <a:avLst/>
          </a:prstGeom>
          <a:noFill/>
        </p:spPr>
        <p:txBody>
          <a:bodyPr wrap="square" rtlCol="0">
            <a:spAutoFit/>
          </a:bodyPr>
          <a:lstStyle/>
          <a:p>
            <a:r>
              <a:rPr lang="en-US" sz="6000" b="1" dirty="0" smtClean="0"/>
              <a:t>mart</a:t>
            </a:r>
            <a:endParaRPr lang="ru-RU" sz="6000" b="1" dirty="0"/>
          </a:p>
        </p:txBody>
      </p:sp>
      <p:sp>
        <p:nvSpPr>
          <p:cNvPr id="20" name="Прямоугольник 19"/>
          <p:cNvSpPr/>
          <p:nvPr/>
        </p:nvSpPr>
        <p:spPr>
          <a:xfrm>
            <a:off x="614965" y="8125494"/>
            <a:ext cx="15238086" cy="4031873"/>
          </a:xfrm>
          <a:prstGeom prst="rect">
            <a:avLst/>
          </a:prstGeom>
        </p:spPr>
        <p:txBody>
          <a:bodyPr wrap="square">
            <a:spAutoFit/>
          </a:bodyPr>
          <a:lstStyle/>
          <a:p>
            <a:endParaRPr lang="ru-RU" i="0" dirty="0">
              <a:solidFill>
                <a:srgbClr val="444444"/>
              </a:solidFill>
              <a:effectLst/>
              <a:latin typeface="Roboto Slab"/>
            </a:endParaRPr>
          </a:p>
          <a:p>
            <a:endParaRPr lang="ru-RU" sz="4400" dirty="0" smtClean="0">
              <a:solidFill>
                <a:srgbClr val="444444"/>
              </a:solidFill>
              <a:latin typeface="Roboto Slab"/>
            </a:endParaRPr>
          </a:p>
          <a:p>
            <a:r>
              <a:rPr lang="en-US" sz="4400" dirty="0" smtClean="0">
                <a:solidFill>
                  <a:srgbClr val="444444"/>
                </a:solidFill>
                <a:latin typeface="Roboto Slab"/>
              </a:rPr>
              <a:t>Green </a:t>
            </a:r>
            <a:r>
              <a:rPr lang="en-US" sz="4400" dirty="0">
                <a:solidFill>
                  <a:srgbClr val="444444"/>
                </a:solidFill>
                <a:latin typeface="Roboto Slab"/>
              </a:rPr>
              <a:t>space </a:t>
            </a:r>
            <a:r>
              <a:rPr lang="ru-RU" sz="4400" dirty="0" smtClean="0">
                <a:solidFill>
                  <a:srgbClr val="444444"/>
                </a:solidFill>
                <a:latin typeface="Roboto Slab"/>
              </a:rPr>
              <a:t>– место объединения ярких личностей с активной жизненной позицией и компаний-арендаторов, место где можно проводить </a:t>
            </a:r>
            <a:r>
              <a:rPr lang="ru-RU" sz="4400" dirty="0">
                <a:solidFill>
                  <a:srgbClr val="444444"/>
                </a:solidFill>
                <a:latin typeface="Roboto Slab"/>
              </a:rPr>
              <a:t>совместные мероприятия или </a:t>
            </a:r>
            <a:r>
              <a:rPr lang="ru-RU" sz="4400" dirty="0" smtClean="0">
                <a:solidFill>
                  <a:srgbClr val="444444"/>
                </a:solidFill>
                <a:latin typeface="Roboto Slab"/>
              </a:rPr>
              <a:t>делиться </a:t>
            </a:r>
            <a:r>
              <a:rPr lang="ru-RU" sz="4400" dirty="0">
                <a:solidFill>
                  <a:srgbClr val="444444"/>
                </a:solidFill>
                <a:latin typeface="Roboto Slab"/>
              </a:rPr>
              <a:t>знаниями друг с </a:t>
            </a:r>
            <a:r>
              <a:rPr lang="ru-RU" sz="4400" dirty="0" smtClean="0">
                <a:solidFill>
                  <a:srgbClr val="444444"/>
                </a:solidFill>
                <a:latin typeface="Roboto Slab"/>
              </a:rPr>
              <a:t>другом.</a:t>
            </a:r>
            <a:endParaRPr lang="ru-RU" sz="4400" i="0" dirty="0">
              <a:solidFill>
                <a:srgbClr val="444444"/>
              </a:solidFill>
              <a:effectLst/>
              <a:latin typeface="Roboto Slab"/>
            </a:endParaRPr>
          </a:p>
        </p:txBody>
      </p:sp>
      <p:sp>
        <p:nvSpPr>
          <p:cNvPr id="22" name="Прямоугольник 21"/>
          <p:cNvSpPr/>
          <p:nvPr/>
        </p:nvSpPr>
        <p:spPr>
          <a:xfrm>
            <a:off x="614965" y="8125494"/>
            <a:ext cx="9171230" cy="1107996"/>
          </a:xfrm>
          <a:prstGeom prst="rect">
            <a:avLst/>
          </a:prstGeom>
          <a:noFill/>
        </p:spPr>
        <p:txBody>
          <a:bodyPr wrap="none" lIns="91440" tIns="45720" rIns="91440" bIns="45720">
            <a:spAutoFit/>
          </a:bodyPr>
          <a:lstStyle/>
          <a:p>
            <a:pPr algn="ctr"/>
            <a:r>
              <a:rPr lang="ru-RU" sz="6600" b="1" dirty="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rPr>
              <a:t>Тренд на </a:t>
            </a:r>
            <a:r>
              <a:rPr lang="ru-RU" sz="6600" b="1" dirty="0" err="1">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rPr>
              <a:t>коллаборацию</a:t>
            </a:r>
            <a:endParaRPr lang="ru-RU" sz="6600" b="1" cap="none" spc="0" dirty="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endParaRPr>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03" r="8178"/>
          <a:stretch/>
        </p:blipFill>
        <p:spPr bwMode="auto">
          <a:xfrm>
            <a:off x="2639502" y="3270253"/>
            <a:ext cx="5445172" cy="476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ixaDeTexto 16"/>
          <p:cNvSpPr txBox="1"/>
          <p:nvPr/>
        </p:nvSpPr>
        <p:spPr>
          <a:xfrm>
            <a:off x="487682" y="12329832"/>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682632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50"/>
                                        <p:tgtEl>
                                          <p:spTgt spid="14"/>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14"/>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7223" y="2774822"/>
            <a:ext cx="9784748" cy="7593821"/>
          </a:xfrm>
          <a:prstGeom prst="rect">
            <a:avLst/>
          </a:prstGeom>
        </p:spPr>
      </p:pic>
      <p:sp>
        <p:nvSpPr>
          <p:cNvPr id="6"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pic>
        <p:nvPicPr>
          <p:cNvPr id="8" name="Рисунок 7"/>
          <p:cNvPicPr>
            <a:picLocks noChangeAspect="1"/>
          </p:cNvPicPr>
          <p:nvPr/>
        </p:nvPicPr>
        <p:blipFill rotWithShape="1">
          <a:blip r:embed="rId3" cstate="email">
            <a:extLst>
              <a:ext uri="{28A0092B-C50C-407E-A947-70E740481C1C}">
                <a14:useLocalDpi xmlns:a14="http://schemas.microsoft.com/office/drawing/2010/main" val="0"/>
              </a:ext>
            </a:extLst>
          </a:blip>
          <a:srcRect l="2457" r="4142"/>
          <a:stretch/>
        </p:blipFill>
        <p:spPr>
          <a:xfrm>
            <a:off x="10776856" y="1486193"/>
            <a:ext cx="8360229" cy="6713131"/>
          </a:xfrm>
          <a:prstGeom prst="rect">
            <a:avLst/>
          </a:prstGeom>
        </p:spPr>
      </p:pic>
      <p:pic>
        <p:nvPicPr>
          <p:cNvPr id="9" name="Рисунок 8"/>
          <p:cNvPicPr>
            <a:picLocks noChangeAspect="1"/>
          </p:cNvPicPr>
          <p:nvPr/>
        </p:nvPicPr>
        <p:blipFill rotWithShape="1">
          <a:blip r:embed="rId4" cstate="email">
            <a:extLst>
              <a:ext uri="{28A0092B-C50C-407E-A947-70E740481C1C}">
                <a14:useLocalDpi xmlns:a14="http://schemas.microsoft.com/office/drawing/2010/main" val="0"/>
              </a:ext>
            </a:extLst>
          </a:blip>
          <a:srcRect b="16102"/>
          <a:stretch/>
        </p:blipFill>
        <p:spPr>
          <a:xfrm>
            <a:off x="11008846" y="8199324"/>
            <a:ext cx="8999555" cy="5043147"/>
          </a:xfrm>
          <a:prstGeom prst="rect">
            <a:avLst/>
          </a:prstGeom>
        </p:spPr>
      </p:pic>
      <p:sp>
        <p:nvSpPr>
          <p:cNvPr id="10" name="CaixaDeTexto 16"/>
          <p:cNvSpPr txBox="1"/>
          <p:nvPr/>
        </p:nvSpPr>
        <p:spPr>
          <a:xfrm>
            <a:off x="-145306" y="12889671"/>
            <a:ext cx="5437303" cy="978729"/>
          </a:xfrm>
          <a:prstGeom prst="rect">
            <a:avLst/>
          </a:prstGeom>
          <a:noFill/>
        </p:spPr>
        <p:txBody>
          <a:bodyPr wrap="square" rtlCol="0">
            <a:spAutoFit/>
          </a:bodyPr>
          <a:lstStyle/>
          <a:p>
            <a:pPr algn="ctr">
              <a:lnSpc>
                <a:spcPct val="80000"/>
              </a:lnSpc>
            </a:pPr>
            <a:endParaRPr lang="pt-BR" sz="2400" b="1" i="1" dirty="0">
              <a:solidFill>
                <a:srgbClr val="002060"/>
              </a:solidFill>
              <a:latin typeface="Century Gothic" panose="020B0502020202020204" pitchFamily="34" charset="0"/>
            </a:endParaRPr>
          </a:p>
          <a:p>
            <a:pPr algn="ctr">
              <a:lnSpc>
                <a:spcPct val="80000"/>
              </a:lnSpc>
            </a:pPr>
            <a:r>
              <a:rPr lang="ru-RU" sz="2400" b="1" i="1" dirty="0" err="1" smtClean="0">
                <a:solidFill>
                  <a:srgbClr val="002060"/>
                </a:solidFill>
                <a:latin typeface="Century Gothic" panose="020B0502020202020204" pitchFamily="34" charset="0"/>
              </a:rPr>
              <a:t>Гульмира</a:t>
            </a:r>
            <a:r>
              <a:rPr lang="ru-RU" sz="2400" b="1" i="1" dirty="0" smtClean="0">
                <a:solidFill>
                  <a:srgbClr val="002060"/>
                </a:solidFill>
                <a:latin typeface="Century Gothic" panose="020B0502020202020204" pitchFamily="34" charset="0"/>
              </a:rPr>
              <a:t> </a:t>
            </a:r>
            <a:r>
              <a:rPr lang="ru-RU" sz="2400" b="1" i="1" dirty="0">
                <a:solidFill>
                  <a:srgbClr val="002060"/>
                </a:solidFill>
                <a:latin typeface="Century Gothic" panose="020B0502020202020204" pitchFamily="34" charset="0"/>
              </a:rPr>
              <a:t>ТОЛГАНБАЕВА</a:t>
            </a:r>
          </a:p>
          <a:p>
            <a:pPr algn="ctr">
              <a:lnSpc>
                <a:spcPct val="80000"/>
              </a:lnSpc>
            </a:pPr>
            <a:endParaRPr lang="ru-RU" sz="24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852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50"/>
                                        <p:tgtEl>
                                          <p:spTgt spid="6"/>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6"/>
                                        </p:tgtEl>
                                        <p:attrNameLst>
                                          <p:attrName>ppt_x</p:attrName>
                                          <p:attrName>ppt_y</p:attrName>
                                        </p:attrNameLst>
                                      </p:cBhvr>
                                      <p:rCtr x="0" y="482"/>
                                    </p:animMotion>
                                  </p:childTnLst>
                                </p:cTn>
                              </p:par>
                              <p:par>
                                <p:cTn id="10" presetID="10" presetClass="entr" presetSubtype="0" fill="hold" grpId="0" nodeType="withEffect">
                                  <p:stCondLst>
                                    <p:cond delay="4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50"/>
                                        <p:tgtEl>
                                          <p:spTgt spid="10"/>
                                        </p:tgtEl>
                                      </p:cBhvr>
                                    </p:animEffect>
                                  </p:childTnLst>
                                </p:cTn>
                              </p:par>
                              <p:par>
                                <p:cTn id="13" presetID="42" presetClass="path" presetSubtype="0" decel="100000" fill="hold" grpId="1" nodeType="withEffect">
                                  <p:stCondLst>
                                    <p:cond delay="450"/>
                                  </p:stCondLst>
                                  <p:childTnLst>
                                    <p:animMotion origin="layout" path="M 1.48088E-6 -1.25221E-6 L 1.48088E-6 0.00981 " pathEditMode="relative" rAng="0" ptsTypes="AA">
                                      <p:cBhvr>
                                        <p:cTn id="14" dur="350" spd="-100000" fill="hold"/>
                                        <p:tgtEl>
                                          <p:spTgt spid="10"/>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4701BCB1-0B4E-4791-935A-292B8E8A44DE}" type="slidenum">
              <a:rPr lang="ru-RU" smtClean="0"/>
              <a:t>28</a:t>
            </a:fld>
            <a:endParaRPr lang="ru-RU" dirty="0"/>
          </a:p>
        </p:txBody>
      </p:sp>
      <p:pic>
        <p:nvPicPr>
          <p:cNvPr id="2052" name="Picture 4" descr="Картинки по запросу walkable solar pavemen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697199" y="853412"/>
            <a:ext cx="8121651" cy="54144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Картинки по запросу walkable solar pa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09" y="7855860"/>
            <a:ext cx="8961159" cy="555901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54809" y="1966376"/>
            <a:ext cx="14096206" cy="2677656"/>
          </a:xfrm>
          <a:prstGeom prst="rect">
            <a:avLst/>
          </a:prstGeom>
        </p:spPr>
        <p:txBody>
          <a:bodyPr wrap="square">
            <a:spAutoFit/>
          </a:bodyPr>
          <a:lstStyle/>
          <a:p>
            <a:pPr algn="just"/>
            <a:r>
              <a:rPr lang="ru-RU" sz="2400" dirty="0" smtClean="0">
                <a:solidFill>
                  <a:schemeClr val="accent3"/>
                </a:solidFill>
              </a:rPr>
              <a:t>Солнечные </a:t>
            </a:r>
            <a:r>
              <a:rPr lang="ru-RU" sz="2400" dirty="0">
                <a:solidFill>
                  <a:schemeClr val="accent3"/>
                </a:solidFill>
              </a:rPr>
              <a:t>технологии становятся частью искусственной среды, не занимая ценное пространство</a:t>
            </a:r>
            <a:r>
              <a:rPr lang="ru-RU" sz="2400" dirty="0" smtClean="0">
                <a:solidFill>
                  <a:schemeClr val="accent3"/>
                </a:solidFill>
              </a:rPr>
              <a:t>.</a:t>
            </a:r>
            <a:endParaRPr lang="ru-RU" sz="2400" dirty="0">
              <a:solidFill>
                <a:schemeClr val="accent3"/>
              </a:solidFill>
            </a:endParaRPr>
          </a:p>
          <a:p>
            <a:pPr algn="just"/>
            <a:r>
              <a:rPr lang="en-US" sz="2400" dirty="0" err="1" smtClean="0">
                <a:solidFill>
                  <a:schemeClr val="accent3"/>
                </a:solidFill>
              </a:rPr>
              <a:t>Platio</a:t>
            </a:r>
            <a:r>
              <a:rPr lang="ru-RU" sz="2400" dirty="0" smtClean="0">
                <a:solidFill>
                  <a:schemeClr val="accent3"/>
                </a:solidFill>
              </a:rPr>
              <a:t> </a:t>
            </a:r>
            <a:r>
              <a:rPr lang="ru-RU" sz="2400" dirty="0">
                <a:solidFill>
                  <a:schemeClr val="accent3"/>
                </a:solidFill>
              </a:rPr>
              <a:t>способствует созданию устойчивой среды обитания и более зеленого будущего. Чтобы извлечь выгоду из отходов, тротуарная плитка </a:t>
            </a:r>
            <a:r>
              <a:rPr lang="ru-RU" sz="2400" dirty="0" err="1">
                <a:solidFill>
                  <a:schemeClr val="accent3"/>
                </a:solidFill>
              </a:rPr>
              <a:t>Platio</a:t>
            </a:r>
            <a:r>
              <a:rPr lang="ru-RU" sz="2400" dirty="0">
                <a:solidFill>
                  <a:schemeClr val="accent3"/>
                </a:solidFill>
              </a:rPr>
              <a:t> состоит из переработанного пластика и стекла, а также мусора.</a:t>
            </a:r>
          </a:p>
          <a:p>
            <a:pPr algn="just"/>
            <a:r>
              <a:rPr lang="ru-RU" sz="2400" dirty="0" smtClean="0">
                <a:solidFill>
                  <a:schemeClr val="accent3"/>
                </a:solidFill>
              </a:rPr>
              <a:t>Дизайн </a:t>
            </a:r>
            <a:r>
              <a:rPr lang="ru-RU" sz="2400" dirty="0">
                <a:solidFill>
                  <a:schemeClr val="accent3"/>
                </a:solidFill>
              </a:rPr>
              <a:t>солнечного покрытия </a:t>
            </a:r>
            <a:r>
              <a:rPr lang="ru-RU" sz="2400" dirty="0" err="1">
                <a:solidFill>
                  <a:schemeClr val="accent3"/>
                </a:solidFill>
              </a:rPr>
              <a:t>Platio</a:t>
            </a:r>
            <a:r>
              <a:rPr lang="ru-RU" sz="2400" dirty="0">
                <a:solidFill>
                  <a:schemeClr val="accent3"/>
                </a:solidFill>
              </a:rPr>
              <a:t> делает города, здания и дома ориентирами архитектуры 21-го века и </a:t>
            </a:r>
            <a:r>
              <a:rPr lang="ru-RU" sz="2400" dirty="0" err="1">
                <a:solidFill>
                  <a:schemeClr val="accent3"/>
                </a:solidFill>
              </a:rPr>
              <a:t>экологичности</a:t>
            </a:r>
            <a:r>
              <a:rPr lang="ru-RU" sz="2400" dirty="0">
                <a:solidFill>
                  <a:schemeClr val="accent3"/>
                </a:solidFill>
              </a:rPr>
              <a:t>.</a:t>
            </a:r>
          </a:p>
          <a:p>
            <a:pPr algn="just"/>
            <a:r>
              <a:rPr lang="ru-RU" sz="2400" dirty="0" smtClean="0">
                <a:solidFill>
                  <a:schemeClr val="accent3"/>
                </a:solidFill>
              </a:rPr>
              <a:t>Более </a:t>
            </a:r>
            <a:r>
              <a:rPr lang="ru-RU" sz="2400" dirty="0">
                <a:solidFill>
                  <a:schemeClr val="accent3"/>
                </a:solidFill>
              </a:rPr>
              <a:t>простое обслуживание по сравнению с обычными солнечными панелями на крыше.</a:t>
            </a:r>
          </a:p>
        </p:txBody>
      </p:sp>
      <p:sp>
        <p:nvSpPr>
          <p:cNvPr id="6" name="Прямоугольник 5"/>
          <p:cNvSpPr/>
          <p:nvPr/>
        </p:nvSpPr>
        <p:spPr>
          <a:xfrm>
            <a:off x="341712" y="4762887"/>
            <a:ext cx="14579599" cy="3416320"/>
          </a:xfrm>
          <a:prstGeom prst="rect">
            <a:avLst/>
          </a:prstGeom>
        </p:spPr>
        <p:txBody>
          <a:bodyPr wrap="square">
            <a:spAutoFit/>
          </a:bodyPr>
          <a:lstStyle/>
          <a:p>
            <a:r>
              <a:rPr lang="ru-RU" sz="2400" dirty="0">
                <a:solidFill>
                  <a:schemeClr val="accent3"/>
                </a:solidFill>
              </a:rPr>
              <a:t>ЧИСТАЯ ЭНЕРГИЯ ОТ МОЩНОСТИ</a:t>
            </a:r>
          </a:p>
          <a:p>
            <a:r>
              <a:rPr lang="ru-RU" sz="2400" dirty="0" err="1" smtClean="0">
                <a:solidFill>
                  <a:schemeClr val="accent3"/>
                </a:solidFill>
              </a:rPr>
              <a:t>Platio</a:t>
            </a:r>
            <a:r>
              <a:rPr lang="ru-RU" sz="2400" dirty="0" smtClean="0">
                <a:solidFill>
                  <a:schemeClr val="accent3"/>
                </a:solidFill>
              </a:rPr>
              <a:t> </a:t>
            </a:r>
            <a:r>
              <a:rPr lang="ru-RU" sz="2400" dirty="0">
                <a:solidFill>
                  <a:schemeClr val="accent3"/>
                </a:solidFill>
              </a:rPr>
              <a:t>использует переработанные материалы для создания широкого спектра решений для монтажа на солнечной мостовой.</a:t>
            </a:r>
            <a:br>
              <a:rPr lang="ru-RU" sz="2400" dirty="0">
                <a:solidFill>
                  <a:schemeClr val="accent3"/>
                </a:solidFill>
              </a:rPr>
            </a:br>
            <a:r>
              <a:rPr lang="ru-RU" sz="2400" dirty="0">
                <a:solidFill>
                  <a:schemeClr val="accent3"/>
                </a:solidFill>
              </a:rPr>
              <a:t>Тротуарная плитка </a:t>
            </a:r>
            <a:r>
              <a:rPr lang="ru-RU" sz="2400" dirty="0" err="1">
                <a:solidFill>
                  <a:schemeClr val="accent3"/>
                </a:solidFill>
              </a:rPr>
              <a:t>Platio</a:t>
            </a:r>
            <a:r>
              <a:rPr lang="ru-RU" sz="2400" dirty="0">
                <a:solidFill>
                  <a:schemeClr val="accent3"/>
                </a:solidFill>
              </a:rPr>
              <a:t> может быть установлена ​​там, где нельзя использовать обычные солнечные технологии.</a:t>
            </a:r>
            <a:br>
              <a:rPr lang="ru-RU" sz="2400" dirty="0">
                <a:solidFill>
                  <a:schemeClr val="accent3"/>
                </a:solidFill>
              </a:rPr>
            </a:br>
            <a:r>
              <a:rPr lang="ru-RU" sz="2400" dirty="0">
                <a:solidFill>
                  <a:schemeClr val="accent3"/>
                </a:solidFill>
              </a:rPr>
              <a:t>От офисов и жилых зданий до морской инфраструктуры и умных городов</a:t>
            </a:r>
            <a:br>
              <a:rPr lang="ru-RU" sz="2400" dirty="0">
                <a:solidFill>
                  <a:schemeClr val="accent3"/>
                </a:solidFill>
              </a:rPr>
            </a:br>
            <a:r>
              <a:rPr lang="en-US" sz="2400" dirty="0" err="1" smtClean="0">
                <a:solidFill>
                  <a:schemeClr val="accent3"/>
                </a:solidFill>
              </a:rPr>
              <a:t>Platio</a:t>
            </a:r>
            <a:r>
              <a:rPr lang="ru-RU" sz="2400" dirty="0" smtClean="0">
                <a:solidFill>
                  <a:schemeClr val="accent3"/>
                </a:solidFill>
              </a:rPr>
              <a:t> </a:t>
            </a:r>
            <a:r>
              <a:rPr lang="ru-RU" sz="2400" dirty="0">
                <a:solidFill>
                  <a:schemeClr val="accent3"/>
                </a:solidFill>
              </a:rPr>
              <a:t>прокладывает путь к эстетическим, экономящим пространство и экологически чистым источникам энергии.</a:t>
            </a:r>
            <a:r>
              <a:rPr lang="ru-RU" sz="2400" dirty="0"/>
              <a:t/>
            </a:r>
            <a:br>
              <a:rPr lang="ru-RU" sz="2400" dirty="0"/>
            </a:br>
            <a:endParaRPr lang="ru-RU" sz="2400" dirty="0"/>
          </a:p>
        </p:txBody>
      </p:sp>
      <p:sp>
        <p:nvSpPr>
          <p:cNvPr id="7" name="Прямоугольник 6"/>
          <p:cNvSpPr/>
          <p:nvPr/>
        </p:nvSpPr>
        <p:spPr>
          <a:xfrm>
            <a:off x="10513221" y="7855860"/>
            <a:ext cx="12188825" cy="2308324"/>
          </a:xfrm>
          <a:prstGeom prst="rect">
            <a:avLst/>
          </a:prstGeom>
        </p:spPr>
        <p:txBody>
          <a:bodyPr>
            <a:spAutoFit/>
          </a:bodyPr>
          <a:lstStyle/>
          <a:p>
            <a:pPr algn="just"/>
            <a:r>
              <a:rPr lang="en-US" sz="2400" dirty="0" smtClean="0">
                <a:solidFill>
                  <a:schemeClr val="accent3"/>
                </a:solidFill>
              </a:rPr>
              <a:t>Solar </a:t>
            </a:r>
            <a:r>
              <a:rPr lang="en-US" sz="2400" dirty="0">
                <a:solidFill>
                  <a:schemeClr val="accent3"/>
                </a:solidFill>
              </a:rPr>
              <a:t>technology becomes part of the built environment without taking up valuable space.</a:t>
            </a:r>
          </a:p>
          <a:p>
            <a:pPr algn="just"/>
            <a:r>
              <a:rPr lang="en-US" sz="2400" dirty="0" err="1" smtClean="0">
                <a:solidFill>
                  <a:schemeClr val="accent3"/>
                </a:solidFill>
              </a:rPr>
              <a:t>Platio</a:t>
            </a:r>
            <a:r>
              <a:rPr lang="en-US" sz="2400" dirty="0" smtClean="0">
                <a:solidFill>
                  <a:schemeClr val="accent3"/>
                </a:solidFill>
              </a:rPr>
              <a:t> </a:t>
            </a:r>
            <a:r>
              <a:rPr lang="en-US" sz="2400" dirty="0">
                <a:solidFill>
                  <a:schemeClr val="accent3"/>
                </a:solidFill>
              </a:rPr>
              <a:t>contributes to creating a sustainable living environment and a greener future. To obtain value from waste, </a:t>
            </a:r>
            <a:r>
              <a:rPr lang="en-US" sz="2400" dirty="0" err="1">
                <a:solidFill>
                  <a:schemeClr val="accent3"/>
                </a:solidFill>
              </a:rPr>
              <a:t>Platio</a:t>
            </a:r>
            <a:r>
              <a:rPr lang="en-US" sz="2400" dirty="0">
                <a:solidFill>
                  <a:schemeClr val="accent3"/>
                </a:solidFill>
              </a:rPr>
              <a:t> </a:t>
            </a:r>
            <a:r>
              <a:rPr lang="en-US" sz="2400" dirty="0" err="1">
                <a:solidFill>
                  <a:schemeClr val="accent3"/>
                </a:solidFill>
              </a:rPr>
              <a:t>pavings</a:t>
            </a:r>
            <a:r>
              <a:rPr lang="en-US" sz="2400" dirty="0">
                <a:solidFill>
                  <a:schemeClr val="accent3"/>
                </a:solidFill>
              </a:rPr>
              <a:t> comprise recycled plastic and glass as well as debris.</a:t>
            </a:r>
          </a:p>
          <a:p>
            <a:pPr algn="just"/>
            <a:r>
              <a:rPr lang="en-US" sz="2400" dirty="0" err="1" smtClean="0">
                <a:solidFill>
                  <a:schemeClr val="accent3"/>
                </a:solidFill>
              </a:rPr>
              <a:t>Platio’s</a:t>
            </a:r>
            <a:r>
              <a:rPr lang="en-US" sz="2400" dirty="0" smtClean="0">
                <a:solidFill>
                  <a:schemeClr val="accent3"/>
                </a:solidFill>
              </a:rPr>
              <a:t> </a:t>
            </a:r>
            <a:r>
              <a:rPr lang="en-US" sz="2400" dirty="0">
                <a:solidFill>
                  <a:schemeClr val="accent3"/>
                </a:solidFill>
              </a:rPr>
              <a:t>solar pavement design makes cities, buildings and homes landmarks of 21st century architecture and sustainability.</a:t>
            </a:r>
          </a:p>
          <a:p>
            <a:pPr algn="just"/>
            <a:r>
              <a:rPr lang="en-US" sz="2400" dirty="0" smtClean="0">
                <a:solidFill>
                  <a:schemeClr val="accent3"/>
                </a:solidFill>
              </a:rPr>
              <a:t>Simpler </a:t>
            </a:r>
            <a:r>
              <a:rPr lang="en-US" sz="2400" dirty="0">
                <a:solidFill>
                  <a:schemeClr val="accent3"/>
                </a:solidFill>
              </a:rPr>
              <a:t>maintenance compared to regular roof-mounted solar panels.</a:t>
            </a:r>
          </a:p>
        </p:txBody>
      </p:sp>
      <p:sp>
        <p:nvSpPr>
          <p:cNvPr id="8" name="Прямоугольник 7"/>
          <p:cNvSpPr/>
          <p:nvPr/>
        </p:nvSpPr>
        <p:spPr>
          <a:xfrm>
            <a:off x="10513222" y="10164184"/>
            <a:ext cx="12188825" cy="3046988"/>
          </a:xfrm>
          <a:prstGeom prst="rect">
            <a:avLst/>
          </a:prstGeom>
        </p:spPr>
        <p:txBody>
          <a:bodyPr>
            <a:spAutoFit/>
          </a:bodyPr>
          <a:lstStyle/>
          <a:p>
            <a:r>
              <a:rPr lang="en-US" sz="2400" dirty="0">
                <a:solidFill>
                  <a:schemeClr val="accent3"/>
                </a:solidFill>
              </a:rPr>
              <a:t>CLEAN ENERGY FROM THE PAVEMENT</a:t>
            </a:r>
          </a:p>
          <a:p>
            <a:r>
              <a:rPr lang="en-US" sz="2400" dirty="0">
                <a:solidFill>
                  <a:schemeClr val="accent3"/>
                </a:solidFill>
              </a:rPr>
              <a:t/>
            </a:r>
            <a:br>
              <a:rPr lang="en-US" sz="2400" dirty="0">
                <a:solidFill>
                  <a:schemeClr val="accent3"/>
                </a:solidFill>
              </a:rPr>
            </a:br>
            <a:r>
              <a:rPr lang="en-US" sz="2400" dirty="0" err="1">
                <a:solidFill>
                  <a:schemeClr val="accent3"/>
                </a:solidFill>
              </a:rPr>
              <a:t>Platio</a:t>
            </a:r>
            <a:r>
              <a:rPr lang="en-US" sz="2400" dirty="0">
                <a:solidFill>
                  <a:schemeClr val="accent3"/>
                </a:solidFill>
              </a:rPr>
              <a:t> uses recycled materials to create a wide range of solar pavement based installation solutions.</a:t>
            </a:r>
            <a:br>
              <a:rPr lang="en-US" sz="2400" dirty="0">
                <a:solidFill>
                  <a:schemeClr val="accent3"/>
                </a:solidFill>
              </a:rPr>
            </a:br>
            <a:r>
              <a:rPr lang="en-US" sz="2400" dirty="0" err="1">
                <a:solidFill>
                  <a:schemeClr val="accent3"/>
                </a:solidFill>
              </a:rPr>
              <a:t>Platio</a:t>
            </a:r>
            <a:r>
              <a:rPr lang="en-US" sz="2400" dirty="0">
                <a:solidFill>
                  <a:schemeClr val="accent3"/>
                </a:solidFill>
              </a:rPr>
              <a:t> </a:t>
            </a:r>
            <a:r>
              <a:rPr lang="en-US" sz="2400" dirty="0" err="1">
                <a:solidFill>
                  <a:schemeClr val="accent3"/>
                </a:solidFill>
              </a:rPr>
              <a:t>pavings</a:t>
            </a:r>
            <a:r>
              <a:rPr lang="en-US" sz="2400" dirty="0">
                <a:solidFill>
                  <a:schemeClr val="accent3"/>
                </a:solidFill>
              </a:rPr>
              <a:t> can be installed where conventional solar technologies cannot be deployed.</a:t>
            </a:r>
            <a:br>
              <a:rPr lang="en-US" sz="2400" dirty="0">
                <a:solidFill>
                  <a:schemeClr val="accent3"/>
                </a:solidFill>
              </a:rPr>
            </a:br>
            <a:r>
              <a:rPr lang="en-US" sz="2400" dirty="0">
                <a:solidFill>
                  <a:schemeClr val="accent3"/>
                </a:solidFill>
              </a:rPr>
              <a:t>From offices and residential buildings to maritime infrastructures and smart cities</a:t>
            </a:r>
            <a:br>
              <a:rPr lang="en-US" sz="2400" dirty="0">
                <a:solidFill>
                  <a:schemeClr val="accent3"/>
                </a:solidFill>
              </a:rPr>
            </a:br>
            <a:r>
              <a:rPr lang="en-US" sz="2400" dirty="0" err="1">
                <a:solidFill>
                  <a:schemeClr val="accent3"/>
                </a:solidFill>
              </a:rPr>
              <a:t>Platio</a:t>
            </a:r>
            <a:r>
              <a:rPr lang="en-US" sz="2400" dirty="0">
                <a:solidFill>
                  <a:schemeClr val="accent3"/>
                </a:solidFill>
              </a:rPr>
              <a:t> is paving the way to aesthetic, space-saving and green power sources.</a:t>
            </a:r>
            <a:br>
              <a:rPr lang="en-US" sz="2400" dirty="0">
                <a:solidFill>
                  <a:schemeClr val="accent3"/>
                </a:solidFill>
              </a:rPr>
            </a:br>
            <a:endParaRPr lang="en-US" sz="2400" dirty="0">
              <a:solidFill>
                <a:schemeClr val="accent3"/>
              </a:solidFill>
            </a:endParaRPr>
          </a:p>
        </p:txBody>
      </p:sp>
      <p:sp>
        <p:nvSpPr>
          <p:cNvPr id="12" name="Shape 375"/>
          <p:cNvSpPr/>
          <p:nvPr/>
        </p:nvSpPr>
        <p:spPr>
          <a:xfrm>
            <a:off x="558614" y="339694"/>
            <a:ext cx="6966112" cy="1472880"/>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a:defRPr sz="1600"/>
            </a:pPr>
            <a:endParaRPr sz="3200"/>
          </a:p>
        </p:txBody>
      </p:sp>
      <p:sp>
        <p:nvSpPr>
          <p:cNvPr id="14" name="Прямоугольник 13"/>
          <p:cNvSpPr/>
          <p:nvPr/>
        </p:nvSpPr>
        <p:spPr>
          <a:xfrm>
            <a:off x="558614" y="339694"/>
            <a:ext cx="6259149" cy="830997"/>
          </a:xfrm>
          <a:prstGeom prst="rect">
            <a:avLst/>
          </a:prstGeom>
        </p:spPr>
        <p:txBody>
          <a:bodyPr wrap="none">
            <a:spAutoFit/>
          </a:bodyPr>
          <a:lstStyle/>
          <a:p>
            <a:r>
              <a:rPr lang="en-US" sz="4800" b="1" dirty="0" smtClean="0">
                <a:solidFill>
                  <a:schemeClr val="accent5">
                    <a:lumMod val="75000"/>
                  </a:schemeClr>
                </a:solidFill>
                <a:effectLst>
                  <a:outerShdw blurRad="38100" dist="38100" dir="2700000" algn="tl">
                    <a:srgbClr val="000000">
                      <a:alpha val="43137"/>
                    </a:srgbClr>
                  </a:outerShdw>
                </a:effectLst>
              </a:rPr>
              <a:t>Innovative technologies</a:t>
            </a:r>
            <a:endParaRPr lang="en-US" sz="4800" b="1" dirty="0">
              <a:solidFill>
                <a:schemeClr val="accent5">
                  <a:lumMod val="75000"/>
                </a:schemeClr>
              </a:solidFill>
              <a:effectLst>
                <a:outerShdw blurRad="38100" dist="38100" dir="2700000" algn="tl">
                  <a:srgbClr val="000000">
                    <a:alpha val="43137"/>
                  </a:srgbClr>
                </a:outerShdw>
              </a:effectLst>
            </a:endParaRPr>
          </a:p>
        </p:txBody>
      </p:sp>
      <p:sp>
        <p:nvSpPr>
          <p:cNvPr id="15" name="Прямоугольник 14"/>
          <p:cNvSpPr/>
          <p:nvPr/>
        </p:nvSpPr>
        <p:spPr>
          <a:xfrm>
            <a:off x="558614" y="1076134"/>
            <a:ext cx="6378221" cy="707886"/>
          </a:xfrm>
          <a:prstGeom prst="rect">
            <a:avLst/>
          </a:prstGeom>
        </p:spPr>
        <p:txBody>
          <a:bodyPr wrap="none">
            <a:spAutoFit/>
          </a:bodyPr>
          <a:lstStyle/>
          <a:p>
            <a:r>
              <a:rPr lang="ru-RU" sz="4000" dirty="0" smtClean="0">
                <a:solidFill>
                  <a:srgbClr val="000C28"/>
                </a:solidFill>
                <a:effectLst>
                  <a:outerShdw blurRad="38100" dist="38100" dir="2700000" algn="tl">
                    <a:srgbClr val="000000">
                      <a:alpha val="43137"/>
                    </a:srgbClr>
                  </a:outerShdw>
                </a:effectLst>
              </a:rPr>
              <a:t>Инновационные технологии</a:t>
            </a:r>
            <a:endParaRPr lang="en-US" sz="4000" dirty="0">
              <a:solidFill>
                <a:srgbClr val="000C28"/>
              </a:solidFill>
              <a:effectLst>
                <a:outerShdw blurRad="38100" dist="38100" dir="2700000" algn="tl">
                  <a:srgbClr val="000000">
                    <a:alpha val="43137"/>
                  </a:srgbClr>
                </a:outerShdw>
              </a:effectLst>
            </a:endParaRPr>
          </a:p>
        </p:txBody>
      </p:sp>
      <p:sp>
        <p:nvSpPr>
          <p:cNvPr id="16" name="CaixaDeTexto 16"/>
          <p:cNvSpPr txBox="1"/>
          <p:nvPr/>
        </p:nvSpPr>
        <p:spPr>
          <a:xfrm>
            <a:off x="18672165" y="12492476"/>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6482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50"/>
                                        <p:tgtEl>
                                          <p:spTgt spid="16"/>
                                        </p:tgtEl>
                                      </p:cBhvr>
                                    </p:animEffect>
                                  </p:childTnLst>
                                </p:cTn>
                              </p:par>
                              <p:par>
                                <p:cTn id="8" presetID="42" presetClass="path" presetSubtype="0" decel="100000" fill="hold" grpId="1" nodeType="withEffect">
                                  <p:stCondLst>
                                    <p:cond delay="450"/>
                                  </p:stCondLst>
                                  <p:childTnLst>
                                    <p:animMotion origin="layout" path="M -2.0422E-6 -1.85185E-6 L -2.0422E-6 0.00984 " pathEditMode="relative" rAng="0" ptsTypes="AA">
                                      <p:cBhvr>
                                        <p:cTn id="9" dur="350" spd="-100000" fill="hold"/>
                                        <p:tgtEl>
                                          <p:spTgt spid="16"/>
                                        </p:tgtEl>
                                        <p:attrNameLst>
                                          <p:attrName>ppt_x</p:attrName>
                                          <p:attrName>ppt_y</p:attrName>
                                        </p:attrNameLst>
                                      </p:cBhvr>
                                      <p:rCtr x="0"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70740" y="8869627"/>
            <a:ext cx="18385866" cy="1200008"/>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p:spPr>
        <p:txBody>
          <a:bodyPr wrap="square" rtlCol="0">
            <a:spAutoFit/>
          </a:bodyPr>
          <a:lstStyle/>
          <a:p>
            <a:endParaRPr lang="ru-RU" sz="7198" dirty="0"/>
          </a:p>
        </p:txBody>
      </p:sp>
      <p:sp>
        <p:nvSpPr>
          <p:cNvPr id="6" name="Retângulo 14"/>
          <p:cNvSpPr/>
          <p:nvPr/>
        </p:nvSpPr>
        <p:spPr>
          <a:xfrm>
            <a:off x="15749189" y="8487412"/>
            <a:ext cx="6838239" cy="2538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7198"/>
          </a:p>
        </p:txBody>
      </p:sp>
      <p:sp>
        <p:nvSpPr>
          <p:cNvPr id="19" name="CaixaDeTexto 16"/>
          <p:cNvSpPr txBox="1"/>
          <p:nvPr/>
        </p:nvSpPr>
        <p:spPr>
          <a:xfrm>
            <a:off x="3270740" y="4582946"/>
            <a:ext cx="17465180" cy="1766637"/>
          </a:xfrm>
          <a:prstGeom prst="rect">
            <a:avLst/>
          </a:prstGeom>
          <a:noFill/>
        </p:spPr>
        <p:txBody>
          <a:bodyPr wrap="square" rtlCol="0">
            <a:spAutoFit/>
          </a:bodyPr>
          <a:lstStyle/>
          <a:p>
            <a:pPr algn="ctr">
              <a:lnSpc>
                <a:spcPct val="80000"/>
              </a:lnSpc>
            </a:pPr>
            <a:endParaRPr lang="pt-BR" b="1" dirty="0">
              <a:solidFill>
                <a:srgbClr val="002060"/>
              </a:solidFill>
              <a:latin typeface="Century Gothic" panose="020B0502020202020204" pitchFamily="34" charset="0"/>
            </a:endParaRPr>
          </a:p>
          <a:p>
            <a:pPr algn="ctr">
              <a:lnSpc>
                <a:spcPct val="80000"/>
              </a:lnSpc>
            </a:pPr>
            <a:r>
              <a:rPr lang="ru-RU" sz="10000" b="1" dirty="0" smtClean="0">
                <a:solidFill>
                  <a:schemeClr val="accent5">
                    <a:lumMod val="50000"/>
                  </a:schemeClr>
                </a:solidFill>
                <a:latin typeface="Century Gothic" panose="020B0502020202020204" pitchFamily="34" charset="0"/>
              </a:rPr>
              <a:t>Благодарю за внимание!</a:t>
            </a:r>
            <a:endParaRPr lang="ru-RU" sz="8000" b="1" dirty="0">
              <a:solidFill>
                <a:srgbClr val="002060"/>
              </a:solidFill>
              <a:latin typeface="Century Gothic" panose="020B0502020202020204" pitchFamily="34" charset="0"/>
            </a:endParaRPr>
          </a:p>
        </p:txBody>
      </p:sp>
      <p:sp>
        <p:nvSpPr>
          <p:cNvPr id="417" name="CaixaDeTexto 16"/>
          <p:cNvSpPr txBox="1"/>
          <p:nvPr/>
        </p:nvSpPr>
        <p:spPr>
          <a:xfrm>
            <a:off x="15162795" y="10879127"/>
            <a:ext cx="9148913" cy="1421928"/>
          </a:xfrm>
          <a:prstGeom prst="rect">
            <a:avLst/>
          </a:prstGeom>
          <a:noFill/>
        </p:spPr>
        <p:txBody>
          <a:bodyPr wrap="square" rtlCol="0">
            <a:spAutoFit/>
          </a:bodyPr>
          <a:lstStyle/>
          <a:p>
            <a:pPr algn="ctr">
              <a:lnSpc>
                <a:spcPct val="80000"/>
              </a:lnSpc>
            </a:pPr>
            <a:r>
              <a:rPr lang="ru-RU" b="1" dirty="0" smtClean="0">
                <a:solidFill>
                  <a:srgbClr val="002060"/>
                </a:solidFill>
                <a:latin typeface="Century Gothic" panose="020B0502020202020204" pitchFamily="34" charset="0"/>
              </a:rPr>
              <a:t>Бизнес центр</a:t>
            </a:r>
            <a:endParaRPr lang="pt-BR" b="1" dirty="0">
              <a:solidFill>
                <a:srgbClr val="002060"/>
              </a:solidFill>
              <a:latin typeface="Century Gothic" panose="020B0502020202020204" pitchFamily="34" charset="0"/>
            </a:endParaRPr>
          </a:p>
          <a:p>
            <a:pPr algn="ctr">
              <a:lnSpc>
                <a:spcPct val="80000"/>
              </a:lnSpc>
            </a:pPr>
            <a:r>
              <a:rPr lang="en-US" sz="7200" b="1" dirty="0" smtClean="0">
                <a:solidFill>
                  <a:schemeClr val="accent5">
                    <a:lumMod val="50000"/>
                  </a:schemeClr>
                </a:solidFill>
                <a:latin typeface="Century Gothic" panose="020B0502020202020204" pitchFamily="34" charset="0"/>
              </a:rPr>
              <a:t>GREEN TOWER </a:t>
            </a:r>
            <a:endParaRPr lang="ru-RU" sz="7200" b="1" dirty="0" smtClean="0">
              <a:solidFill>
                <a:schemeClr val="accent5">
                  <a:lumMod val="50000"/>
                </a:schemeClr>
              </a:solidFill>
              <a:latin typeface="Century Gothic" panose="020B0502020202020204" pitchFamily="34" charset="0"/>
            </a:endParaRPr>
          </a:p>
        </p:txBody>
      </p:sp>
      <p:sp>
        <p:nvSpPr>
          <p:cNvPr id="8" name="CaixaDeTexto 16"/>
          <p:cNvSpPr txBox="1"/>
          <p:nvPr/>
        </p:nvSpPr>
        <p:spPr>
          <a:xfrm>
            <a:off x="2536011" y="9806199"/>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
        <p:nvSpPr>
          <p:cNvPr id="7" name="Retângulo 14"/>
          <p:cNvSpPr/>
          <p:nvPr/>
        </p:nvSpPr>
        <p:spPr>
          <a:xfrm>
            <a:off x="16318131" y="12207464"/>
            <a:ext cx="6838239" cy="2538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7198"/>
          </a:p>
        </p:txBody>
      </p:sp>
    </p:spTree>
    <p:extLst>
      <p:ext uri="{BB962C8B-B14F-4D97-AF65-F5344CB8AC3E}">
        <p14:creationId xmlns:p14="http://schemas.microsoft.com/office/powerpoint/2010/main" val="36067746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250"/>
                                        <p:tgtEl>
                                          <p:spTgt spid="6"/>
                                        </p:tgtEl>
                                      </p:cBhvr>
                                    </p:animEffect>
                                  </p:childTnLst>
                                </p:cTn>
                              </p:par>
                              <p:par>
                                <p:cTn id="8" presetID="10" presetClass="entr" presetSubtype="0" fill="hold" grpId="0" nodeType="withEffect">
                                  <p:stCondLst>
                                    <p:cond delay="4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350"/>
                                        <p:tgtEl>
                                          <p:spTgt spid="19"/>
                                        </p:tgtEl>
                                      </p:cBhvr>
                                    </p:animEffect>
                                  </p:childTnLst>
                                </p:cTn>
                              </p:par>
                              <p:par>
                                <p:cTn id="11" presetID="42" presetClass="path" presetSubtype="0" decel="100000" fill="hold" grpId="1" nodeType="withEffect">
                                  <p:stCondLst>
                                    <p:cond delay="450"/>
                                  </p:stCondLst>
                                  <p:childTnLst>
                                    <p:animMotion origin="layout" path="M 1.48088E-6 -1.25221E-6 L 1.48088E-6 0.00981 " pathEditMode="relative" rAng="0" ptsTypes="AA">
                                      <p:cBhvr>
                                        <p:cTn id="12" dur="350" spd="-100000" fill="hold"/>
                                        <p:tgtEl>
                                          <p:spTgt spid="19"/>
                                        </p:tgtEl>
                                        <p:attrNameLst>
                                          <p:attrName>ppt_x</p:attrName>
                                          <p:attrName>ppt_y</p:attrName>
                                        </p:attrNameLst>
                                      </p:cBhvr>
                                      <p:rCtr x="0" y="482"/>
                                    </p:animMotion>
                                  </p:childTnLst>
                                </p:cTn>
                              </p:par>
                              <p:par>
                                <p:cTn id="13" presetID="10" presetClass="entr" presetSubtype="0" fill="hold" grpId="0" nodeType="withEffect">
                                  <p:stCondLst>
                                    <p:cond delay="450"/>
                                  </p:stCondLst>
                                  <p:childTnLst>
                                    <p:set>
                                      <p:cBhvr>
                                        <p:cTn id="14" dur="1" fill="hold">
                                          <p:stCondLst>
                                            <p:cond delay="0"/>
                                          </p:stCondLst>
                                        </p:cTn>
                                        <p:tgtEl>
                                          <p:spTgt spid="417"/>
                                        </p:tgtEl>
                                        <p:attrNameLst>
                                          <p:attrName>style.visibility</p:attrName>
                                        </p:attrNameLst>
                                      </p:cBhvr>
                                      <p:to>
                                        <p:strVal val="visible"/>
                                      </p:to>
                                    </p:set>
                                    <p:animEffect transition="in" filter="fade">
                                      <p:cBhvr>
                                        <p:cTn id="15" dur="350"/>
                                        <p:tgtEl>
                                          <p:spTgt spid="417"/>
                                        </p:tgtEl>
                                      </p:cBhvr>
                                    </p:animEffect>
                                  </p:childTnLst>
                                </p:cTn>
                              </p:par>
                              <p:par>
                                <p:cTn id="16" presetID="42" presetClass="path" presetSubtype="0" decel="100000" fill="hold" grpId="1" nodeType="withEffect">
                                  <p:stCondLst>
                                    <p:cond delay="450"/>
                                  </p:stCondLst>
                                  <p:childTnLst>
                                    <p:animMotion origin="layout" path="M 4.17036E-6 -3.14815E-6 L 4.17036E-6 0.00984 " pathEditMode="relative" rAng="0" ptsTypes="AA">
                                      <p:cBhvr>
                                        <p:cTn id="17" dur="350" spd="-100000" fill="hold"/>
                                        <p:tgtEl>
                                          <p:spTgt spid="417"/>
                                        </p:tgtEl>
                                        <p:attrNameLst>
                                          <p:attrName>ppt_x</p:attrName>
                                          <p:attrName>ppt_y</p:attrName>
                                        </p:attrNameLst>
                                      </p:cBhvr>
                                      <p:rCtr x="0" y="486"/>
                                    </p:animMotion>
                                  </p:childTnLst>
                                </p:cTn>
                              </p:par>
                              <p:par>
                                <p:cTn id="18" presetID="10" presetClass="entr" presetSubtype="0" fill="hold" grpId="0" nodeType="withEffect">
                                  <p:stCondLst>
                                    <p:cond delay="4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350"/>
                                        <p:tgtEl>
                                          <p:spTgt spid="8"/>
                                        </p:tgtEl>
                                      </p:cBhvr>
                                    </p:animEffect>
                                  </p:childTnLst>
                                </p:cTn>
                              </p:par>
                              <p:par>
                                <p:cTn id="21" presetID="42" presetClass="path" presetSubtype="0" decel="100000" fill="hold" grpId="1" nodeType="withEffect">
                                  <p:stCondLst>
                                    <p:cond delay="450"/>
                                  </p:stCondLst>
                                  <p:childTnLst>
                                    <p:animMotion origin="layout" path="M 1.48088E-6 -1.25221E-6 L 1.48088E-6 0.00981 " pathEditMode="relative" rAng="0" ptsTypes="AA">
                                      <p:cBhvr>
                                        <p:cTn id="22" dur="350" spd="-100000" fill="hold"/>
                                        <p:tgtEl>
                                          <p:spTgt spid="8"/>
                                        </p:tgtEl>
                                        <p:attrNameLst>
                                          <p:attrName>ppt_x</p:attrName>
                                          <p:attrName>ppt_y</p:attrName>
                                        </p:attrNameLst>
                                      </p:cBhvr>
                                      <p:rCtr x="0" y="482"/>
                                    </p:animMotion>
                                  </p:childTnLst>
                                </p:cTn>
                              </p:par>
                              <p:par>
                                <p:cTn id="23" presetID="16" presetClass="entr" presetSubtype="37"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19" grpId="1"/>
      <p:bldP spid="417" grpId="0"/>
      <p:bldP spid="417" grpId="1"/>
      <p:bldP spid="8" grpId="0"/>
      <p:bldP spid="8" grpId="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2594" t="2036" r="3142" b="2500"/>
          <a:stretch/>
        </p:blipFill>
        <p:spPr>
          <a:xfrm>
            <a:off x="381084" y="4108422"/>
            <a:ext cx="7287853" cy="8786200"/>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29950" y="10662164"/>
            <a:ext cx="3929017" cy="2596636"/>
          </a:xfrm>
          <a:prstGeom prst="rect">
            <a:avLst/>
          </a:prstGeom>
          <a:ln>
            <a:noFill/>
          </a:ln>
          <a:effectLst>
            <a:softEdge rad="112500"/>
          </a:effectLst>
        </p:spPr>
      </p:pic>
      <p:sp>
        <p:nvSpPr>
          <p:cNvPr id="9" name="Прямоугольник 8"/>
          <p:cNvSpPr/>
          <p:nvPr/>
        </p:nvSpPr>
        <p:spPr>
          <a:xfrm>
            <a:off x="16768393" y="1907412"/>
            <a:ext cx="7050778" cy="5188023"/>
          </a:xfrm>
          <a:prstGeom prst="rect">
            <a:avLst/>
          </a:prstGeom>
        </p:spPr>
        <p:txBody>
          <a:bodyPr wrap="square">
            <a:spAutoFit/>
          </a:bodyPr>
          <a:lstStyle/>
          <a:p>
            <a:pPr marL="401850" lvl="3" indent="-401850">
              <a:buClr>
                <a:srgbClr val="8A0000"/>
              </a:buClr>
              <a:buSzPct val="100000"/>
              <a:buFont typeface="Arial" pitchFamily="34" charset="0"/>
              <a:buChar char="•"/>
              <a:defRPr sz="1600">
                <a:solidFill>
                  <a:srgbClr val="19324B"/>
                </a:solidFill>
              </a:defRPr>
            </a:pPr>
            <a:r>
              <a:rPr lang="en-US" sz="3200" dirty="0">
                <a:latin typeface="Times New Roman" pitchFamily="18" charset="0"/>
                <a:cs typeface="Times New Roman" pitchFamily="18" charset="0"/>
              </a:rPr>
              <a:t>    </a:t>
            </a:r>
            <a:r>
              <a:rPr lang="ru-RU" sz="3200" dirty="0">
                <a:latin typeface="Times New Roman" pitchFamily="18" charset="0"/>
                <a:cs typeface="Times New Roman" pitchFamily="18" charset="0"/>
              </a:rPr>
              <a:t>Бизнес-центр </a:t>
            </a:r>
            <a:r>
              <a:rPr lang="ru-RU" sz="3200" dirty="0" smtClean="0">
                <a:latin typeface="Times New Roman" pitchFamily="18" charset="0"/>
                <a:cs typeface="Times New Roman" pitchFamily="18" charset="0"/>
              </a:rPr>
              <a:t>   </a:t>
            </a:r>
            <a:r>
              <a:rPr lang="ru-RU" sz="3200" dirty="0">
                <a:latin typeface="Times New Roman" pitchFamily="18" charset="0"/>
                <a:cs typeface="Times New Roman" pitchFamily="18" charset="0"/>
              </a:rPr>
              <a:t>построен     </a:t>
            </a:r>
            <a:r>
              <a:rPr lang="ru-RU" sz="3200" dirty="0" smtClean="0">
                <a:latin typeface="Times New Roman" pitchFamily="18" charset="0"/>
                <a:cs typeface="Times New Roman" pitchFamily="18" charset="0"/>
              </a:rPr>
              <a:t>с    </a:t>
            </a:r>
            <a:r>
              <a:rPr lang="ru-RU" sz="3200" dirty="0">
                <a:latin typeface="Times New Roman" pitchFamily="18" charset="0"/>
                <a:cs typeface="Times New Roman" pitchFamily="18" charset="0"/>
              </a:rPr>
              <a:t>учетом           всех требований БЦ класса «А», а также номинирован на статус «Здание Зеленого Строительства» согласно стандартам международной сертификации BREEAM.</a:t>
            </a:r>
          </a:p>
          <a:p>
            <a:pPr marL="401850" indent="-401850">
              <a:buClr>
                <a:srgbClr val="8A0000"/>
              </a:buClr>
              <a:buSzPct val="100000"/>
              <a:buFont typeface="Arial" pitchFamily="34" charset="0"/>
              <a:buChar char="•"/>
              <a:defRPr sz="1600">
                <a:solidFill>
                  <a:srgbClr val="19324B"/>
                </a:solidFill>
              </a:defRPr>
            </a:pPr>
            <a:r>
              <a:rPr lang="ru-RU" sz="3200" dirty="0">
                <a:latin typeface="Times New Roman" pitchFamily="18" charset="0"/>
                <a:cs typeface="Times New Roman" pitchFamily="18" charset="0"/>
              </a:rPr>
              <a:t>12 наземных   этажей   </a:t>
            </a:r>
          </a:p>
          <a:p>
            <a:pPr marL="401850" indent="-401850">
              <a:buClr>
                <a:srgbClr val="8A0000"/>
              </a:buClr>
              <a:buSzPct val="100000"/>
              <a:buFont typeface="Arial" pitchFamily="34" charset="0"/>
              <a:buChar char="•"/>
              <a:defRPr sz="1600">
                <a:solidFill>
                  <a:srgbClr val="19324B"/>
                </a:solidFill>
              </a:defRPr>
            </a:pPr>
            <a:r>
              <a:rPr lang="ru-RU" sz="3200" dirty="0">
                <a:latin typeface="Times New Roman" pitchFamily="18" charset="0"/>
                <a:cs typeface="Times New Roman" pitchFamily="18" charset="0"/>
              </a:rPr>
              <a:t>4  подземных   этажа</a:t>
            </a:r>
          </a:p>
          <a:p>
            <a:pPr marL="401850" indent="-401850">
              <a:spcBef>
                <a:spcPts val="1828"/>
              </a:spcBef>
              <a:buClr>
                <a:srgbClr val="8A0000"/>
              </a:buClr>
              <a:buSzPct val="100000"/>
              <a:buFont typeface="Arial" pitchFamily="34" charset="0"/>
              <a:buChar char="•"/>
              <a:defRPr sz="1600">
                <a:solidFill>
                  <a:srgbClr val="19324B"/>
                </a:solidFill>
              </a:defRPr>
            </a:pPr>
            <a:endParaRPr lang="ru-RU" sz="2813" dirty="0">
              <a:latin typeface="Times New Roman" pitchFamily="18" charset="0"/>
              <a:cs typeface="Times New Roman" pitchFamily="18" charset="0"/>
            </a:endParaRPr>
          </a:p>
        </p:txBody>
      </p:sp>
      <p:sp>
        <p:nvSpPr>
          <p:cNvPr id="2" name="TextBox 1"/>
          <p:cNvSpPr txBox="1"/>
          <p:nvPr/>
        </p:nvSpPr>
        <p:spPr>
          <a:xfrm>
            <a:off x="16747468" y="7375480"/>
            <a:ext cx="7092628" cy="55015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8" tIns="71438" rIns="71438" bIns="71438" numCol="1" spcCol="38100" rtlCol="0" anchor="ctr">
            <a:spAutoFit/>
          </a:bodyPr>
          <a:lstStyle/>
          <a:p>
            <a:pPr marL="324000" indent="-401850">
              <a:buClr>
                <a:schemeClr val="accent5"/>
              </a:buClr>
              <a:buFont typeface="Arial" pitchFamily="34" charset="0"/>
              <a:buChar char="•"/>
            </a:pPr>
            <a:r>
              <a:rPr lang="en-US" sz="3200" dirty="0">
                <a:solidFill>
                  <a:schemeClr val="accent1">
                    <a:lumMod val="50000"/>
                  </a:schemeClr>
                </a:solidFill>
                <a:latin typeface="Times New Roman" pitchFamily="18" charset="0"/>
                <a:cs typeface="Times New Roman" pitchFamily="18" charset="0"/>
              </a:rPr>
              <a:t>   </a:t>
            </a:r>
            <a:r>
              <a:rPr lang="en-US" sz="3200" dirty="0" smtClean="0">
                <a:solidFill>
                  <a:schemeClr val="accent1">
                    <a:lumMod val="50000"/>
                  </a:schemeClr>
                </a:solidFill>
                <a:latin typeface="Times New Roman" pitchFamily="18" charset="0"/>
                <a:cs typeface="Times New Roman" pitchFamily="18" charset="0"/>
              </a:rPr>
              <a:t>Business </a:t>
            </a:r>
            <a:r>
              <a:rPr lang="en-US" sz="3200" dirty="0">
                <a:solidFill>
                  <a:schemeClr val="accent1">
                    <a:lumMod val="50000"/>
                  </a:schemeClr>
                </a:solidFill>
                <a:latin typeface="Times New Roman" pitchFamily="18" charset="0"/>
                <a:cs typeface="Times New Roman" pitchFamily="18" charset="0"/>
              </a:rPr>
              <a:t>center is constructed given all A category business facilities requirements, as well as it is nominated for a Green Building status in accordance with BREEAM International Certification Standards </a:t>
            </a:r>
          </a:p>
          <a:p>
            <a:pPr marL="324000" indent="-401850">
              <a:buClr>
                <a:schemeClr val="accent5"/>
              </a:buClr>
              <a:buFont typeface="Arial" pitchFamily="34" charset="0"/>
              <a:buChar char="•"/>
            </a:pPr>
            <a:endParaRPr lang="en-US" sz="3200" dirty="0">
              <a:solidFill>
                <a:schemeClr val="accent1">
                  <a:lumMod val="50000"/>
                </a:schemeClr>
              </a:solidFill>
              <a:latin typeface="Times New Roman" pitchFamily="18" charset="0"/>
              <a:cs typeface="Times New Roman" pitchFamily="18" charset="0"/>
            </a:endParaRPr>
          </a:p>
          <a:p>
            <a:pPr marL="324000" indent="-401850">
              <a:buClr>
                <a:schemeClr val="accent5"/>
              </a:buClr>
              <a:buFont typeface="Arial" pitchFamily="34" charset="0"/>
              <a:buChar char="•"/>
            </a:pPr>
            <a:r>
              <a:rPr lang="en-US" sz="3200" dirty="0">
                <a:solidFill>
                  <a:schemeClr val="accent1">
                    <a:lumMod val="50000"/>
                  </a:schemeClr>
                </a:solidFill>
                <a:latin typeface="Times New Roman" pitchFamily="18" charset="0"/>
                <a:cs typeface="Times New Roman" pitchFamily="18" charset="0"/>
              </a:rPr>
              <a:t>12 above-grade floors</a:t>
            </a:r>
          </a:p>
          <a:p>
            <a:pPr marL="324000" indent="-401850">
              <a:buClr>
                <a:schemeClr val="accent5"/>
              </a:buClr>
              <a:buFont typeface="Arial" pitchFamily="34" charset="0"/>
              <a:buChar char="•"/>
            </a:pPr>
            <a:endParaRPr lang="en-US" sz="3200" dirty="0">
              <a:solidFill>
                <a:schemeClr val="accent1">
                  <a:lumMod val="50000"/>
                </a:schemeClr>
              </a:solidFill>
              <a:latin typeface="Times New Roman" pitchFamily="18" charset="0"/>
              <a:cs typeface="Times New Roman" pitchFamily="18" charset="0"/>
            </a:endParaRPr>
          </a:p>
          <a:p>
            <a:pPr marL="324000" indent="-401850">
              <a:buClr>
                <a:schemeClr val="accent5"/>
              </a:buClr>
              <a:buFont typeface="Arial" pitchFamily="34" charset="0"/>
              <a:buChar char="•"/>
            </a:pPr>
            <a:r>
              <a:rPr lang="en-US" sz="3200" dirty="0">
                <a:solidFill>
                  <a:schemeClr val="accent1">
                    <a:lumMod val="50000"/>
                  </a:schemeClr>
                </a:solidFill>
                <a:latin typeface="Times New Roman" pitchFamily="18" charset="0"/>
                <a:cs typeface="Times New Roman" pitchFamily="18" charset="0"/>
              </a:rPr>
              <a:t>4 basement floors</a:t>
            </a:r>
          </a:p>
          <a:p>
            <a:pPr marL="401850" indent="-401850">
              <a:buClr>
                <a:schemeClr val="accent5"/>
              </a:buClr>
              <a:buFont typeface="Arial" pitchFamily="34" charset="0"/>
              <a:buChar char="•"/>
            </a:pPr>
            <a:endParaRPr lang="en-US" sz="2813" dirty="0">
              <a:latin typeface="Times New Roman" pitchFamily="18" charset="0"/>
              <a:cs typeface="Times New Roman" pitchFamily="18" charset="0"/>
            </a:endParaRPr>
          </a:p>
        </p:txBody>
      </p:sp>
      <p:sp>
        <p:nvSpPr>
          <p:cNvPr id="6" name="Прямоугольник 5"/>
          <p:cNvSpPr/>
          <p:nvPr/>
        </p:nvSpPr>
        <p:spPr>
          <a:xfrm>
            <a:off x="442227" y="376612"/>
            <a:ext cx="6494085" cy="1323439"/>
          </a:xfrm>
          <a:prstGeom prst="rect">
            <a:avLst/>
          </a:prstGeom>
          <a:noFill/>
        </p:spPr>
        <p:txBody>
          <a:bodyPr wrap="none" lIns="91440" tIns="45720" rIns="91440" bIns="45720">
            <a:spAutoFit/>
          </a:bodyPr>
          <a:lstStyle/>
          <a:p>
            <a:pPr algn="ctr"/>
            <a:r>
              <a:rPr lang="en-US" sz="8000" b="1" cap="none" spc="0" dirty="0" smtClean="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GREEN TOWER</a:t>
            </a:r>
            <a:endParaRPr lang="ru-RU" sz="80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
        <p:nvSpPr>
          <p:cNvPr id="10" name="Прямоугольник 9"/>
          <p:cNvSpPr/>
          <p:nvPr/>
        </p:nvSpPr>
        <p:spPr>
          <a:xfrm>
            <a:off x="579144" y="1700051"/>
            <a:ext cx="3245504" cy="1107996"/>
          </a:xfrm>
          <a:prstGeom prst="rect">
            <a:avLst/>
          </a:prstGeom>
          <a:noFill/>
        </p:spPr>
        <p:txBody>
          <a:bodyPr wrap="none" lIns="91440" tIns="45720" rIns="91440" bIns="45720">
            <a:spAutoFit/>
          </a:bodyPr>
          <a:lstStyle/>
          <a:p>
            <a:pPr algn="ctr"/>
            <a:r>
              <a:rPr lang="en-US" sz="6600" b="1" dirty="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rPr>
              <a:t>Eco view</a:t>
            </a:r>
            <a:endParaRPr lang="ru-RU" sz="6600" b="1" cap="none" spc="0" dirty="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endParaRPr>
          </a:p>
        </p:txBody>
      </p:sp>
      <p:pic>
        <p:nvPicPr>
          <p:cNvPr id="12" name="Shape 345" descr="Shape 345"/>
          <p:cNvPicPr>
            <a:picLocks noChangeAspect="1"/>
          </p:cNvPicPr>
          <p:nvPr/>
        </p:nvPicPr>
        <p:blipFill>
          <a:blip r:embed="rId4">
            <a:extLst/>
          </a:blip>
          <a:stretch>
            <a:fillRect/>
          </a:stretch>
        </p:blipFill>
        <p:spPr>
          <a:xfrm>
            <a:off x="7113493" y="2254049"/>
            <a:ext cx="4751985" cy="3825038"/>
          </a:xfrm>
          <a:prstGeom prst="rect">
            <a:avLst/>
          </a:prstGeom>
          <a:ln w="12700">
            <a:miter lim="400000"/>
          </a:ln>
        </p:spPr>
      </p:pic>
      <p:pic>
        <p:nvPicPr>
          <p:cNvPr id="13" name="Shape 350" descr="Shape 350"/>
          <p:cNvPicPr>
            <a:picLocks noChangeAspect="1"/>
          </p:cNvPicPr>
          <p:nvPr/>
        </p:nvPicPr>
        <p:blipFill>
          <a:blip r:embed="rId5">
            <a:extLst/>
          </a:blip>
          <a:stretch>
            <a:fillRect/>
          </a:stretch>
        </p:blipFill>
        <p:spPr>
          <a:xfrm>
            <a:off x="7068355" y="9582893"/>
            <a:ext cx="4782863" cy="3933247"/>
          </a:xfrm>
          <a:prstGeom prst="rect">
            <a:avLst/>
          </a:prstGeom>
          <a:ln w="12700">
            <a:miter lim="400000"/>
          </a:ln>
        </p:spPr>
      </p:pic>
      <p:pic>
        <p:nvPicPr>
          <p:cNvPr id="14" name="Рисунок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07772" y="6469257"/>
            <a:ext cx="3822228" cy="2723465"/>
          </a:xfrm>
          <a:prstGeom prst="rect">
            <a:avLst/>
          </a:prstGeom>
        </p:spPr>
      </p:pic>
      <p:pic>
        <p:nvPicPr>
          <p:cNvPr id="15" name="Рисунок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097576" y="7406615"/>
            <a:ext cx="3961391" cy="2719651"/>
          </a:xfrm>
          <a:prstGeom prst="rect">
            <a:avLst/>
          </a:prstGeom>
          <a:ln>
            <a:noFill/>
          </a:ln>
          <a:effectLst>
            <a:softEdge rad="112500"/>
          </a:effectLst>
        </p:spPr>
      </p:pic>
      <p:pic>
        <p:nvPicPr>
          <p:cNvPr id="16" name="Рисунок 1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129950" y="4220842"/>
            <a:ext cx="3929017" cy="2813004"/>
          </a:xfrm>
          <a:prstGeom prst="rect">
            <a:avLst/>
          </a:prstGeom>
          <a:ln>
            <a:noFill/>
          </a:ln>
          <a:effectLst>
            <a:softEdge rad="112500"/>
          </a:effectLst>
        </p:spPr>
      </p:pic>
      <p:pic>
        <p:nvPicPr>
          <p:cNvPr id="18" name="Shape 403" descr="Shape 403"/>
          <p:cNvPicPr>
            <a:picLocks noChangeAspect="1"/>
          </p:cNvPicPr>
          <p:nvPr/>
        </p:nvPicPr>
        <p:blipFill>
          <a:blip r:embed="rId9">
            <a:extLst/>
          </a:blip>
          <a:srcRect l="1225" r="1225" b="2450"/>
          <a:stretch>
            <a:fillRect/>
          </a:stretch>
        </p:blipFill>
        <p:spPr>
          <a:xfrm>
            <a:off x="12215381" y="814404"/>
            <a:ext cx="3843586" cy="3007284"/>
          </a:xfrm>
          <a:prstGeom prst="rect">
            <a:avLst/>
          </a:prstGeom>
          <a:ln>
            <a:noFill/>
          </a:ln>
          <a:effectLst>
            <a:softEdge rad="112500"/>
          </a:effectLst>
        </p:spPr>
      </p:pic>
      <p:sp>
        <p:nvSpPr>
          <p:cNvPr id="19" name="CaixaDeTexto 16"/>
          <p:cNvSpPr txBox="1"/>
          <p:nvPr/>
        </p:nvSpPr>
        <p:spPr>
          <a:xfrm>
            <a:off x="18940347" y="12421383"/>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6953709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350"/>
                                        <p:tgtEl>
                                          <p:spTgt spid="19"/>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19"/>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116"/>
          <p:cNvSpPr txBox="1"/>
          <p:nvPr/>
        </p:nvSpPr>
        <p:spPr>
          <a:xfrm>
            <a:off x="11546460" y="1417392"/>
            <a:ext cx="11628407" cy="3529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p>
            <a:pPr>
              <a:defRPr>
                <a:latin typeface="+mj-lt"/>
                <a:ea typeface="+mj-ea"/>
                <a:cs typeface="+mj-cs"/>
                <a:sym typeface="Helvetica Neue"/>
              </a:defRPr>
            </a:pPr>
            <a:r>
              <a:rPr dirty="0">
                <a:solidFill>
                  <a:srgbClr val="002060"/>
                </a:solidFill>
                <a:latin typeface="+mj-lt"/>
                <a:cs typeface="Times New Roman" panose="02020603050405020304" pitchFamily="18" charset="0"/>
              </a:rPr>
              <a:t>В </a:t>
            </a:r>
            <a:r>
              <a:rPr dirty="0" err="1">
                <a:solidFill>
                  <a:srgbClr val="002060"/>
                </a:solidFill>
                <a:latin typeface="+mj-lt"/>
                <a:cs typeface="Times New Roman" panose="02020603050405020304" pitchFamily="18" charset="0"/>
              </a:rPr>
              <a:t>дизайне</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холла</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использованы</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приемы</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оформления</a:t>
            </a:r>
            <a:r>
              <a:rPr dirty="0">
                <a:solidFill>
                  <a:srgbClr val="002060"/>
                </a:solidFill>
                <a:latin typeface="+mj-lt"/>
                <a:cs typeface="Times New Roman" panose="02020603050405020304" pitchFamily="18" charset="0"/>
              </a:rPr>
              <a:t> в </a:t>
            </a:r>
            <a:r>
              <a:rPr dirty="0" err="1">
                <a:solidFill>
                  <a:srgbClr val="002060"/>
                </a:solidFill>
                <a:latin typeface="+mj-lt"/>
                <a:cs typeface="Times New Roman" panose="02020603050405020304" pitchFamily="18" charset="0"/>
              </a:rPr>
              <a:t>стиле</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модерн</a:t>
            </a:r>
            <a:r>
              <a:rPr dirty="0">
                <a:solidFill>
                  <a:srgbClr val="002060"/>
                </a:solidFill>
                <a:latin typeface="+mj-lt"/>
                <a:cs typeface="Times New Roman" panose="02020603050405020304" pitchFamily="18" charset="0"/>
              </a:rPr>
              <a:t> в </a:t>
            </a:r>
            <a:r>
              <a:rPr dirty="0" err="1">
                <a:solidFill>
                  <a:srgbClr val="002060"/>
                </a:solidFill>
                <a:latin typeface="+mj-lt"/>
                <a:cs typeface="Times New Roman" panose="02020603050405020304" pitchFamily="18" charset="0"/>
              </a:rPr>
              <a:t>сочетании</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стекла</a:t>
            </a:r>
            <a:r>
              <a:rPr dirty="0">
                <a:solidFill>
                  <a:srgbClr val="002060"/>
                </a:solidFill>
                <a:latin typeface="+mj-lt"/>
                <a:cs typeface="Times New Roman" panose="02020603050405020304" pitchFamily="18" charset="0"/>
              </a:rPr>
              <a:t>, </a:t>
            </a:r>
            <a:r>
              <a:rPr dirty="0" err="1" smtClean="0">
                <a:solidFill>
                  <a:srgbClr val="002060"/>
                </a:solidFill>
                <a:latin typeface="+mj-lt"/>
                <a:cs typeface="Times New Roman" panose="02020603050405020304" pitchFamily="18" charset="0"/>
              </a:rPr>
              <a:t>мрамора</a:t>
            </a:r>
            <a:r>
              <a:rPr lang="en-US" dirty="0" smtClean="0">
                <a:solidFill>
                  <a:srgbClr val="002060"/>
                </a:solidFill>
                <a:latin typeface="+mj-lt"/>
                <a:cs typeface="Times New Roman" panose="02020603050405020304" pitchFamily="18" charset="0"/>
              </a:rPr>
              <a:t> </a:t>
            </a:r>
            <a:r>
              <a:rPr lang="en-US" dirty="0" smtClean="0">
                <a:solidFill>
                  <a:srgbClr val="002060"/>
                </a:solidFill>
                <a:latin typeface="+mj-lt"/>
                <a:cs typeface="Times New Roman" panose="02020603050405020304" pitchFamily="18" charset="0"/>
              </a:rPr>
              <a:t>carrero </a:t>
            </a:r>
            <a:r>
              <a:rPr lang="en-US" dirty="0" err="1">
                <a:solidFill>
                  <a:srgbClr val="002060"/>
                </a:solidFill>
                <a:latin typeface="+mj-lt"/>
                <a:cs typeface="Times New Roman" panose="02020603050405020304" pitchFamily="18" charset="0"/>
              </a:rPr>
              <a:t>blanco</a:t>
            </a:r>
            <a:r>
              <a:rPr dirty="0" smtClean="0">
                <a:solidFill>
                  <a:srgbClr val="002060"/>
                </a:solidFill>
                <a:latin typeface="+mj-lt"/>
                <a:cs typeface="Times New Roman" panose="02020603050405020304" pitchFamily="18" charset="0"/>
              </a:rPr>
              <a:t> </a:t>
            </a:r>
            <a:r>
              <a:rPr dirty="0">
                <a:solidFill>
                  <a:srgbClr val="002060"/>
                </a:solidFill>
                <a:latin typeface="+mj-lt"/>
                <a:cs typeface="Times New Roman" panose="02020603050405020304" pitchFamily="18" charset="0"/>
              </a:rPr>
              <a:t>и </a:t>
            </a:r>
            <a:r>
              <a:rPr dirty="0" err="1">
                <a:solidFill>
                  <a:srgbClr val="002060"/>
                </a:solidFill>
                <a:latin typeface="+mj-lt"/>
                <a:cs typeface="Times New Roman" panose="02020603050405020304" pitchFamily="18" charset="0"/>
              </a:rPr>
              <a:t>дерева</a:t>
            </a:r>
            <a:r>
              <a:rPr dirty="0">
                <a:solidFill>
                  <a:srgbClr val="002060"/>
                </a:solidFill>
                <a:latin typeface="+mj-lt"/>
                <a:cs typeface="Times New Roman" panose="02020603050405020304" pitchFamily="18" charset="0"/>
              </a:rPr>
              <a:t>. </a:t>
            </a:r>
          </a:p>
          <a:p>
            <a:pPr>
              <a:defRPr>
                <a:latin typeface="+mj-lt"/>
                <a:ea typeface="+mj-ea"/>
                <a:cs typeface="+mj-cs"/>
                <a:sym typeface="Helvetica Neue"/>
              </a:defRPr>
            </a:pPr>
            <a:r>
              <a:rPr dirty="0" err="1">
                <a:solidFill>
                  <a:srgbClr val="002060"/>
                </a:solidFill>
                <a:latin typeface="+mj-lt"/>
                <a:cs typeface="Times New Roman" panose="02020603050405020304" pitchFamily="18" charset="0"/>
              </a:rPr>
              <a:t>Интерьер</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холла</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создает</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акцентная</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мебель</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ручной</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работы</a:t>
            </a:r>
            <a:r>
              <a:rPr dirty="0">
                <a:solidFill>
                  <a:srgbClr val="002060"/>
                </a:solidFill>
                <a:latin typeface="+mj-lt"/>
                <a:cs typeface="Times New Roman" panose="02020603050405020304" pitchFamily="18" charset="0"/>
              </a:rPr>
              <a:t>. </a:t>
            </a:r>
          </a:p>
          <a:p>
            <a:pPr>
              <a:defRPr>
                <a:latin typeface="+mj-lt"/>
                <a:ea typeface="+mj-ea"/>
                <a:cs typeface="+mj-cs"/>
                <a:sym typeface="Helvetica Neue"/>
              </a:defRPr>
            </a:pPr>
            <a:r>
              <a:rPr dirty="0" err="1">
                <a:solidFill>
                  <a:srgbClr val="002060"/>
                </a:solidFill>
                <a:latin typeface="+mj-lt"/>
                <a:cs typeface="Times New Roman" panose="02020603050405020304" pitchFamily="18" charset="0"/>
              </a:rPr>
              <a:t>Ресепшн</a:t>
            </a:r>
            <a:r>
              <a:rPr dirty="0">
                <a:solidFill>
                  <a:srgbClr val="002060"/>
                </a:solidFill>
                <a:latin typeface="+mj-lt"/>
                <a:cs typeface="Times New Roman" panose="02020603050405020304" pitchFamily="18" charset="0"/>
              </a:rPr>
              <a:t> и </a:t>
            </a:r>
            <a:r>
              <a:rPr dirty="0" err="1">
                <a:solidFill>
                  <a:srgbClr val="002060"/>
                </a:solidFill>
                <a:latin typeface="+mj-lt"/>
                <a:cs typeface="Times New Roman" panose="02020603050405020304" pitchFamily="18" charset="0"/>
              </a:rPr>
              <a:t>карта</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мира</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выполнены</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из</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натурального</a:t>
            </a:r>
            <a:r>
              <a:rPr dirty="0">
                <a:solidFill>
                  <a:srgbClr val="002060"/>
                </a:solidFill>
                <a:latin typeface="+mj-lt"/>
                <a:cs typeface="Times New Roman" panose="02020603050405020304" pitchFamily="18" charset="0"/>
              </a:rPr>
              <a:t>  </a:t>
            </a:r>
            <a:r>
              <a:rPr dirty="0" err="1" smtClean="0">
                <a:solidFill>
                  <a:srgbClr val="002060"/>
                </a:solidFill>
                <a:latin typeface="+mj-lt"/>
                <a:cs typeface="Times New Roman" panose="02020603050405020304" pitchFamily="18" charset="0"/>
              </a:rPr>
              <a:t>мрамора</a:t>
            </a:r>
            <a:r>
              <a:rPr lang="en-US" dirty="0">
                <a:solidFill>
                  <a:srgbClr val="002060"/>
                </a:solidFill>
                <a:cs typeface="Times New Roman" panose="02020603050405020304" pitchFamily="18" charset="0"/>
                <a:sym typeface="Helvetica Neue"/>
              </a:rPr>
              <a:t> carrero </a:t>
            </a:r>
            <a:r>
              <a:rPr lang="en-US" dirty="0" err="1">
                <a:solidFill>
                  <a:srgbClr val="002060"/>
                </a:solidFill>
                <a:cs typeface="Times New Roman" panose="02020603050405020304" pitchFamily="18" charset="0"/>
                <a:sym typeface="Helvetica Neue"/>
              </a:rPr>
              <a:t>blanco</a:t>
            </a:r>
            <a:r>
              <a:rPr lang="en-US" dirty="0">
                <a:solidFill>
                  <a:srgbClr val="002060"/>
                </a:solidFill>
                <a:cs typeface="Times New Roman" panose="02020603050405020304" pitchFamily="18" charset="0"/>
                <a:sym typeface="Helvetica Neue"/>
              </a:rPr>
              <a:t> </a:t>
            </a:r>
            <a:endParaRPr dirty="0">
              <a:solidFill>
                <a:srgbClr val="002060"/>
              </a:solidFill>
              <a:latin typeface="+mj-lt"/>
              <a:cs typeface="Times New Roman" panose="02020603050405020304" pitchFamily="18" charset="0"/>
            </a:endParaRPr>
          </a:p>
        </p:txBody>
      </p:sp>
      <p:sp>
        <p:nvSpPr>
          <p:cNvPr id="227" name="Shape 117"/>
          <p:cNvSpPr/>
          <p:nvPr/>
        </p:nvSpPr>
        <p:spPr>
          <a:xfrm>
            <a:off x="1582672" y="477326"/>
            <a:ext cx="9243485" cy="1554604"/>
          </a:xfrm>
          <a:prstGeom prst="rect">
            <a:avLst/>
          </a:prstGeom>
          <a:ln w="76200"/>
        </p:spPr>
        <p:style>
          <a:lnRef idx="2">
            <a:schemeClr val="accent5"/>
          </a:lnRef>
          <a:fillRef idx="1">
            <a:schemeClr val="lt1"/>
          </a:fillRef>
          <a:effectRef idx="0">
            <a:schemeClr val="accent5"/>
          </a:effectRef>
          <a:fontRef idx="minor">
            <a:schemeClr val="dk1"/>
          </a:fontRef>
        </p:style>
        <p:txBody>
          <a:bodyPr lIns="0" tIns="0" rIns="0" bIns="0" anchor="ctr"/>
          <a:lstStyle/>
          <a:p>
            <a:pPr>
              <a:defRPr sz="1600"/>
            </a:pPr>
            <a:endParaRPr sz="3200"/>
          </a:p>
        </p:txBody>
      </p:sp>
      <p:sp>
        <p:nvSpPr>
          <p:cNvPr id="228" name="Shape 118"/>
          <p:cNvSpPr txBox="1"/>
          <p:nvPr/>
        </p:nvSpPr>
        <p:spPr>
          <a:xfrm>
            <a:off x="1832913" y="477326"/>
            <a:ext cx="8156408" cy="943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lvl1pPr>
              <a:defRPr sz="2400">
                <a:solidFill>
                  <a:srgbClr val="5F327C"/>
                </a:solidFill>
              </a:defRPr>
            </a:lvl1pPr>
          </a:lstStyle>
          <a:p>
            <a:r>
              <a:rPr lang="en-US" sz="4800" b="1" dirty="0" smtClean="0">
                <a:solidFill>
                  <a:schemeClr val="accent5">
                    <a:lumMod val="75000"/>
                  </a:schemeClr>
                </a:solidFill>
                <a:effectLst>
                  <a:outerShdw blurRad="38100" dist="38100" dir="2700000" algn="tl">
                    <a:srgbClr val="000000">
                      <a:alpha val="43137"/>
                    </a:srgbClr>
                  </a:outerShdw>
                </a:effectLst>
              </a:rPr>
              <a:t>General information</a:t>
            </a:r>
            <a:endParaRPr sz="4800" b="1" dirty="0">
              <a:solidFill>
                <a:schemeClr val="accent5">
                  <a:lumMod val="75000"/>
                </a:schemeClr>
              </a:solidFill>
              <a:effectLst>
                <a:outerShdw blurRad="38100" dist="38100" dir="2700000" algn="tl">
                  <a:srgbClr val="000000">
                    <a:alpha val="43137"/>
                  </a:srgbClr>
                </a:outerShdw>
              </a:effectLst>
            </a:endParaRPr>
          </a:p>
        </p:txBody>
      </p:sp>
      <p:sp>
        <p:nvSpPr>
          <p:cNvPr id="234" name="Shape 122"/>
          <p:cNvSpPr txBox="1"/>
          <p:nvPr/>
        </p:nvSpPr>
        <p:spPr>
          <a:xfrm>
            <a:off x="11546460" y="4871774"/>
            <a:ext cx="12300669" cy="242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p>
            <a:pPr>
              <a:defRPr>
                <a:latin typeface="+mj-lt"/>
                <a:ea typeface="+mj-ea"/>
                <a:cs typeface="+mj-cs"/>
                <a:sym typeface="Helvetica Neue"/>
              </a:defRPr>
            </a:pPr>
            <a:r>
              <a:rPr dirty="0" err="1">
                <a:solidFill>
                  <a:srgbClr val="002060"/>
                </a:solidFill>
                <a:latin typeface="+mj-lt"/>
                <a:cs typeface="Times New Roman" panose="02020603050405020304" pitchFamily="18" charset="0"/>
              </a:rPr>
              <a:t>Современный</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стиль</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подчеркивает</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фотопечать</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на</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просветленном</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стекле</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Джамбо-формата</a:t>
            </a:r>
            <a:r>
              <a:rPr dirty="0">
                <a:solidFill>
                  <a:srgbClr val="002060"/>
                </a:solidFill>
                <a:latin typeface="+mj-lt"/>
                <a:cs typeface="Times New Roman" panose="02020603050405020304" pitchFamily="18" charset="0"/>
              </a:rPr>
              <a:t> с </a:t>
            </a:r>
            <a:r>
              <a:rPr dirty="0" err="1">
                <a:solidFill>
                  <a:srgbClr val="002060"/>
                </a:solidFill>
                <a:latin typeface="+mj-lt"/>
                <a:cs typeface="Times New Roman" panose="02020603050405020304" pitchFamily="18" charset="0"/>
              </a:rPr>
              <a:t>видом</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Манхеттена</a:t>
            </a:r>
            <a:r>
              <a:rPr dirty="0">
                <a:solidFill>
                  <a:srgbClr val="002060"/>
                </a:solidFill>
                <a:latin typeface="+mj-lt"/>
                <a:cs typeface="Times New Roman" panose="02020603050405020304" pitchFamily="18" charset="0"/>
              </a:rPr>
              <a:t>.</a:t>
            </a:r>
          </a:p>
          <a:p>
            <a:pPr>
              <a:defRPr>
                <a:latin typeface="+mj-lt"/>
                <a:ea typeface="+mj-ea"/>
                <a:cs typeface="+mj-cs"/>
                <a:sym typeface="Helvetica Neue"/>
              </a:defRPr>
            </a:pPr>
            <a:r>
              <a:rPr dirty="0">
                <a:solidFill>
                  <a:srgbClr val="002060"/>
                </a:solidFill>
                <a:latin typeface="+mj-lt"/>
                <a:cs typeface="Times New Roman" panose="02020603050405020304" pitchFamily="18" charset="0"/>
              </a:rPr>
              <a:t>3D </a:t>
            </a:r>
            <a:r>
              <a:rPr dirty="0" err="1">
                <a:solidFill>
                  <a:srgbClr val="002060"/>
                </a:solidFill>
                <a:latin typeface="+mj-lt"/>
                <a:cs typeface="Times New Roman" panose="02020603050405020304" pitchFamily="18" charset="0"/>
              </a:rPr>
              <a:t>дизайн</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напольного</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покрытия</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из</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стекла</a:t>
            </a:r>
            <a:r>
              <a:rPr dirty="0">
                <a:solidFill>
                  <a:srgbClr val="002060"/>
                </a:solidFill>
                <a:latin typeface="+mj-lt"/>
                <a:cs typeface="Times New Roman" panose="02020603050405020304" pitchFamily="18" charset="0"/>
              </a:rPr>
              <a:t> Triplex </a:t>
            </a:r>
            <a:r>
              <a:rPr dirty="0" err="1">
                <a:solidFill>
                  <a:srgbClr val="002060"/>
                </a:solidFill>
                <a:latin typeface="+mj-lt"/>
                <a:cs typeface="Times New Roman" panose="02020603050405020304" pitchFamily="18" charset="0"/>
              </a:rPr>
              <a:t>придает</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элегантность</a:t>
            </a:r>
            <a:r>
              <a:rPr dirty="0">
                <a:solidFill>
                  <a:srgbClr val="002060"/>
                </a:solidFill>
                <a:latin typeface="+mj-lt"/>
                <a:cs typeface="Times New Roman" panose="02020603050405020304" pitchFamily="18" charset="0"/>
              </a:rPr>
              <a:t> и </a:t>
            </a:r>
            <a:r>
              <a:rPr dirty="0" err="1">
                <a:solidFill>
                  <a:srgbClr val="002060"/>
                </a:solidFill>
                <a:latin typeface="+mj-lt"/>
                <a:cs typeface="Times New Roman" panose="02020603050405020304" pitchFamily="18" charset="0"/>
              </a:rPr>
              <a:t>изысканный</a:t>
            </a:r>
            <a:r>
              <a:rPr dirty="0">
                <a:solidFill>
                  <a:srgbClr val="002060"/>
                </a:solidFill>
                <a:latin typeface="+mj-lt"/>
                <a:cs typeface="Times New Roman" panose="02020603050405020304" pitchFamily="18" charset="0"/>
              </a:rPr>
              <a:t> </a:t>
            </a:r>
            <a:r>
              <a:rPr dirty="0" err="1">
                <a:solidFill>
                  <a:srgbClr val="002060"/>
                </a:solidFill>
                <a:latin typeface="+mj-lt"/>
                <a:cs typeface="Times New Roman" panose="02020603050405020304" pitchFamily="18" charset="0"/>
              </a:rPr>
              <a:t>вид</a:t>
            </a:r>
            <a:r>
              <a:rPr dirty="0">
                <a:solidFill>
                  <a:srgbClr val="002060"/>
                </a:solidFill>
                <a:latin typeface="+mj-lt"/>
                <a:cs typeface="Times New Roman" panose="02020603050405020304" pitchFamily="18" charset="0"/>
              </a:rPr>
              <a:t>.</a:t>
            </a:r>
          </a:p>
        </p:txBody>
      </p:sp>
      <p:pic>
        <p:nvPicPr>
          <p:cNvPr id="2" name="Рисунок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4177" y="2416170"/>
            <a:ext cx="7802880" cy="5181600"/>
          </a:xfrm>
          <a:prstGeom prst="rect">
            <a:avLst/>
          </a:prstGeom>
        </p:spPr>
      </p:pic>
      <p:sp>
        <p:nvSpPr>
          <p:cNvPr id="4" name="Прямоугольник 3"/>
          <p:cNvSpPr/>
          <p:nvPr/>
        </p:nvSpPr>
        <p:spPr>
          <a:xfrm>
            <a:off x="1384407" y="7902590"/>
            <a:ext cx="12188825" cy="2308324"/>
          </a:xfrm>
          <a:prstGeom prst="rect">
            <a:avLst/>
          </a:prstGeom>
        </p:spPr>
        <p:txBody>
          <a:bodyPr>
            <a:spAutoFit/>
          </a:bodyPr>
          <a:lstStyle/>
          <a:p>
            <a:r>
              <a:rPr lang="en-US" dirty="0">
                <a:solidFill>
                  <a:srgbClr val="002060"/>
                </a:solidFill>
                <a:latin typeface="+mj-lt"/>
              </a:rPr>
              <a:t>The design of the hall is set in modern style in combination of glass, marble </a:t>
            </a:r>
            <a:r>
              <a:rPr lang="en-US" dirty="0">
                <a:solidFill>
                  <a:srgbClr val="002060"/>
                </a:solidFill>
                <a:latin typeface="+mj-lt"/>
              </a:rPr>
              <a:t>carrero </a:t>
            </a:r>
            <a:r>
              <a:rPr lang="en-US" dirty="0" err="1" smtClean="0">
                <a:solidFill>
                  <a:srgbClr val="002060"/>
                </a:solidFill>
                <a:latin typeface="+mj-lt"/>
              </a:rPr>
              <a:t>blanco</a:t>
            </a:r>
            <a:r>
              <a:rPr lang="en-US" dirty="0" smtClean="0">
                <a:solidFill>
                  <a:srgbClr val="002060"/>
                </a:solidFill>
                <a:latin typeface="+mj-lt"/>
              </a:rPr>
              <a:t> and </a:t>
            </a:r>
            <a:r>
              <a:rPr lang="en-US" dirty="0">
                <a:solidFill>
                  <a:srgbClr val="002060"/>
                </a:solidFill>
                <a:latin typeface="+mj-lt"/>
              </a:rPr>
              <a:t>wood. The hall interior is made of handmade accent furniture. The reception and world map are comprised of natural </a:t>
            </a:r>
            <a:r>
              <a:rPr lang="en-US" dirty="0">
                <a:solidFill>
                  <a:srgbClr val="002060"/>
                </a:solidFill>
                <a:cs typeface="Times New Roman" panose="02020603050405020304" pitchFamily="18" charset="0"/>
              </a:rPr>
              <a:t>carrero </a:t>
            </a:r>
            <a:r>
              <a:rPr lang="en-US" dirty="0" err="1">
                <a:solidFill>
                  <a:srgbClr val="002060"/>
                </a:solidFill>
                <a:cs typeface="Times New Roman" panose="02020603050405020304" pitchFamily="18" charset="0"/>
              </a:rPr>
              <a:t>blanco</a:t>
            </a:r>
            <a:r>
              <a:rPr lang="en-US" dirty="0" smtClean="0">
                <a:solidFill>
                  <a:srgbClr val="002060"/>
                </a:solidFill>
                <a:latin typeface="+mj-lt"/>
              </a:rPr>
              <a:t> </a:t>
            </a:r>
            <a:r>
              <a:rPr lang="en-US" dirty="0">
                <a:solidFill>
                  <a:srgbClr val="002060"/>
                </a:solidFill>
                <a:latin typeface="+mj-lt"/>
              </a:rPr>
              <a:t>marble. </a:t>
            </a:r>
          </a:p>
        </p:txBody>
      </p:sp>
      <p:sp>
        <p:nvSpPr>
          <p:cNvPr id="5" name="Прямоугольник 4"/>
          <p:cNvSpPr/>
          <p:nvPr/>
        </p:nvSpPr>
        <p:spPr>
          <a:xfrm>
            <a:off x="1384407" y="10210914"/>
            <a:ext cx="12188825" cy="1754326"/>
          </a:xfrm>
          <a:prstGeom prst="rect">
            <a:avLst/>
          </a:prstGeom>
        </p:spPr>
        <p:txBody>
          <a:bodyPr>
            <a:spAutoFit/>
          </a:bodyPr>
          <a:lstStyle/>
          <a:p>
            <a:r>
              <a:rPr lang="en-US" dirty="0">
                <a:solidFill>
                  <a:srgbClr val="002060"/>
                </a:solidFill>
                <a:latin typeface="+mj-lt"/>
              </a:rPr>
              <a:t>The modern style is accentuated with photoprint on extra clear Jumbo glass with Manhattan view. The glass flooring 3D design gives stylish and elegant view.</a:t>
            </a:r>
          </a:p>
        </p:txBody>
      </p:sp>
      <p:sp>
        <p:nvSpPr>
          <p:cNvPr id="6" name="Прямоугольник 5"/>
          <p:cNvSpPr/>
          <p:nvPr/>
        </p:nvSpPr>
        <p:spPr>
          <a:xfrm>
            <a:off x="2514177" y="1255925"/>
            <a:ext cx="4285147" cy="646331"/>
          </a:xfrm>
          <a:prstGeom prst="rect">
            <a:avLst/>
          </a:prstGeom>
        </p:spPr>
        <p:txBody>
          <a:bodyPr wrap="none">
            <a:spAutoFit/>
          </a:bodyPr>
          <a:lstStyle/>
          <a:p>
            <a:r>
              <a:rPr lang="ru-RU" b="1" dirty="0" smtClean="0">
                <a:ln w="9525">
                  <a:solidFill>
                    <a:schemeClr val="bg1"/>
                  </a:solidFill>
                  <a:prstDash val="solid"/>
                </a:ln>
                <a:solidFill>
                  <a:srgbClr val="122B96"/>
                </a:solidFill>
                <a:effectLst>
                  <a:outerShdw blurRad="12700" dist="38100" dir="2700000" algn="tl" rotWithShape="0">
                    <a:schemeClr val="accent5">
                      <a:lumMod val="60000"/>
                      <a:lumOff val="40000"/>
                    </a:schemeClr>
                  </a:outerShdw>
                </a:effectLst>
              </a:rPr>
              <a:t>Общая информация</a:t>
            </a:r>
            <a:endParaRPr lang="ru-RU" dirty="0"/>
          </a:p>
        </p:txBody>
      </p:sp>
      <p:sp>
        <p:nvSpPr>
          <p:cNvPr id="13"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
        <p:nvSpPr>
          <p:cNvPr id="14" name="CaixaDeTexto 16"/>
          <p:cNvSpPr txBox="1"/>
          <p:nvPr/>
        </p:nvSpPr>
        <p:spPr>
          <a:xfrm>
            <a:off x="487682" y="12329832"/>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pic>
        <p:nvPicPr>
          <p:cNvPr id="1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661261" y="7597770"/>
            <a:ext cx="7828360" cy="525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565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50"/>
                                        <p:tgtEl>
                                          <p:spTgt spid="13"/>
                                        </p:tgtEl>
                                      </p:cBhvr>
                                    </p:animEffect>
                                  </p:childTnLst>
                                </p:cTn>
                              </p:par>
                              <p:par>
                                <p:cTn id="8" presetID="42" presetClass="path" presetSubtype="0" decel="100000" fill="hold" grpId="1" nodeType="withEffect">
                                  <p:stCondLst>
                                    <p:cond delay="450"/>
                                  </p:stCondLst>
                                  <p:childTnLst>
                                    <p:animMotion origin="layout" path="M -2.60485E-6 4.07407E-6 L -2.60485E-6 0.00983 " pathEditMode="relative" rAng="0" ptsTypes="AA">
                                      <p:cBhvr>
                                        <p:cTn id="9" dur="350" spd="-100000" fill="hold"/>
                                        <p:tgtEl>
                                          <p:spTgt spid="13"/>
                                        </p:tgtEl>
                                        <p:attrNameLst>
                                          <p:attrName>ppt_x</p:attrName>
                                          <p:attrName>ppt_y</p:attrName>
                                        </p:attrNameLst>
                                      </p:cBhvr>
                                      <p:rCtr x="0" y="486"/>
                                    </p:animMotion>
                                  </p:childTnLst>
                                </p:cTn>
                              </p:par>
                              <p:par>
                                <p:cTn id="10" presetID="10" presetClass="entr" presetSubtype="0" fill="hold" grpId="0" nodeType="withEffect">
                                  <p:stCondLst>
                                    <p:cond delay="45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350"/>
                                        <p:tgtEl>
                                          <p:spTgt spid="14"/>
                                        </p:tgtEl>
                                      </p:cBhvr>
                                    </p:animEffect>
                                  </p:childTnLst>
                                </p:cTn>
                              </p:par>
                              <p:par>
                                <p:cTn id="13" presetID="42" presetClass="path" presetSubtype="0" decel="100000" fill="hold" grpId="1" nodeType="withEffect">
                                  <p:stCondLst>
                                    <p:cond delay="450"/>
                                  </p:stCondLst>
                                  <p:childTnLst>
                                    <p:animMotion origin="layout" path="M 1.48088E-6 -1.25221E-6 L 1.48088E-6 0.00981 " pathEditMode="relative" rAng="0" ptsTypes="AA">
                                      <p:cBhvr>
                                        <p:cTn id="14" dur="350" spd="-100000" fill="hold"/>
                                        <p:tgtEl>
                                          <p:spTgt spid="14"/>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разрез-фонвизина-filtered.png"/>
          <p:cNvPicPr/>
          <p:nvPr/>
        </p:nvPicPr>
        <p:blipFill>
          <a:blip r:embed="rId2">
            <a:extLst/>
          </a:blip>
          <a:stretch>
            <a:fillRect/>
          </a:stretch>
        </p:blipFill>
        <p:spPr>
          <a:xfrm>
            <a:off x="5511845" y="581656"/>
            <a:ext cx="7224838" cy="13552205"/>
          </a:xfrm>
          <a:prstGeom prst="rect">
            <a:avLst/>
          </a:prstGeom>
          <a:ln w="12700">
            <a:miter lim="400000"/>
          </a:ln>
        </p:spPr>
      </p:pic>
      <p:sp>
        <p:nvSpPr>
          <p:cNvPr id="69" name="Shape 69"/>
          <p:cNvSpPr/>
          <p:nvPr/>
        </p:nvSpPr>
        <p:spPr>
          <a:xfrm>
            <a:off x="4052631" y="5327146"/>
            <a:ext cx="4625550" cy="382350"/>
          </a:xfrm>
          <a:prstGeom prst="rect">
            <a:avLst/>
          </a:prstGeom>
          <a:ln w="12700">
            <a:miter lim="400000"/>
          </a:ln>
          <a:extLst>
            <a:ext uri="{C572A759-6A51-4108-AA02-DFA0A04FC94B}">
              <ma14:wrappingTextBoxFlag xmlns="" xmlns:ma14="http://schemas.microsoft.com/office/mac/drawingml/2011/main" val="1"/>
            </a:ext>
          </a:extLst>
        </p:spPr>
        <p:txBody>
          <a:bodyPr wrap="square" lIns="71438" tIns="71438" rIns="71438" bIns="71438" anchor="ctr">
            <a:spAutoFit/>
          </a:bodyPr>
          <a:lstStyle/>
          <a:p>
            <a:pPr lvl="0" algn="l">
              <a:defRPr sz="1800"/>
            </a:pPr>
            <a:endParaRPr sz="1547" dirty="0"/>
          </a:p>
        </p:txBody>
      </p:sp>
      <p:sp>
        <p:nvSpPr>
          <p:cNvPr id="72" name="Shape 72"/>
          <p:cNvSpPr/>
          <p:nvPr/>
        </p:nvSpPr>
        <p:spPr>
          <a:xfrm>
            <a:off x="3902074" y="4696249"/>
            <a:ext cx="5022952" cy="1096583"/>
          </a:xfrm>
          <a:prstGeom prst="rect">
            <a:avLst/>
          </a:prstGeom>
          <a:ln w="12700">
            <a:miter lim="400000"/>
          </a:ln>
          <a:extLst>
            <a:ext uri="{C572A759-6A51-4108-AA02-DFA0A04FC94B}">
              <ma14:wrappingTextBoxFlag xmlns="" xmlns:ma14="http://schemas.microsoft.com/office/mac/drawingml/2011/main" val="1"/>
            </a:ext>
          </a:extLst>
        </p:spPr>
        <p:txBody>
          <a:bodyPr wrap="square" lIns="71438" tIns="71438" rIns="71438" bIns="71438" anchor="ctr">
            <a:spAutoFit/>
          </a:bodyPr>
          <a:lstStyle/>
          <a:p>
            <a:pPr lvl="0" algn="l">
              <a:defRPr sz="1800"/>
            </a:pPr>
            <a:endParaRPr lang="ru-RU" sz="1547" dirty="0"/>
          </a:p>
          <a:p>
            <a:pPr lvl="0" algn="l">
              <a:defRPr sz="1800"/>
            </a:pPr>
            <a:endParaRPr lang="en-US" sz="1547" dirty="0"/>
          </a:p>
          <a:p>
            <a:pPr lvl="0" algn="l">
              <a:defRPr sz="1800"/>
            </a:pPr>
            <a:endParaRPr sz="1547" dirty="0"/>
          </a:p>
          <a:p>
            <a:pPr lvl="0" algn="l">
              <a:defRPr sz="1800"/>
            </a:pPr>
            <a:endParaRPr lang="en-US" sz="1547" dirty="0"/>
          </a:p>
        </p:txBody>
      </p:sp>
      <p:sp>
        <p:nvSpPr>
          <p:cNvPr id="26" name="Shape 46"/>
          <p:cNvSpPr/>
          <p:nvPr/>
        </p:nvSpPr>
        <p:spPr>
          <a:xfrm>
            <a:off x="15929910" y="6871995"/>
            <a:ext cx="4830003" cy="971528"/>
          </a:xfrm>
          <a:prstGeom prst="rect">
            <a:avLst/>
          </a:prstGeom>
          <a:ln>
            <a:solidFill>
              <a:srgbClr val="85888D"/>
            </a:solidFill>
            <a:miter lim="400000"/>
          </a:ln>
        </p:spPr>
        <p:txBody>
          <a:bodyPr lIns="0" tIns="0" rIns="0" bIns="0" anchor="ctr"/>
          <a:lstStyle/>
          <a:p>
            <a:pPr lvl="0">
              <a:defRPr sz="2400"/>
            </a:pPr>
            <a:endParaRPr sz="3375"/>
          </a:p>
        </p:txBody>
      </p:sp>
      <p:sp>
        <p:nvSpPr>
          <p:cNvPr id="31" name="Shape 51"/>
          <p:cNvSpPr/>
          <p:nvPr/>
        </p:nvSpPr>
        <p:spPr>
          <a:xfrm>
            <a:off x="16194979" y="7100958"/>
            <a:ext cx="4183575" cy="513603"/>
          </a:xfrm>
          <a:prstGeom prst="rect">
            <a:avLst/>
          </a:prstGeom>
          <a:ln w="12700">
            <a:miter lim="400000"/>
          </a:ln>
          <a:extLst>
            <a:ext uri="{C572A759-6A51-4108-AA02-DFA0A04FC94B}">
              <ma14:wrappingTextBoxFlag xmlns="" xmlns:ma14="http://schemas.microsoft.com/office/mac/drawingml/2011/main" val="1"/>
            </a:ext>
          </a:extLst>
        </p:spPr>
        <p:txBody>
          <a:bodyPr lIns="71438" tIns="71438" rIns="71438" bIns="71438" anchor="ctr">
            <a:spAutoFit/>
          </a:bodyPr>
          <a:lstStyle>
            <a:lvl1pPr algn="l">
              <a:defRPr sz="1200"/>
            </a:lvl1pPr>
          </a:lstStyle>
          <a:p>
            <a:pPr>
              <a:defRPr sz="1800"/>
            </a:pPr>
            <a:r>
              <a:rPr lang="ru-RU" sz="2400" dirty="0">
                <a:solidFill>
                  <a:schemeClr val="accent1">
                    <a:lumMod val="50000"/>
                  </a:schemeClr>
                </a:solidFill>
                <a:latin typeface="Times New Roman" pitchFamily="18" charset="0"/>
                <a:cs typeface="Times New Roman" pitchFamily="18" charset="0"/>
              </a:rPr>
              <a:t>Количество этажей: 12</a:t>
            </a:r>
          </a:p>
        </p:txBody>
      </p:sp>
      <p:sp>
        <p:nvSpPr>
          <p:cNvPr id="32" name="Shape 52"/>
          <p:cNvSpPr/>
          <p:nvPr/>
        </p:nvSpPr>
        <p:spPr>
          <a:xfrm>
            <a:off x="16093059" y="6813686"/>
            <a:ext cx="2550775" cy="27699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defRPr sz="1200">
                <a:solidFill>
                  <a:srgbClr val="FFFFFF"/>
                </a:solidFill>
              </a:defRPr>
            </a:lvl1pPr>
          </a:lstStyle>
          <a:p>
            <a:pPr lvl="0">
              <a:defRPr sz="1800">
                <a:solidFill>
                  <a:srgbClr val="000000"/>
                </a:solidFill>
              </a:defRPr>
            </a:pPr>
            <a:r>
              <a:rPr lang="ru-RU" sz="1800" b="1" dirty="0" smtClean="0">
                <a:solidFill>
                  <a:schemeClr val="bg1"/>
                </a:solidFill>
              </a:rPr>
              <a:t>  </a:t>
            </a:r>
            <a:r>
              <a:rPr lang="en-US" sz="1800" b="1" dirty="0">
                <a:solidFill>
                  <a:schemeClr val="bg1"/>
                </a:solidFill>
              </a:rPr>
              <a:t>Number of floors: 12</a:t>
            </a:r>
          </a:p>
        </p:txBody>
      </p:sp>
      <p:sp>
        <p:nvSpPr>
          <p:cNvPr id="33" name="Shape 46"/>
          <p:cNvSpPr/>
          <p:nvPr/>
        </p:nvSpPr>
        <p:spPr>
          <a:xfrm>
            <a:off x="11658425" y="2604566"/>
            <a:ext cx="4830003" cy="971528"/>
          </a:xfrm>
          <a:prstGeom prst="rect">
            <a:avLst/>
          </a:prstGeom>
          <a:ln>
            <a:solidFill>
              <a:srgbClr val="85888D"/>
            </a:solidFill>
            <a:miter lim="400000"/>
          </a:ln>
        </p:spPr>
        <p:txBody>
          <a:bodyPr lIns="0" tIns="0" rIns="0" bIns="0" anchor="ctr"/>
          <a:lstStyle/>
          <a:p>
            <a:pPr lvl="0">
              <a:defRPr sz="2400"/>
            </a:pPr>
            <a:endParaRPr sz="3375"/>
          </a:p>
        </p:txBody>
      </p:sp>
      <p:sp>
        <p:nvSpPr>
          <p:cNvPr id="34" name="Shape 51"/>
          <p:cNvSpPr/>
          <p:nvPr/>
        </p:nvSpPr>
        <p:spPr>
          <a:xfrm>
            <a:off x="11923494" y="2833529"/>
            <a:ext cx="4183575" cy="513603"/>
          </a:xfrm>
          <a:prstGeom prst="rect">
            <a:avLst/>
          </a:prstGeom>
          <a:ln w="12700">
            <a:miter lim="400000"/>
          </a:ln>
          <a:extLst>
            <a:ext uri="{C572A759-6A51-4108-AA02-DFA0A04FC94B}">
              <ma14:wrappingTextBoxFlag xmlns="" xmlns:ma14="http://schemas.microsoft.com/office/mac/drawingml/2011/main" val="1"/>
            </a:ext>
          </a:extLst>
        </p:spPr>
        <p:txBody>
          <a:bodyPr lIns="71438" tIns="71438" rIns="71438" bIns="71438" anchor="ctr">
            <a:spAutoFit/>
          </a:bodyPr>
          <a:lstStyle>
            <a:lvl1pPr algn="l">
              <a:defRPr sz="1200"/>
            </a:lvl1pPr>
          </a:lstStyle>
          <a:p>
            <a:pPr>
              <a:defRPr sz="1800"/>
            </a:pPr>
            <a:r>
              <a:rPr lang="ru-RU" sz="2400" dirty="0">
                <a:solidFill>
                  <a:schemeClr val="accent1">
                    <a:lumMod val="50000"/>
                  </a:schemeClr>
                </a:solidFill>
                <a:latin typeface="Times New Roman" pitchFamily="18" charset="0"/>
                <a:cs typeface="Times New Roman" pitchFamily="18" charset="0"/>
              </a:rPr>
              <a:t>Класс здания: А</a:t>
            </a:r>
          </a:p>
        </p:txBody>
      </p:sp>
      <p:sp>
        <p:nvSpPr>
          <p:cNvPr id="35" name="Shape 52"/>
          <p:cNvSpPr/>
          <p:nvPr/>
        </p:nvSpPr>
        <p:spPr>
          <a:xfrm>
            <a:off x="11821574" y="2546257"/>
            <a:ext cx="2614517" cy="27699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defRPr sz="1200">
                <a:solidFill>
                  <a:srgbClr val="FFFFFF"/>
                </a:solidFill>
              </a:defRPr>
            </a:lvl1pPr>
          </a:lstStyle>
          <a:p>
            <a:pPr lvl="0">
              <a:defRPr sz="1800">
                <a:solidFill>
                  <a:srgbClr val="000000"/>
                </a:solidFill>
              </a:defRPr>
            </a:pPr>
            <a:r>
              <a:rPr lang="ru-RU" sz="1800" b="1" dirty="0" smtClean="0">
                <a:solidFill>
                  <a:schemeClr val="bg1"/>
                </a:solidFill>
              </a:rPr>
              <a:t>  </a:t>
            </a:r>
            <a:r>
              <a:rPr lang="en-US" sz="1800" b="1" dirty="0" smtClean="0">
                <a:solidFill>
                  <a:schemeClr val="bg1"/>
                </a:solidFill>
              </a:rPr>
              <a:t>Building </a:t>
            </a:r>
            <a:r>
              <a:rPr lang="en-US" sz="1800" b="1" dirty="0">
                <a:solidFill>
                  <a:schemeClr val="bg1"/>
                </a:solidFill>
              </a:rPr>
              <a:t>Class: A</a:t>
            </a:r>
          </a:p>
        </p:txBody>
      </p:sp>
      <p:sp>
        <p:nvSpPr>
          <p:cNvPr id="36" name="Shape 46"/>
          <p:cNvSpPr/>
          <p:nvPr/>
        </p:nvSpPr>
        <p:spPr>
          <a:xfrm>
            <a:off x="12854945" y="4032389"/>
            <a:ext cx="5295043" cy="971528"/>
          </a:xfrm>
          <a:prstGeom prst="rect">
            <a:avLst/>
          </a:prstGeom>
          <a:ln>
            <a:solidFill>
              <a:srgbClr val="85888D"/>
            </a:solidFill>
            <a:miter lim="400000"/>
          </a:ln>
        </p:spPr>
        <p:txBody>
          <a:bodyPr lIns="0" tIns="0" rIns="0" bIns="0" anchor="ctr"/>
          <a:lstStyle/>
          <a:p>
            <a:pPr lvl="0">
              <a:defRPr sz="2400"/>
            </a:pPr>
            <a:endParaRPr sz="3375"/>
          </a:p>
        </p:txBody>
      </p:sp>
      <p:sp>
        <p:nvSpPr>
          <p:cNvPr id="37" name="Shape 51"/>
          <p:cNvSpPr/>
          <p:nvPr/>
        </p:nvSpPr>
        <p:spPr>
          <a:xfrm>
            <a:off x="13120014" y="4289314"/>
            <a:ext cx="5029974" cy="513603"/>
          </a:xfrm>
          <a:prstGeom prst="rect">
            <a:avLst/>
          </a:prstGeom>
          <a:ln w="12700">
            <a:miter lim="400000"/>
          </a:ln>
          <a:extLst>
            <a:ext uri="{C572A759-6A51-4108-AA02-DFA0A04FC94B}">
              <ma14:wrappingTextBoxFlag xmlns="" xmlns:ma14="http://schemas.microsoft.com/office/mac/drawingml/2011/main" val="1"/>
            </a:ext>
          </a:extLst>
        </p:spPr>
        <p:txBody>
          <a:bodyPr wrap="square" lIns="71438" tIns="71438" rIns="71438" bIns="71438" anchor="ctr">
            <a:spAutoFit/>
          </a:bodyPr>
          <a:lstStyle>
            <a:lvl1pPr algn="l">
              <a:defRPr sz="1200"/>
            </a:lvl1pPr>
          </a:lstStyle>
          <a:p>
            <a:pPr>
              <a:defRPr sz="1800"/>
            </a:pPr>
            <a:r>
              <a:rPr lang="ru-RU" sz="2400" dirty="0">
                <a:solidFill>
                  <a:schemeClr val="accent1">
                    <a:lumMod val="50000"/>
                  </a:schemeClr>
                </a:solidFill>
                <a:latin typeface="Times New Roman" pitchFamily="18" charset="0"/>
                <a:cs typeface="Times New Roman" pitchFamily="18" charset="0"/>
              </a:rPr>
              <a:t>Общая площадь здания: </a:t>
            </a:r>
            <a:r>
              <a:rPr lang="ru-RU" sz="2400" dirty="0" smtClean="0">
                <a:solidFill>
                  <a:schemeClr val="accent1">
                    <a:lumMod val="50000"/>
                  </a:schemeClr>
                </a:solidFill>
                <a:latin typeface="Times New Roman" pitchFamily="18" charset="0"/>
                <a:cs typeface="Times New Roman" pitchFamily="18" charset="0"/>
              </a:rPr>
              <a:t>11 </a:t>
            </a:r>
            <a:r>
              <a:rPr lang="ru-RU" sz="2400" dirty="0">
                <a:solidFill>
                  <a:schemeClr val="accent1">
                    <a:lumMod val="50000"/>
                  </a:schemeClr>
                </a:solidFill>
                <a:latin typeface="Times New Roman" pitchFamily="18" charset="0"/>
                <a:cs typeface="Times New Roman" pitchFamily="18" charset="0"/>
              </a:rPr>
              <a:t>000 </a:t>
            </a:r>
            <a:r>
              <a:rPr lang="ru-RU" sz="2400" dirty="0" err="1">
                <a:solidFill>
                  <a:schemeClr val="accent1">
                    <a:lumMod val="50000"/>
                  </a:schemeClr>
                </a:solidFill>
                <a:latin typeface="Times New Roman" pitchFamily="18" charset="0"/>
                <a:cs typeface="Times New Roman" pitchFamily="18" charset="0"/>
              </a:rPr>
              <a:t>кв.м</a:t>
            </a:r>
            <a:r>
              <a:rPr lang="ru-RU" sz="2400" dirty="0">
                <a:solidFill>
                  <a:schemeClr val="accent1">
                    <a:lumMod val="50000"/>
                  </a:schemeClr>
                </a:solidFill>
                <a:latin typeface="Times New Roman" pitchFamily="18" charset="0"/>
                <a:cs typeface="Times New Roman" pitchFamily="18" charset="0"/>
              </a:rPr>
              <a:t>.</a:t>
            </a:r>
          </a:p>
        </p:txBody>
      </p:sp>
      <p:sp>
        <p:nvSpPr>
          <p:cNvPr id="38" name="Shape 52"/>
          <p:cNvSpPr/>
          <p:nvPr/>
        </p:nvSpPr>
        <p:spPr>
          <a:xfrm>
            <a:off x="13018094" y="3963808"/>
            <a:ext cx="2636037" cy="27699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defRPr sz="1200">
                <a:solidFill>
                  <a:srgbClr val="FFFFFF"/>
                </a:solidFill>
              </a:defRPr>
            </a:lvl1pPr>
          </a:lstStyle>
          <a:p>
            <a:pPr lvl="0">
              <a:defRPr sz="1800">
                <a:solidFill>
                  <a:srgbClr val="000000"/>
                </a:solidFill>
              </a:defRPr>
            </a:pPr>
            <a:r>
              <a:rPr lang="ru-RU" sz="1800" b="1" dirty="0" smtClean="0">
                <a:solidFill>
                  <a:schemeClr val="bg1"/>
                </a:solidFill>
              </a:rPr>
              <a:t>  </a:t>
            </a:r>
            <a:r>
              <a:rPr lang="en-US" sz="1800" b="1" dirty="0">
                <a:solidFill>
                  <a:schemeClr val="bg1"/>
                </a:solidFill>
              </a:rPr>
              <a:t>GBA: </a:t>
            </a:r>
            <a:r>
              <a:rPr lang="en-US" sz="1800" b="1" dirty="0" smtClean="0">
                <a:solidFill>
                  <a:schemeClr val="bg1"/>
                </a:solidFill>
              </a:rPr>
              <a:t> </a:t>
            </a:r>
            <a:r>
              <a:rPr lang="en-US" sz="1800" b="1" dirty="0">
                <a:solidFill>
                  <a:schemeClr val="bg1"/>
                </a:solidFill>
              </a:rPr>
              <a:t>11 000 </a:t>
            </a:r>
            <a:r>
              <a:rPr lang="en-US" sz="1800" b="1" dirty="0" err="1">
                <a:solidFill>
                  <a:schemeClr val="bg1"/>
                </a:solidFill>
              </a:rPr>
              <a:t>sqm</a:t>
            </a:r>
            <a:endParaRPr lang="en-US" sz="1800" b="1" dirty="0">
              <a:solidFill>
                <a:schemeClr val="bg1"/>
              </a:solidFill>
            </a:endParaRPr>
          </a:p>
        </p:txBody>
      </p:sp>
      <p:sp>
        <p:nvSpPr>
          <p:cNvPr id="39" name="Shape 46"/>
          <p:cNvSpPr/>
          <p:nvPr/>
        </p:nvSpPr>
        <p:spPr>
          <a:xfrm>
            <a:off x="14722430" y="5423107"/>
            <a:ext cx="4830003" cy="971528"/>
          </a:xfrm>
          <a:prstGeom prst="rect">
            <a:avLst/>
          </a:prstGeom>
          <a:ln>
            <a:solidFill>
              <a:srgbClr val="85888D"/>
            </a:solidFill>
            <a:miter lim="400000"/>
          </a:ln>
        </p:spPr>
        <p:txBody>
          <a:bodyPr lIns="0" tIns="0" rIns="0" bIns="0" anchor="ctr"/>
          <a:lstStyle/>
          <a:p>
            <a:pPr lvl="0">
              <a:defRPr sz="2400"/>
            </a:pPr>
            <a:endParaRPr sz="3375"/>
          </a:p>
        </p:txBody>
      </p:sp>
      <p:sp>
        <p:nvSpPr>
          <p:cNvPr id="40" name="Shape 51"/>
          <p:cNvSpPr/>
          <p:nvPr/>
        </p:nvSpPr>
        <p:spPr>
          <a:xfrm>
            <a:off x="14987499" y="5594404"/>
            <a:ext cx="4183575" cy="882935"/>
          </a:xfrm>
          <a:prstGeom prst="rect">
            <a:avLst/>
          </a:prstGeom>
          <a:ln w="12700">
            <a:miter lim="400000"/>
          </a:ln>
          <a:extLst>
            <a:ext uri="{C572A759-6A51-4108-AA02-DFA0A04FC94B}">
              <ma14:wrappingTextBoxFlag xmlns="" xmlns:ma14="http://schemas.microsoft.com/office/mac/drawingml/2011/main" val="1"/>
            </a:ext>
          </a:extLst>
        </p:spPr>
        <p:txBody>
          <a:bodyPr lIns="71438" tIns="71438" rIns="71438" bIns="71438" anchor="ctr">
            <a:spAutoFit/>
          </a:bodyPr>
          <a:lstStyle>
            <a:lvl1pPr algn="l">
              <a:defRPr sz="1200"/>
            </a:lvl1pPr>
          </a:lstStyle>
          <a:p>
            <a:pPr>
              <a:defRPr sz="1800"/>
            </a:pPr>
            <a:r>
              <a:rPr lang="ru-RU" sz="2400" dirty="0">
                <a:solidFill>
                  <a:schemeClr val="accent1">
                    <a:lumMod val="50000"/>
                  </a:schemeClr>
                </a:solidFill>
                <a:latin typeface="Times New Roman" pitchFamily="18" charset="0"/>
                <a:cs typeface="Times New Roman" pitchFamily="18" charset="0"/>
              </a:rPr>
              <a:t>Общая арендуемая площадь: </a:t>
            </a:r>
            <a:r>
              <a:rPr lang="ru-RU" sz="2400" dirty="0" smtClean="0">
                <a:solidFill>
                  <a:schemeClr val="accent1">
                    <a:lumMod val="50000"/>
                  </a:schemeClr>
                </a:solidFill>
                <a:latin typeface="Times New Roman" pitchFamily="18" charset="0"/>
                <a:cs typeface="Times New Roman" pitchFamily="18" charset="0"/>
              </a:rPr>
              <a:t> </a:t>
            </a:r>
            <a:r>
              <a:rPr lang="ru-RU" sz="2400" dirty="0">
                <a:solidFill>
                  <a:schemeClr val="accent1">
                    <a:lumMod val="50000"/>
                  </a:schemeClr>
                </a:solidFill>
                <a:latin typeface="Times New Roman" pitchFamily="18" charset="0"/>
                <a:cs typeface="Times New Roman" pitchFamily="18" charset="0"/>
              </a:rPr>
              <a:t>8000 </a:t>
            </a:r>
            <a:r>
              <a:rPr lang="ru-RU" sz="2400" dirty="0" err="1">
                <a:solidFill>
                  <a:schemeClr val="accent1">
                    <a:lumMod val="50000"/>
                  </a:schemeClr>
                </a:solidFill>
                <a:latin typeface="Times New Roman" pitchFamily="18" charset="0"/>
                <a:cs typeface="Times New Roman" pitchFamily="18" charset="0"/>
              </a:rPr>
              <a:t>кв.м</a:t>
            </a:r>
            <a:endParaRPr lang="ru-RU" sz="2400" dirty="0">
              <a:solidFill>
                <a:schemeClr val="accent1">
                  <a:lumMod val="50000"/>
                </a:schemeClr>
              </a:solidFill>
              <a:latin typeface="Times New Roman" pitchFamily="18" charset="0"/>
              <a:cs typeface="Times New Roman" pitchFamily="18" charset="0"/>
            </a:endParaRPr>
          </a:p>
        </p:txBody>
      </p:sp>
      <p:sp>
        <p:nvSpPr>
          <p:cNvPr id="54" name="Shape 52"/>
          <p:cNvSpPr/>
          <p:nvPr/>
        </p:nvSpPr>
        <p:spPr>
          <a:xfrm>
            <a:off x="14885579" y="5299459"/>
            <a:ext cx="2590174" cy="27699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defRPr sz="1200">
                <a:solidFill>
                  <a:srgbClr val="FFFFFF"/>
                </a:solidFill>
              </a:defRPr>
            </a:lvl1pPr>
          </a:lstStyle>
          <a:p>
            <a:pPr lvl="0">
              <a:defRPr sz="1800">
                <a:solidFill>
                  <a:srgbClr val="000000"/>
                </a:solidFill>
              </a:defRPr>
            </a:pPr>
            <a:r>
              <a:rPr lang="ru-RU" sz="1800" b="1" dirty="0" smtClean="0">
                <a:solidFill>
                  <a:schemeClr val="bg1"/>
                </a:solidFill>
              </a:rPr>
              <a:t>  </a:t>
            </a:r>
            <a:r>
              <a:rPr lang="en-US" sz="1800" b="1" dirty="0" smtClean="0">
                <a:solidFill>
                  <a:schemeClr val="bg1"/>
                </a:solidFill>
              </a:rPr>
              <a:t>GLA</a:t>
            </a:r>
            <a:r>
              <a:rPr lang="en-US" sz="1800" b="1" dirty="0">
                <a:solidFill>
                  <a:schemeClr val="bg1"/>
                </a:solidFill>
              </a:rPr>
              <a:t>: </a:t>
            </a:r>
            <a:r>
              <a:rPr lang="en-US" sz="1800" b="1" dirty="0" smtClean="0">
                <a:solidFill>
                  <a:schemeClr val="bg1"/>
                </a:solidFill>
              </a:rPr>
              <a:t> </a:t>
            </a:r>
            <a:r>
              <a:rPr lang="en-US" sz="1800" b="1" dirty="0">
                <a:solidFill>
                  <a:schemeClr val="bg1"/>
                </a:solidFill>
              </a:rPr>
              <a:t>8</a:t>
            </a:r>
            <a:r>
              <a:rPr lang="en-US" sz="1800" b="1" dirty="0" smtClean="0">
                <a:solidFill>
                  <a:schemeClr val="bg1"/>
                </a:solidFill>
              </a:rPr>
              <a:t> </a:t>
            </a:r>
            <a:r>
              <a:rPr lang="en-US" sz="1800" b="1" dirty="0">
                <a:solidFill>
                  <a:schemeClr val="bg1"/>
                </a:solidFill>
              </a:rPr>
              <a:t>000 </a:t>
            </a:r>
            <a:r>
              <a:rPr lang="en-US" sz="1800" b="1" dirty="0" err="1">
                <a:solidFill>
                  <a:schemeClr val="bg1"/>
                </a:solidFill>
              </a:rPr>
              <a:t>sqm</a:t>
            </a:r>
            <a:endParaRPr lang="en-US" sz="1800" b="1" dirty="0">
              <a:solidFill>
                <a:schemeClr val="bg1"/>
              </a:solidFill>
            </a:endParaRPr>
          </a:p>
        </p:txBody>
      </p:sp>
      <p:sp>
        <p:nvSpPr>
          <p:cNvPr id="55" name="Shape 46"/>
          <p:cNvSpPr/>
          <p:nvPr/>
        </p:nvSpPr>
        <p:spPr>
          <a:xfrm>
            <a:off x="17560961" y="8243381"/>
            <a:ext cx="4830003" cy="971528"/>
          </a:xfrm>
          <a:prstGeom prst="rect">
            <a:avLst/>
          </a:prstGeom>
          <a:ln>
            <a:solidFill>
              <a:srgbClr val="85888D"/>
            </a:solidFill>
            <a:miter lim="400000"/>
          </a:ln>
        </p:spPr>
        <p:txBody>
          <a:bodyPr lIns="0" tIns="0" rIns="0" bIns="0" anchor="ctr"/>
          <a:lstStyle/>
          <a:p>
            <a:pPr lvl="0">
              <a:defRPr sz="2400"/>
            </a:pPr>
            <a:endParaRPr sz="3375"/>
          </a:p>
        </p:txBody>
      </p:sp>
      <p:sp>
        <p:nvSpPr>
          <p:cNvPr id="56" name="Shape 51"/>
          <p:cNvSpPr/>
          <p:nvPr/>
        </p:nvSpPr>
        <p:spPr>
          <a:xfrm>
            <a:off x="17826030" y="8401978"/>
            <a:ext cx="4183575" cy="882935"/>
          </a:xfrm>
          <a:prstGeom prst="rect">
            <a:avLst/>
          </a:prstGeom>
          <a:ln w="12700">
            <a:miter lim="400000"/>
          </a:ln>
          <a:extLst>
            <a:ext uri="{C572A759-6A51-4108-AA02-DFA0A04FC94B}">
              <ma14:wrappingTextBoxFlag xmlns="" xmlns:ma14="http://schemas.microsoft.com/office/mac/drawingml/2011/main" val="1"/>
            </a:ext>
          </a:extLst>
        </p:spPr>
        <p:txBody>
          <a:bodyPr lIns="71438" tIns="71438" rIns="71438" bIns="71438" anchor="ctr">
            <a:spAutoFit/>
          </a:bodyPr>
          <a:lstStyle>
            <a:lvl1pPr algn="l">
              <a:defRPr sz="1200"/>
            </a:lvl1pPr>
          </a:lstStyle>
          <a:p>
            <a:pPr>
              <a:defRPr sz="1800"/>
            </a:pPr>
            <a:r>
              <a:rPr lang="ru-RU" sz="2400" dirty="0">
                <a:solidFill>
                  <a:schemeClr val="accent1">
                    <a:lumMod val="50000"/>
                  </a:schemeClr>
                </a:solidFill>
                <a:latin typeface="Times New Roman" pitchFamily="18" charset="0"/>
                <a:cs typeface="Times New Roman" pitchFamily="18" charset="0"/>
              </a:rPr>
              <a:t>Средняя площадь этажа: </a:t>
            </a:r>
            <a:r>
              <a:rPr lang="ru-RU" sz="2400" dirty="0" smtClean="0">
                <a:solidFill>
                  <a:schemeClr val="accent1">
                    <a:lumMod val="50000"/>
                  </a:schemeClr>
                </a:solidFill>
                <a:latin typeface="Times New Roman" pitchFamily="18" charset="0"/>
                <a:cs typeface="Times New Roman" pitchFamily="18" charset="0"/>
              </a:rPr>
              <a:t>771 </a:t>
            </a:r>
            <a:r>
              <a:rPr lang="ru-RU" sz="2400" dirty="0" err="1" smtClean="0">
                <a:solidFill>
                  <a:schemeClr val="accent1">
                    <a:lumMod val="50000"/>
                  </a:schemeClr>
                </a:solidFill>
                <a:latin typeface="Times New Roman" pitchFamily="18" charset="0"/>
                <a:cs typeface="Times New Roman" pitchFamily="18" charset="0"/>
              </a:rPr>
              <a:t>кв.м</a:t>
            </a:r>
            <a:endParaRPr lang="ru-RU" sz="2400" dirty="0">
              <a:solidFill>
                <a:schemeClr val="accent1">
                  <a:lumMod val="50000"/>
                </a:schemeClr>
              </a:solidFill>
              <a:latin typeface="Times New Roman" pitchFamily="18" charset="0"/>
              <a:cs typeface="Times New Roman" pitchFamily="18" charset="0"/>
            </a:endParaRPr>
          </a:p>
        </p:txBody>
      </p:sp>
      <p:sp>
        <p:nvSpPr>
          <p:cNvPr id="57" name="Shape 52"/>
          <p:cNvSpPr/>
          <p:nvPr/>
        </p:nvSpPr>
        <p:spPr>
          <a:xfrm>
            <a:off x="17724110" y="8174800"/>
            <a:ext cx="2775671" cy="27699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defRPr sz="1200">
                <a:solidFill>
                  <a:srgbClr val="FFFFFF"/>
                </a:solidFill>
              </a:defRPr>
            </a:lvl1pPr>
          </a:lstStyle>
          <a:p>
            <a:pPr lvl="0">
              <a:defRPr sz="1800">
                <a:solidFill>
                  <a:srgbClr val="000000"/>
                </a:solidFill>
              </a:defRPr>
            </a:pPr>
            <a:r>
              <a:rPr lang="ru-RU" sz="1800" b="1" dirty="0" smtClean="0">
                <a:solidFill>
                  <a:schemeClr val="bg1"/>
                </a:solidFill>
              </a:rPr>
              <a:t>  </a:t>
            </a:r>
            <a:r>
              <a:rPr lang="en-US" sz="1800" b="1" dirty="0">
                <a:solidFill>
                  <a:schemeClr val="bg1"/>
                </a:solidFill>
              </a:rPr>
              <a:t>Floor plate size: </a:t>
            </a:r>
            <a:r>
              <a:rPr lang="en-US" sz="1800" b="1" dirty="0" smtClean="0">
                <a:solidFill>
                  <a:schemeClr val="bg1"/>
                </a:solidFill>
              </a:rPr>
              <a:t>771 </a:t>
            </a:r>
            <a:r>
              <a:rPr lang="en-US" sz="1800" b="1" dirty="0" err="1">
                <a:solidFill>
                  <a:schemeClr val="bg1"/>
                </a:solidFill>
              </a:rPr>
              <a:t>sqm</a:t>
            </a:r>
            <a:endParaRPr lang="en-US" sz="1800" b="1" dirty="0">
              <a:solidFill>
                <a:schemeClr val="bg1"/>
              </a:solidFill>
            </a:endParaRPr>
          </a:p>
        </p:txBody>
      </p:sp>
      <p:sp>
        <p:nvSpPr>
          <p:cNvPr id="58" name="Shape 46"/>
          <p:cNvSpPr/>
          <p:nvPr/>
        </p:nvSpPr>
        <p:spPr>
          <a:xfrm>
            <a:off x="18472984" y="9767006"/>
            <a:ext cx="5064707" cy="1208198"/>
          </a:xfrm>
          <a:prstGeom prst="rect">
            <a:avLst/>
          </a:prstGeom>
          <a:ln>
            <a:solidFill>
              <a:srgbClr val="85888D"/>
            </a:solidFill>
            <a:miter lim="400000"/>
          </a:ln>
        </p:spPr>
        <p:txBody>
          <a:bodyPr lIns="0" tIns="0" rIns="0" bIns="0" anchor="ctr"/>
          <a:lstStyle/>
          <a:p>
            <a:pPr lvl="0">
              <a:defRPr sz="2400"/>
            </a:pPr>
            <a:endParaRPr sz="3375"/>
          </a:p>
        </p:txBody>
      </p:sp>
      <p:sp>
        <p:nvSpPr>
          <p:cNvPr id="59" name="Shape 51"/>
          <p:cNvSpPr/>
          <p:nvPr/>
        </p:nvSpPr>
        <p:spPr>
          <a:xfrm>
            <a:off x="18811903" y="10182159"/>
            <a:ext cx="4386867" cy="513603"/>
          </a:xfrm>
          <a:prstGeom prst="rect">
            <a:avLst/>
          </a:prstGeom>
          <a:ln w="12700">
            <a:miter lim="400000"/>
          </a:ln>
          <a:extLst>
            <a:ext uri="{C572A759-6A51-4108-AA02-DFA0A04FC94B}">
              <ma14:wrappingTextBoxFlag xmlns="" xmlns:ma14="http://schemas.microsoft.com/office/mac/drawingml/2011/main" val="1"/>
            </a:ext>
          </a:extLst>
        </p:spPr>
        <p:txBody>
          <a:bodyPr wrap="square" lIns="71438" tIns="71438" rIns="71438" bIns="71438" anchor="ctr">
            <a:spAutoFit/>
          </a:bodyPr>
          <a:lstStyle>
            <a:lvl1pPr algn="l">
              <a:defRPr sz="1200"/>
            </a:lvl1pPr>
          </a:lstStyle>
          <a:p>
            <a:pPr>
              <a:defRPr sz="1800"/>
            </a:pPr>
            <a:r>
              <a:rPr lang="ru-RU" sz="2400" dirty="0">
                <a:solidFill>
                  <a:schemeClr val="accent1">
                    <a:lumMod val="50000"/>
                  </a:schemeClr>
                </a:solidFill>
                <a:latin typeface="Times New Roman" pitchFamily="18" charset="0"/>
                <a:cs typeface="Times New Roman" pitchFamily="18" charset="0"/>
              </a:rPr>
              <a:t>Высота этажа: 4,08 м</a:t>
            </a:r>
          </a:p>
        </p:txBody>
      </p:sp>
      <p:sp>
        <p:nvSpPr>
          <p:cNvPr id="60" name="Shape 52"/>
          <p:cNvSpPr/>
          <p:nvPr/>
        </p:nvSpPr>
        <p:spPr>
          <a:xfrm>
            <a:off x="18636133" y="9742436"/>
            <a:ext cx="2668603" cy="27699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defRPr sz="1200">
                <a:solidFill>
                  <a:srgbClr val="FFFFFF"/>
                </a:solidFill>
              </a:defRPr>
            </a:lvl1pPr>
          </a:lstStyle>
          <a:p>
            <a:pPr lvl="0">
              <a:defRPr sz="1800">
                <a:solidFill>
                  <a:srgbClr val="000000"/>
                </a:solidFill>
              </a:defRPr>
            </a:pPr>
            <a:r>
              <a:rPr lang="ru-RU" sz="1800" b="1" dirty="0" smtClean="0">
                <a:solidFill>
                  <a:schemeClr val="bg1"/>
                </a:solidFill>
              </a:rPr>
              <a:t>  </a:t>
            </a:r>
            <a:r>
              <a:rPr lang="en-US" sz="1800" b="1" dirty="0">
                <a:solidFill>
                  <a:schemeClr val="bg1"/>
                </a:solidFill>
              </a:rPr>
              <a:t>Ceiling height: 4,08 m</a:t>
            </a:r>
          </a:p>
        </p:txBody>
      </p:sp>
      <p:sp>
        <p:nvSpPr>
          <p:cNvPr id="61" name="Shape 46"/>
          <p:cNvSpPr/>
          <p:nvPr/>
        </p:nvSpPr>
        <p:spPr>
          <a:xfrm>
            <a:off x="11658425" y="8246765"/>
            <a:ext cx="4830003" cy="971528"/>
          </a:xfrm>
          <a:prstGeom prst="rect">
            <a:avLst/>
          </a:prstGeom>
          <a:ln>
            <a:solidFill>
              <a:srgbClr val="85888D"/>
            </a:solidFill>
            <a:miter lim="400000"/>
          </a:ln>
        </p:spPr>
        <p:txBody>
          <a:bodyPr lIns="0" tIns="0" rIns="0" bIns="0" anchor="ctr"/>
          <a:lstStyle/>
          <a:p>
            <a:pPr lvl="0">
              <a:defRPr sz="2400"/>
            </a:pPr>
            <a:endParaRPr sz="3375"/>
          </a:p>
        </p:txBody>
      </p:sp>
      <p:sp>
        <p:nvSpPr>
          <p:cNvPr id="64" name="Shape 51"/>
          <p:cNvSpPr/>
          <p:nvPr/>
        </p:nvSpPr>
        <p:spPr>
          <a:xfrm>
            <a:off x="11923494" y="8585072"/>
            <a:ext cx="4183575" cy="513603"/>
          </a:xfrm>
          <a:prstGeom prst="rect">
            <a:avLst/>
          </a:prstGeom>
          <a:ln w="12700">
            <a:miter lim="400000"/>
          </a:ln>
          <a:extLst>
            <a:ext uri="{C572A759-6A51-4108-AA02-DFA0A04FC94B}">
              <ma14:wrappingTextBoxFlag xmlns="" xmlns:ma14="http://schemas.microsoft.com/office/mac/drawingml/2011/main" val="1"/>
            </a:ext>
          </a:extLst>
        </p:spPr>
        <p:txBody>
          <a:bodyPr lIns="71438" tIns="71438" rIns="71438" bIns="71438" anchor="ctr">
            <a:spAutoFit/>
          </a:bodyPr>
          <a:lstStyle>
            <a:lvl1pPr algn="l">
              <a:defRPr sz="1200"/>
            </a:lvl1pPr>
          </a:lstStyle>
          <a:p>
            <a:pPr>
              <a:defRPr sz="1800"/>
            </a:pPr>
            <a:r>
              <a:rPr lang="ru-RU" sz="2400" dirty="0">
                <a:solidFill>
                  <a:schemeClr val="accent1">
                    <a:lumMod val="50000"/>
                  </a:schemeClr>
                </a:solidFill>
                <a:latin typeface="Times New Roman" pitchFamily="18" charset="0"/>
                <a:cs typeface="Times New Roman" pitchFamily="18" charset="0"/>
              </a:rPr>
              <a:t>Лифты: 4</a:t>
            </a:r>
          </a:p>
        </p:txBody>
      </p:sp>
      <p:sp>
        <p:nvSpPr>
          <p:cNvPr id="65" name="Shape 52"/>
          <p:cNvSpPr/>
          <p:nvPr/>
        </p:nvSpPr>
        <p:spPr>
          <a:xfrm>
            <a:off x="11821574" y="8188456"/>
            <a:ext cx="2544937" cy="27699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defRPr sz="1200">
                <a:solidFill>
                  <a:srgbClr val="FFFFFF"/>
                </a:solidFill>
              </a:defRPr>
            </a:lvl1pPr>
          </a:lstStyle>
          <a:p>
            <a:pPr lvl="0">
              <a:defRPr sz="1800">
                <a:solidFill>
                  <a:srgbClr val="000000"/>
                </a:solidFill>
              </a:defRPr>
            </a:pPr>
            <a:r>
              <a:rPr lang="ru-RU" sz="1800" b="1" dirty="0" smtClean="0">
                <a:solidFill>
                  <a:schemeClr val="bg1"/>
                </a:solidFill>
              </a:rPr>
              <a:t>  </a:t>
            </a:r>
            <a:r>
              <a:rPr lang="en-US" sz="1800" b="1" dirty="0">
                <a:solidFill>
                  <a:schemeClr val="bg1"/>
                </a:solidFill>
              </a:rPr>
              <a:t>Lifts: 4</a:t>
            </a:r>
          </a:p>
        </p:txBody>
      </p:sp>
      <p:sp>
        <p:nvSpPr>
          <p:cNvPr id="66" name="Shape 46"/>
          <p:cNvSpPr/>
          <p:nvPr/>
        </p:nvSpPr>
        <p:spPr>
          <a:xfrm>
            <a:off x="12913430" y="9778583"/>
            <a:ext cx="4830003" cy="1196621"/>
          </a:xfrm>
          <a:prstGeom prst="rect">
            <a:avLst/>
          </a:prstGeom>
          <a:ln>
            <a:solidFill>
              <a:srgbClr val="85888D"/>
            </a:solidFill>
            <a:miter lim="400000"/>
          </a:ln>
        </p:spPr>
        <p:txBody>
          <a:bodyPr lIns="0" tIns="0" rIns="0" bIns="0" anchor="ctr"/>
          <a:lstStyle/>
          <a:p>
            <a:pPr lvl="0">
              <a:defRPr sz="2400"/>
            </a:pPr>
            <a:endParaRPr sz="3375"/>
          </a:p>
        </p:txBody>
      </p:sp>
      <p:sp>
        <p:nvSpPr>
          <p:cNvPr id="67" name="Shape 51"/>
          <p:cNvSpPr/>
          <p:nvPr/>
        </p:nvSpPr>
        <p:spPr>
          <a:xfrm>
            <a:off x="13178499" y="10090903"/>
            <a:ext cx="4183575" cy="882935"/>
          </a:xfrm>
          <a:prstGeom prst="rect">
            <a:avLst/>
          </a:prstGeom>
          <a:ln w="12700">
            <a:miter lim="400000"/>
          </a:ln>
          <a:extLst>
            <a:ext uri="{C572A759-6A51-4108-AA02-DFA0A04FC94B}">
              <ma14:wrappingTextBoxFlag xmlns="" xmlns:ma14="http://schemas.microsoft.com/office/mac/drawingml/2011/main" val="1"/>
            </a:ext>
          </a:extLst>
        </p:spPr>
        <p:txBody>
          <a:bodyPr lIns="71438" tIns="71438" rIns="71438" bIns="71438" anchor="ctr">
            <a:spAutoFit/>
          </a:bodyPr>
          <a:lstStyle>
            <a:lvl1pPr algn="l">
              <a:defRPr sz="1200"/>
            </a:lvl1pPr>
          </a:lstStyle>
          <a:p>
            <a:pPr>
              <a:defRPr sz="1800"/>
            </a:pPr>
            <a:r>
              <a:rPr lang="ru-RU" sz="2400" dirty="0">
                <a:solidFill>
                  <a:schemeClr val="accent1">
                    <a:lumMod val="50000"/>
                  </a:schemeClr>
                </a:solidFill>
                <a:latin typeface="Times New Roman" pitchFamily="18" charset="0"/>
                <a:cs typeface="Times New Roman" pitchFamily="18" charset="0"/>
              </a:rPr>
              <a:t>Подземный паркинг: 4 яруса на 94 </a:t>
            </a:r>
            <a:r>
              <a:rPr lang="ru-RU" sz="2400" dirty="0" err="1">
                <a:solidFill>
                  <a:schemeClr val="accent1">
                    <a:lumMod val="50000"/>
                  </a:schemeClr>
                </a:solidFill>
                <a:latin typeface="Times New Roman" pitchFamily="18" charset="0"/>
                <a:cs typeface="Times New Roman" pitchFamily="18" charset="0"/>
              </a:rPr>
              <a:t>машиномест</a:t>
            </a:r>
            <a:endParaRPr lang="ru-RU" sz="2400" dirty="0">
              <a:solidFill>
                <a:schemeClr val="accent1">
                  <a:lumMod val="50000"/>
                </a:schemeClr>
              </a:solidFill>
              <a:latin typeface="Times New Roman" pitchFamily="18" charset="0"/>
              <a:cs typeface="Times New Roman" pitchFamily="18" charset="0"/>
            </a:endParaRPr>
          </a:p>
        </p:txBody>
      </p:sp>
      <p:sp>
        <p:nvSpPr>
          <p:cNvPr id="68" name="Shape 52"/>
          <p:cNvSpPr/>
          <p:nvPr/>
        </p:nvSpPr>
        <p:spPr>
          <a:xfrm>
            <a:off x="13076579" y="9581776"/>
            <a:ext cx="2785267" cy="553998"/>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defRPr sz="1200">
                <a:solidFill>
                  <a:srgbClr val="FFFFFF"/>
                </a:solidFill>
              </a:defRPr>
            </a:lvl1pPr>
          </a:lstStyle>
          <a:p>
            <a:pPr lvl="0">
              <a:defRPr sz="1800">
                <a:solidFill>
                  <a:srgbClr val="000000"/>
                </a:solidFill>
              </a:defRPr>
            </a:pPr>
            <a:r>
              <a:rPr lang="ru-RU" sz="1800" b="1" dirty="0" smtClean="0">
                <a:solidFill>
                  <a:schemeClr val="bg1"/>
                </a:solidFill>
              </a:rPr>
              <a:t>  </a:t>
            </a:r>
            <a:r>
              <a:rPr lang="en-US" sz="1800" b="1" dirty="0">
                <a:solidFill>
                  <a:schemeClr val="bg1"/>
                </a:solidFill>
              </a:rPr>
              <a:t>Underground parking: 4 </a:t>
            </a:r>
            <a:r>
              <a:rPr lang="en-US" sz="1800" b="1" dirty="0" err="1">
                <a:solidFill>
                  <a:schemeClr val="bg1"/>
                </a:solidFill>
              </a:rPr>
              <a:t>storey</a:t>
            </a:r>
            <a:r>
              <a:rPr lang="en-US" sz="1800" b="1" dirty="0">
                <a:solidFill>
                  <a:schemeClr val="bg1"/>
                </a:solidFill>
              </a:rPr>
              <a:t> for 90 car lots</a:t>
            </a:r>
          </a:p>
        </p:txBody>
      </p:sp>
      <p:sp>
        <p:nvSpPr>
          <p:cNvPr id="76" name="Shape 46"/>
          <p:cNvSpPr/>
          <p:nvPr/>
        </p:nvSpPr>
        <p:spPr>
          <a:xfrm>
            <a:off x="19171074" y="11436299"/>
            <a:ext cx="4796395" cy="992525"/>
          </a:xfrm>
          <a:prstGeom prst="rect">
            <a:avLst/>
          </a:prstGeom>
          <a:ln>
            <a:solidFill>
              <a:srgbClr val="85888D"/>
            </a:solidFill>
            <a:miter lim="400000"/>
          </a:ln>
        </p:spPr>
        <p:txBody>
          <a:bodyPr lIns="0" tIns="0" rIns="0" bIns="0" anchor="ctr"/>
          <a:lstStyle/>
          <a:p>
            <a:pPr lvl="0">
              <a:defRPr sz="2400"/>
            </a:pPr>
            <a:endParaRPr sz="3375"/>
          </a:p>
        </p:txBody>
      </p:sp>
      <p:sp>
        <p:nvSpPr>
          <p:cNvPr id="77" name="Shape 51"/>
          <p:cNvSpPr/>
          <p:nvPr/>
        </p:nvSpPr>
        <p:spPr>
          <a:xfrm>
            <a:off x="19381492" y="11778886"/>
            <a:ext cx="4154465" cy="513603"/>
          </a:xfrm>
          <a:prstGeom prst="rect">
            <a:avLst/>
          </a:prstGeom>
          <a:ln w="12700">
            <a:miter lim="400000"/>
          </a:ln>
          <a:extLst>
            <a:ext uri="{C572A759-6A51-4108-AA02-DFA0A04FC94B}">
              <ma14:wrappingTextBoxFlag xmlns="" xmlns:ma14="http://schemas.microsoft.com/office/mac/drawingml/2011/main" val="1"/>
            </a:ext>
          </a:extLst>
        </p:spPr>
        <p:txBody>
          <a:bodyPr wrap="square" lIns="71438" tIns="71438" rIns="71438" bIns="71438" anchor="ctr">
            <a:spAutoFit/>
          </a:bodyPr>
          <a:lstStyle>
            <a:lvl1pPr algn="l">
              <a:defRPr sz="1200"/>
            </a:lvl1pPr>
          </a:lstStyle>
          <a:p>
            <a:pPr>
              <a:defRPr sz="1800"/>
            </a:pPr>
            <a:r>
              <a:rPr lang="ru-RU" sz="2400" dirty="0">
                <a:solidFill>
                  <a:schemeClr val="accent1">
                    <a:lumMod val="50000"/>
                  </a:schemeClr>
                </a:solidFill>
                <a:latin typeface="Times New Roman" pitchFamily="18" charset="0"/>
                <a:cs typeface="Times New Roman" pitchFamily="18" charset="0"/>
              </a:rPr>
              <a:t>Наземный паркинг: 35 мест</a:t>
            </a:r>
          </a:p>
        </p:txBody>
      </p:sp>
      <p:sp>
        <p:nvSpPr>
          <p:cNvPr id="78" name="Shape 52"/>
          <p:cNvSpPr/>
          <p:nvPr/>
        </p:nvSpPr>
        <p:spPr>
          <a:xfrm>
            <a:off x="19334223" y="11413364"/>
            <a:ext cx="2765887" cy="27699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defRPr sz="1200">
                <a:solidFill>
                  <a:srgbClr val="FFFFFF"/>
                </a:solidFill>
              </a:defRPr>
            </a:lvl1pPr>
          </a:lstStyle>
          <a:p>
            <a:pPr lvl="0">
              <a:defRPr sz="1800">
                <a:solidFill>
                  <a:srgbClr val="000000"/>
                </a:solidFill>
              </a:defRPr>
            </a:pPr>
            <a:r>
              <a:rPr lang="ru-RU" sz="1800" b="1" dirty="0" smtClean="0">
                <a:solidFill>
                  <a:schemeClr val="bg1"/>
                </a:solidFill>
              </a:rPr>
              <a:t>  </a:t>
            </a:r>
            <a:r>
              <a:rPr lang="en-US" sz="1800" b="1" dirty="0">
                <a:solidFill>
                  <a:schemeClr val="bg1"/>
                </a:solidFill>
              </a:rPr>
              <a:t>Ground parking: 35 car lots</a:t>
            </a:r>
          </a:p>
        </p:txBody>
      </p:sp>
      <p:sp>
        <p:nvSpPr>
          <p:cNvPr id="79" name="Прямоугольник 78"/>
          <p:cNvSpPr/>
          <p:nvPr/>
        </p:nvSpPr>
        <p:spPr>
          <a:xfrm>
            <a:off x="17473384" y="306058"/>
            <a:ext cx="6494085" cy="1323439"/>
          </a:xfrm>
          <a:prstGeom prst="rect">
            <a:avLst/>
          </a:prstGeom>
          <a:noFill/>
        </p:spPr>
        <p:txBody>
          <a:bodyPr wrap="none" lIns="91440" tIns="45720" rIns="91440" bIns="45720">
            <a:spAutoFit/>
          </a:bodyPr>
          <a:lstStyle/>
          <a:p>
            <a:pPr algn="ctr"/>
            <a:r>
              <a:rPr lang="en-US" sz="8000" b="1" cap="none" spc="0" dirty="0" smtClean="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GREEN TOWER</a:t>
            </a:r>
            <a:endParaRPr lang="ru-RU" sz="80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
        <p:nvSpPr>
          <p:cNvPr id="80" name="Прямоугольник 79"/>
          <p:cNvSpPr/>
          <p:nvPr/>
        </p:nvSpPr>
        <p:spPr>
          <a:xfrm>
            <a:off x="19504413" y="1553384"/>
            <a:ext cx="4700016" cy="1107996"/>
          </a:xfrm>
          <a:prstGeom prst="rect">
            <a:avLst/>
          </a:prstGeom>
          <a:noFill/>
        </p:spPr>
        <p:txBody>
          <a:bodyPr wrap="square" lIns="91440" tIns="45720" rIns="91440" bIns="45720">
            <a:spAutoFit/>
          </a:bodyPr>
          <a:lstStyle/>
          <a:p>
            <a:pPr algn="ctr"/>
            <a:r>
              <a:rPr lang="kk-KZ" sz="6600" b="1" dirty="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rPr>
              <a:t>в</a:t>
            </a:r>
            <a:r>
              <a:rPr lang="kk-KZ" sz="6600" b="1" cap="none" spc="0" dirty="0" smtClean="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rPr>
              <a:t> цифрах</a:t>
            </a:r>
            <a:endParaRPr lang="ru-RU" sz="6600" b="1" cap="none" spc="0" dirty="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endParaRPr>
          </a:p>
        </p:txBody>
      </p:sp>
      <p:pic>
        <p:nvPicPr>
          <p:cNvPr id="82" name="Picture 4" descr="ÐÐ¾ÑÐ¾Ð¶ÐµÐµ Ð¸Ð·Ð¾Ð±ÑÐ°Ð¶ÐµÐ½Ð¸Ðµ"/>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7224" y="3310047"/>
            <a:ext cx="4980321" cy="3231901"/>
          </a:xfrm>
          <a:prstGeom prst="rect">
            <a:avLst/>
          </a:prstGeom>
          <a:noFill/>
          <a:extLst>
            <a:ext uri="{909E8E84-426E-40DD-AFC4-6F175D3DCCD1}">
              <a14:hiddenFill xmlns:a14="http://schemas.microsoft.com/office/drawing/2010/main">
                <a:solidFill>
                  <a:srgbClr val="FFFFFF"/>
                </a:solidFill>
              </a14:hiddenFill>
            </a:ext>
          </a:extLst>
        </p:spPr>
      </p:pic>
      <p:pic>
        <p:nvPicPr>
          <p:cNvPr id="83" name="Рисунок 8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978" y="6958609"/>
            <a:ext cx="5310002" cy="3073051"/>
          </a:xfrm>
          <a:prstGeom prst="rect">
            <a:avLst/>
          </a:prstGeom>
          <a:ln>
            <a:noFill/>
          </a:ln>
          <a:effectLst>
            <a:softEdge rad="112500"/>
          </a:effectLst>
        </p:spPr>
      </p:pic>
      <p:pic>
        <p:nvPicPr>
          <p:cNvPr id="84" name="Shape 359" descr="Shape 359"/>
          <p:cNvPicPr>
            <a:picLocks noChangeAspect="1"/>
          </p:cNvPicPr>
          <p:nvPr/>
        </p:nvPicPr>
        <p:blipFill>
          <a:blip r:embed="rId6">
            <a:extLst/>
          </a:blip>
          <a:stretch>
            <a:fillRect/>
          </a:stretch>
        </p:blipFill>
        <p:spPr>
          <a:xfrm>
            <a:off x="237224" y="10374016"/>
            <a:ext cx="5115130" cy="2906300"/>
          </a:xfrm>
          <a:prstGeom prst="rect">
            <a:avLst/>
          </a:prstGeom>
          <a:ln>
            <a:noFill/>
          </a:ln>
          <a:effectLst>
            <a:softEdge rad="112500"/>
          </a:effectLst>
        </p:spPr>
      </p:pic>
      <p:pic>
        <p:nvPicPr>
          <p:cNvPr id="85" name="pasted-image.png"/>
          <p:cNvPicPr/>
          <p:nvPr/>
        </p:nvPicPr>
        <p:blipFill>
          <a:blip r:embed="rId7">
            <a:extLst/>
          </a:blip>
          <a:stretch>
            <a:fillRect/>
          </a:stretch>
        </p:blipFill>
        <p:spPr>
          <a:xfrm>
            <a:off x="204738" y="347733"/>
            <a:ext cx="5147615" cy="2742597"/>
          </a:xfrm>
          <a:prstGeom prst="rect">
            <a:avLst/>
          </a:prstGeom>
          <a:ln>
            <a:noFill/>
          </a:ln>
          <a:effectLst>
            <a:softEdge rad="112500"/>
          </a:effectLst>
        </p:spPr>
      </p:pic>
      <p:sp>
        <p:nvSpPr>
          <p:cNvPr id="41" name="Shape 46"/>
          <p:cNvSpPr/>
          <p:nvPr/>
        </p:nvSpPr>
        <p:spPr>
          <a:xfrm>
            <a:off x="13981900" y="11457297"/>
            <a:ext cx="4830003" cy="971528"/>
          </a:xfrm>
          <a:prstGeom prst="rect">
            <a:avLst/>
          </a:prstGeom>
          <a:ln>
            <a:solidFill>
              <a:srgbClr val="85888D"/>
            </a:solidFill>
            <a:miter lim="400000"/>
          </a:ln>
        </p:spPr>
        <p:txBody>
          <a:bodyPr lIns="0" tIns="0" rIns="0" bIns="0" anchor="ctr"/>
          <a:lstStyle/>
          <a:p>
            <a:pPr lvl="0">
              <a:defRPr sz="2400"/>
            </a:pPr>
            <a:endParaRPr sz="3375"/>
          </a:p>
        </p:txBody>
      </p:sp>
      <p:sp>
        <p:nvSpPr>
          <p:cNvPr id="42" name="Shape 51"/>
          <p:cNvSpPr/>
          <p:nvPr/>
        </p:nvSpPr>
        <p:spPr>
          <a:xfrm>
            <a:off x="14213847" y="11724029"/>
            <a:ext cx="4183575" cy="513603"/>
          </a:xfrm>
          <a:prstGeom prst="rect">
            <a:avLst/>
          </a:prstGeom>
          <a:ln w="12700">
            <a:miter lim="400000"/>
          </a:ln>
          <a:extLst>
            <a:ext uri="{C572A759-6A51-4108-AA02-DFA0A04FC94B}">
              <ma14:wrappingTextBoxFlag xmlns="" xmlns:ma14="http://schemas.microsoft.com/office/mac/drawingml/2011/main" val="1"/>
            </a:ext>
          </a:extLst>
        </p:spPr>
        <p:txBody>
          <a:bodyPr lIns="71438" tIns="71438" rIns="71438" bIns="71438" anchor="ctr">
            <a:spAutoFit/>
          </a:bodyPr>
          <a:lstStyle>
            <a:lvl1pPr algn="l">
              <a:defRPr sz="1200"/>
            </a:lvl1pPr>
          </a:lstStyle>
          <a:p>
            <a:pPr>
              <a:defRPr sz="1800"/>
            </a:pPr>
            <a:r>
              <a:rPr lang="ru-RU" sz="2400" dirty="0" err="1" smtClean="0">
                <a:solidFill>
                  <a:schemeClr val="accent1">
                    <a:lumMod val="50000"/>
                  </a:schemeClr>
                </a:solidFill>
                <a:latin typeface="Times New Roman" pitchFamily="18" charset="0"/>
                <a:cs typeface="Times New Roman" pitchFamily="18" charset="0"/>
              </a:rPr>
              <a:t>Терасса</a:t>
            </a:r>
            <a:r>
              <a:rPr lang="ru-RU" sz="2400" dirty="0" smtClean="0">
                <a:solidFill>
                  <a:schemeClr val="accent1">
                    <a:lumMod val="50000"/>
                  </a:schemeClr>
                </a:solidFill>
                <a:latin typeface="Times New Roman" pitchFamily="18" charset="0"/>
                <a:cs typeface="Times New Roman" pitchFamily="18" charset="0"/>
              </a:rPr>
              <a:t>: 600 </a:t>
            </a:r>
            <a:r>
              <a:rPr lang="ru-RU" sz="2400" dirty="0" err="1" smtClean="0">
                <a:solidFill>
                  <a:schemeClr val="accent1">
                    <a:lumMod val="50000"/>
                  </a:schemeClr>
                </a:solidFill>
                <a:latin typeface="Times New Roman" pitchFamily="18" charset="0"/>
                <a:cs typeface="Times New Roman" pitchFamily="18" charset="0"/>
              </a:rPr>
              <a:t>кв.м</a:t>
            </a:r>
            <a:r>
              <a:rPr lang="ru-RU" sz="2400" dirty="0" smtClean="0">
                <a:solidFill>
                  <a:schemeClr val="accent1">
                    <a:lumMod val="50000"/>
                  </a:schemeClr>
                </a:solidFill>
                <a:latin typeface="Times New Roman" pitchFamily="18" charset="0"/>
                <a:cs typeface="Times New Roman" pitchFamily="18" charset="0"/>
              </a:rPr>
              <a:t> </a:t>
            </a:r>
            <a:endParaRPr lang="ru-RU" sz="2400" dirty="0">
              <a:solidFill>
                <a:schemeClr val="accent1">
                  <a:lumMod val="50000"/>
                </a:schemeClr>
              </a:solidFill>
              <a:latin typeface="Times New Roman" pitchFamily="18" charset="0"/>
              <a:cs typeface="Times New Roman" pitchFamily="18" charset="0"/>
            </a:endParaRPr>
          </a:p>
        </p:txBody>
      </p:sp>
      <p:sp>
        <p:nvSpPr>
          <p:cNvPr id="43" name="Shape 52"/>
          <p:cNvSpPr/>
          <p:nvPr/>
        </p:nvSpPr>
        <p:spPr>
          <a:xfrm>
            <a:off x="14145049" y="11398988"/>
            <a:ext cx="2544937" cy="27699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defRPr sz="1200">
                <a:solidFill>
                  <a:srgbClr val="FFFFFF"/>
                </a:solidFill>
              </a:defRPr>
            </a:lvl1pPr>
          </a:lstStyle>
          <a:p>
            <a:pPr lvl="0">
              <a:defRPr sz="1800">
                <a:solidFill>
                  <a:srgbClr val="000000"/>
                </a:solidFill>
              </a:defRPr>
            </a:pPr>
            <a:r>
              <a:rPr lang="ru-RU" sz="1800" b="1" dirty="0" smtClean="0">
                <a:solidFill>
                  <a:schemeClr val="bg1"/>
                </a:solidFill>
              </a:rPr>
              <a:t>  </a:t>
            </a:r>
            <a:r>
              <a:rPr lang="en-US" sz="1800" b="1" dirty="0" smtClean="0">
                <a:solidFill>
                  <a:schemeClr val="bg1"/>
                </a:solidFill>
              </a:rPr>
              <a:t>Terrace: 600</a:t>
            </a:r>
            <a:endParaRPr lang="en-US" sz="1800" b="1" dirty="0">
              <a:solidFill>
                <a:schemeClr val="bg1"/>
              </a:solidFill>
            </a:endParaRPr>
          </a:p>
        </p:txBody>
      </p:sp>
      <p:sp>
        <p:nvSpPr>
          <p:cNvPr id="2" name="Прямоугольник 1"/>
          <p:cNvSpPr/>
          <p:nvPr/>
        </p:nvSpPr>
        <p:spPr>
          <a:xfrm>
            <a:off x="18149988" y="12370967"/>
            <a:ext cx="5933517" cy="1618905"/>
          </a:xfrm>
          <a:prstGeom prst="rect">
            <a:avLst/>
          </a:prstGeom>
        </p:spPr>
        <p:txBody>
          <a:bodyPr wrap="square">
            <a:spAutoFit/>
          </a:bodyPr>
          <a:lstStyle/>
          <a:p>
            <a:pPr algn="ctr">
              <a:lnSpc>
                <a:spcPct val="80000"/>
              </a:lnSpc>
            </a:pPr>
            <a:endParaRPr lang="pt-BR" sz="4400" b="1" i="1" dirty="0">
              <a:solidFill>
                <a:srgbClr val="002060"/>
              </a:solidFill>
              <a:latin typeface="Century Gothic" panose="020B0502020202020204" pitchFamily="34" charset="0"/>
            </a:endParaRPr>
          </a:p>
          <a:p>
            <a:pPr algn="ctr">
              <a:lnSpc>
                <a:spcPct val="80000"/>
              </a:lnSpc>
            </a:pPr>
            <a:r>
              <a:rPr lang="ru-RU" b="1" i="1" dirty="0" err="1">
                <a:solidFill>
                  <a:srgbClr val="002060"/>
                </a:solidFill>
                <a:latin typeface="Century Gothic" panose="020B0502020202020204" pitchFamily="34" charset="0"/>
              </a:rPr>
              <a:t>Гульмира</a:t>
            </a:r>
            <a:r>
              <a:rPr lang="ru-RU" b="1" i="1" dirty="0">
                <a:solidFill>
                  <a:srgbClr val="002060"/>
                </a:solidFill>
                <a:latin typeface="Century Gothic" panose="020B0502020202020204" pitchFamily="34" charset="0"/>
              </a:rPr>
              <a:t> ТОЛГАНБАЕВА</a:t>
            </a:r>
          </a:p>
          <a:p>
            <a:pPr algn="ctr">
              <a:lnSpc>
                <a:spcPct val="80000"/>
              </a:lnSpc>
            </a:pPr>
            <a:endParaRPr lang="ru-RU" sz="4400" b="1" i="1" dirty="0">
              <a:solidFill>
                <a:srgbClr val="002060"/>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ÐÐ°ÑÑÐ¸Ð½ÐºÐ¸ Ð¿Ð¾ Ð·Ð°Ð¿ÑÐ¾ÑÑ ÐÐÐÐÐÐÐÐÐÐÐ¢"/>
          <p:cNvPicPr>
            <a:picLocks noChangeAspect="1" noChangeArrowheads="1"/>
          </p:cNvPicPr>
          <p:nvPr/>
        </p:nvPicPr>
        <p:blipFill rotWithShape="1">
          <a:blip r:embed="rId2">
            <a:extLst>
              <a:ext uri="{28A0092B-C50C-407E-A947-70E740481C1C}">
                <a14:useLocalDpi xmlns:a14="http://schemas.microsoft.com/office/drawing/2010/main" val="0"/>
              </a:ext>
            </a:extLst>
          </a:blip>
          <a:srcRect r="1145"/>
          <a:stretch/>
        </p:blipFill>
        <p:spPr bwMode="auto">
          <a:xfrm>
            <a:off x="0" y="3729088"/>
            <a:ext cx="16334081" cy="999112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6871218" y="8307671"/>
            <a:ext cx="6804422" cy="1107996"/>
          </a:xfrm>
          <a:prstGeom prst="rect">
            <a:avLst/>
          </a:prstGeom>
        </p:spPr>
        <p:txBody>
          <a:bodyPr wrap="square">
            <a:spAutoFit/>
          </a:bodyPr>
          <a:lstStyle/>
          <a:p>
            <a:r>
              <a:rPr lang="en-US" sz="5063" b="1" dirty="0">
                <a:solidFill>
                  <a:srgbClr val="10761C"/>
                </a:solidFill>
                <a:effectLst>
                  <a:outerShdw blurRad="38100" dist="38100" dir="2700000" algn="tl">
                    <a:srgbClr val="000000">
                      <a:alpha val="43137"/>
                    </a:srgbClr>
                  </a:outerShdw>
                </a:effectLst>
                <a:latin typeface="Arial"/>
                <a:ea typeface="Arial"/>
                <a:cs typeface="Arial"/>
                <a:sym typeface="Arial"/>
              </a:rPr>
              <a:t> </a:t>
            </a:r>
            <a:r>
              <a:rPr lang="en-US" sz="6600" b="1" dirty="0">
                <a:solidFill>
                  <a:srgbClr val="10761C"/>
                </a:solidFill>
                <a:effectLst>
                  <a:outerShdw blurRad="38100" dist="38100" dir="2700000" algn="tl">
                    <a:srgbClr val="000000">
                      <a:alpha val="43137"/>
                    </a:srgbClr>
                  </a:outerShdw>
                </a:effectLst>
                <a:latin typeface="Arial"/>
                <a:ea typeface="Arial"/>
                <a:cs typeface="Arial"/>
                <a:sym typeface="Arial"/>
              </a:rPr>
              <a:t>GREEN TOWER</a:t>
            </a:r>
            <a:endParaRPr lang="ru-RU" sz="6600" dirty="0">
              <a:solidFill>
                <a:srgbClr val="10761C"/>
              </a:solidFill>
              <a:effectLst>
                <a:outerShdw blurRad="38100" dist="38100" dir="2700000" algn="tl">
                  <a:srgbClr val="000000">
                    <a:alpha val="43137"/>
                  </a:srgbClr>
                </a:outerShdw>
              </a:effectLst>
            </a:endParaRPr>
          </a:p>
        </p:txBody>
      </p:sp>
      <p:sp>
        <p:nvSpPr>
          <p:cNvPr id="10" name="Прямоугольник 9"/>
          <p:cNvSpPr/>
          <p:nvPr/>
        </p:nvSpPr>
        <p:spPr>
          <a:xfrm>
            <a:off x="559570" y="552388"/>
            <a:ext cx="9546957" cy="2554545"/>
          </a:xfrm>
          <a:prstGeom prst="rect">
            <a:avLst/>
          </a:prstGeom>
          <a:noFill/>
        </p:spPr>
        <p:txBody>
          <a:bodyPr wrap="square" lIns="91440" tIns="45720" rIns="91440" bIns="45720">
            <a:spAutoFit/>
          </a:bodyPr>
          <a:lstStyle/>
          <a:p>
            <a:pPr algn="ctr"/>
            <a:r>
              <a:rPr lang="ru-RU" sz="8000" b="1" cap="none" spc="0" dirty="0" smtClean="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ЗЕЛЁНОЕ СТРОИТЕЛЬСТВО</a:t>
            </a:r>
            <a:endParaRPr lang="ru-RU" sz="80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pic>
        <p:nvPicPr>
          <p:cNvPr id="12" name="Рисунок 11"/>
          <p:cNvPicPr>
            <a:picLocks noChangeAspect="1"/>
          </p:cNvPicPr>
          <p:nvPr/>
        </p:nvPicPr>
        <p:blipFill>
          <a:blip r:embed="rId3"/>
          <a:stretch>
            <a:fillRect/>
          </a:stretch>
        </p:blipFill>
        <p:spPr>
          <a:xfrm>
            <a:off x="12294726" y="-4983"/>
            <a:ext cx="12190394" cy="8095183"/>
          </a:xfrm>
          <a:prstGeom prst="rect">
            <a:avLst/>
          </a:prstGeom>
        </p:spPr>
      </p:pic>
      <p:pic>
        <p:nvPicPr>
          <p:cNvPr id="14" name="Рисунок 13"/>
          <p:cNvPicPr>
            <a:picLocks noChangeAspect="1"/>
          </p:cNvPicPr>
          <p:nvPr/>
        </p:nvPicPr>
        <p:blipFill rotWithShape="1">
          <a:blip r:embed="rId4"/>
          <a:srcRect b="28002"/>
          <a:stretch/>
        </p:blipFill>
        <p:spPr>
          <a:xfrm>
            <a:off x="12294726" y="8090201"/>
            <a:ext cx="4039355" cy="1542935"/>
          </a:xfrm>
          <a:prstGeom prst="rect">
            <a:avLst/>
          </a:prstGeom>
        </p:spPr>
      </p:pic>
      <p:sp>
        <p:nvSpPr>
          <p:cNvPr id="15" name="CaixaDeTexto 16"/>
          <p:cNvSpPr txBox="1"/>
          <p:nvPr/>
        </p:nvSpPr>
        <p:spPr>
          <a:xfrm>
            <a:off x="18940347" y="12421383"/>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7869977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50"/>
                                        <p:tgtEl>
                                          <p:spTgt spid="15"/>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15"/>
                                        </p:tgtEl>
                                        <p:attrNameLst>
                                          <p:attrName>ppt_x</p:attrName>
                                          <p:attrName>ppt_y</p:attrName>
                                        </p:attrNameLst>
                                      </p:cBhvr>
                                      <p:rCtr x="0" y="4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28437" y="6315565"/>
            <a:ext cx="6662005" cy="1200329"/>
          </a:xfrm>
          <a:prstGeom prst="rect">
            <a:avLst/>
          </a:prstGeom>
          <a:noFill/>
        </p:spPr>
        <p:txBody>
          <a:bodyPr wrap="square" rtlCol="0">
            <a:spAutoFit/>
          </a:bodyPr>
          <a:lstStyle/>
          <a:p>
            <a:pPr algn="ctr"/>
            <a:r>
              <a:rPr lang="en-US" dirty="0" smtClean="0">
                <a:solidFill>
                  <a:schemeClr val="bg1">
                    <a:lumMod val="50000"/>
                  </a:schemeClr>
                </a:solidFill>
              </a:rPr>
              <a:t>C</a:t>
            </a:r>
            <a:r>
              <a:rPr lang="ru-RU" dirty="0" err="1" smtClean="0">
                <a:solidFill>
                  <a:schemeClr val="bg1">
                    <a:lumMod val="50000"/>
                  </a:schemeClr>
                </a:solidFill>
              </a:rPr>
              <a:t>нижение</a:t>
            </a:r>
            <a:r>
              <a:rPr lang="ru-RU" dirty="0" smtClean="0">
                <a:solidFill>
                  <a:schemeClr val="bg1">
                    <a:lumMod val="50000"/>
                  </a:schemeClr>
                </a:solidFill>
              </a:rPr>
              <a:t> </a:t>
            </a:r>
            <a:r>
              <a:rPr lang="ru-RU" dirty="0">
                <a:solidFill>
                  <a:schemeClr val="bg1">
                    <a:lumMod val="50000"/>
                  </a:schemeClr>
                </a:solidFill>
              </a:rPr>
              <a:t>уровня потребления энергетических </a:t>
            </a:r>
            <a:r>
              <a:rPr lang="ru-RU" dirty="0" smtClean="0">
                <a:solidFill>
                  <a:schemeClr val="bg1">
                    <a:lumMod val="50000"/>
                  </a:schemeClr>
                </a:solidFill>
              </a:rPr>
              <a:t> ресурсов</a:t>
            </a:r>
            <a:endParaRPr lang="ru-RU" dirty="0">
              <a:solidFill>
                <a:schemeClr val="bg1">
                  <a:lumMod val="50000"/>
                </a:schemeClr>
              </a:solidFill>
            </a:endParaRPr>
          </a:p>
        </p:txBody>
      </p:sp>
      <p:sp>
        <p:nvSpPr>
          <p:cNvPr id="6" name="Прямоугольник 5"/>
          <p:cNvSpPr/>
          <p:nvPr/>
        </p:nvSpPr>
        <p:spPr>
          <a:xfrm>
            <a:off x="8184229" y="2865674"/>
            <a:ext cx="5205223" cy="3416320"/>
          </a:xfrm>
          <a:prstGeom prst="rect">
            <a:avLst/>
          </a:prstGeom>
        </p:spPr>
        <p:txBody>
          <a:bodyPr wrap="square">
            <a:spAutoFit/>
          </a:bodyPr>
          <a:lstStyle/>
          <a:p>
            <a:pPr algn="ctr"/>
            <a:r>
              <a:rPr lang="kk-KZ" b="1" dirty="0" smtClean="0">
                <a:solidFill>
                  <a:schemeClr val="tx2">
                    <a:lumMod val="50000"/>
                  </a:schemeClr>
                </a:solidFill>
              </a:rPr>
              <a:t>Экологичное использование </a:t>
            </a:r>
            <a:r>
              <a:rPr lang="ru-RU" b="1" dirty="0" smtClean="0">
                <a:solidFill>
                  <a:schemeClr val="tx2">
                    <a:lumMod val="50000"/>
                  </a:schemeClr>
                </a:solidFill>
              </a:rPr>
              <a:t>материальных </a:t>
            </a:r>
            <a:r>
              <a:rPr lang="ru-RU" b="1" dirty="0">
                <a:solidFill>
                  <a:schemeClr val="tx2">
                    <a:lumMod val="50000"/>
                  </a:schemeClr>
                </a:solidFill>
              </a:rPr>
              <a:t>ресурсов на протяжении всего жизненного цикла здания</a:t>
            </a:r>
          </a:p>
        </p:txBody>
      </p:sp>
      <p:sp>
        <p:nvSpPr>
          <p:cNvPr id="9" name="Прямоугольник 8"/>
          <p:cNvSpPr/>
          <p:nvPr/>
        </p:nvSpPr>
        <p:spPr>
          <a:xfrm>
            <a:off x="424140" y="332105"/>
            <a:ext cx="11879535" cy="1323439"/>
          </a:xfrm>
          <a:prstGeom prst="rect">
            <a:avLst/>
          </a:prstGeom>
          <a:noFill/>
        </p:spPr>
        <p:txBody>
          <a:bodyPr wrap="none" lIns="91440" tIns="45720" rIns="91440" bIns="45720">
            <a:spAutoFit/>
          </a:bodyPr>
          <a:lstStyle/>
          <a:p>
            <a:pPr algn="ctr"/>
            <a:r>
              <a:rPr lang="ru-RU" sz="8000" b="1" cap="none" spc="0" dirty="0" smtClean="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ЗЕЛЁНОЕ СТРОИТЕЛЬСТВО</a:t>
            </a:r>
            <a:endParaRPr lang="ru-RU" sz="80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
        <p:nvSpPr>
          <p:cNvPr id="7" name="Прямоугольник 6"/>
          <p:cNvSpPr/>
          <p:nvPr/>
        </p:nvSpPr>
        <p:spPr>
          <a:xfrm>
            <a:off x="16121603" y="1143895"/>
            <a:ext cx="6006644" cy="646331"/>
          </a:xfrm>
          <a:prstGeom prst="rect">
            <a:avLst/>
          </a:prstGeom>
        </p:spPr>
        <p:txBody>
          <a:bodyPr wrap="none">
            <a:spAutoFit/>
          </a:bodyPr>
          <a:lstStyle/>
          <a:p>
            <a:r>
              <a:rPr lang="ru-RU" dirty="0" smtClean="0"/>
              <a:t>Разработка Эко-идеи проекта</a:t>
            </a:r>
            <a:endParaRPr lang="ru-RU" dirty="0"/>
          </a:p>
        </p:txBody>
      </p:sp>
      <p:sp>
        <p:nvSpPr>
          <p:cNvPr id="8" name="Прямоугольник 7"/>
          <p:cNvSpPr/>
          <p:nvPr/>
        </p:nvSpPr>
        <p:spPr>
          <a:xfrm>
            <a:off x="19322756" y="2650590"/>
            <a:ext cx="3035896" cy="646331"/>
          </a:xfrm>
          <a:prstGeom prst="rect">
            <a:avLst/>
          </a:prstGeom>
        </p:spPr>
        <p:txBody>
          <a:bodyPr wrap="none">
            <a:spAutoFit/>
          </a:bodyPr>
          <a:lstStyle/>
          <a:p>
            <a:r>
              <a:rPr lang="ru-RU" dirty="0" smtClean="0"/>
              <a:t>Строительство</a:t>
            </a:r>
            <a:endParaRPr lang="ru-RU" dirty="0"/>
          </a:p>
        </p:txBody>
      </p:sp>
      <p:sp>
        <p:nvSpPr>
          <p:cNvPr id="10" name="Прямоугольник 9"/>
          <p:cNvSpPr/>
          <p:nvPr/>
        </p:nvSpPr>
        <p:spPr>
          <a:xfrm>
            <a:off x="19124925" y="4420095"/>
            <a:ext cx="4882106" cy="646331"/>
          </a:xfrm>
          <a:prstGeom prst="rect">
            <a:avLst/>
          </a:prstGeom>
        </p:spPr>
        <p:txBody>
          <a:bodyPr wrap="none">
            <a:spAutoFit/>
          </a:bodyPr>
          <a:lstStyle/>
          <a:p>
            <a:r>
              <a:rPr lang="ru-RU" dirty="0" smtClean="0"/>
              <a:t>Эксплуатация и ремонт </a:t>
            </a:r>
            <a:endParaRPr lang="ru-RU" dirty="0"/>
          </a:p>
        </p:txBody>
      </p:sp>
      <p:sp>
        <p:nvSpPr>
          <p:cNvPr id="11" name="Прямоугольник 10"/>
          <p:cNvSpPr/>
          <p:nvPr/>
        </p:nvSpPr>
        <p:spPr>
          <a:xfrm>
            <a:off x="18033076" y="5300225"/>
            <a:ext cx="4844364" cy="646331"/>
          </a:xfrm>
          <a:prstGeom prst="rect">
            <a:avLst/>
          </a:prstGeom>
        </p:spPr>
        <p:txBody>
          <a:bodyPr wrap="square">
            <a:spAutoFit/>
          </a:bodyPr>
          <a:lstStyle/>
          <a:p>
            <a:r>
              <a:rPr lang="ru-RU" dirty="0" err="1" smtClean="0"/>
              <a:t>Сейсмоустойчивость</a:t>
            </a:r>
            <a:endParaRPr lang="ru-RU" dirty="0"/>
          </a:p>
        </p:txBody>
      </p:sp>
      <p:cxnSp>
        <p:nvCxnSpPr>
          <p:cNvPr id="13" name="Соединительная линия уступом 12"/>
          <p:cNvCxnSpPr/>
          <p:nvPr/>
        </p:nvCxnSpPr>
        <p:spPr>
          <a:xfrm flipV="1">
            <a:off x="12712485" y="1812864"/>
            <a:ext cx="3880895" cy="1173691"/>
          </a:xfrm>
          <a:prstGeom prst="bentConnector3">
            <a:avLst>
              <a:gd name="adj1" fmla="val 50000"/>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Соединительная линия уступом 16"/>
          <p:cNvCxnSpPr/>
          <p:nvPr/>
        </p:nvCxnSpPr>
        <p:spPr>
          <a:xfrm flipV="1">
            <a:off x="13247747" y="3325463"/>
            <a:ext cx="6995559" cy="465850"/>
          </a:xfrm>
          <a:prstGeom prst="bentConnector3">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Соединительная линия уступом 19"/>
          <p:cNvCxnSpPr/>
          <p:nvPr/>
        </p:nvCxnSpPr>
        <p:spPr>
          <a:xfrm flipV="1">
            <a:off x="12859202" y="5022389"/>
            <a:ext cx="6817560" cy="321873"/>
          </a:xfrm>
          <a:prstGeom prst="bentConnector3">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Соединительная линия уступом 22"/>
          <p:cNvCxnSpPr/>
          <p:nvPr/>
        </p:nvCxnSpPr>
        <p:spPr>
          <a:xfrm>
            <a:off x="12828026" y="5605981"/>
            <a:ext cx="5700449" cy="324726"/>
          </a:xfrm>
          <a:prstGeom prst="bentConnector3">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5" name="Рисунок 24"/>
          <p:cNvPicPr>
            <a:picLocks noChangeAspect="1"/>
          </p:cNvPicPr>
          <p:nvPr/>
        </p:nvPicPr>
        <p:blipFill rotWithShape="1">
          <a:blip r:embed="rId2" cstate="email">
            <a:extLst>
              <a:ext uri="{28A0092B-C50C-407E-A947-70E740481C1C}">
                <a14:useLocalDpi xmlns:a14="http://schemas.microsoft.com/office/drawing/2010/main" val="0"/>
              </a:ext>
            </a:extLst>
          </a:blip>
          <a:srcRect l="2594" t="2036" r="3142" b="2500"/>
          <a:stretch/>
        </p:blipFill>
        <p:spPr>
          <a:xfrm>
            <a:off x="781191" y="6401102"/>
            <a:ext cx="5965582" cy="7026129"/>
          </a:xfrm>
          <a:prstGeom prst="rect">
            <a:avLst/>
          </a:prstGeom>
          <a:ln>
            <a:noFill/>
          </a:ln>
          <a:effectLst>
            <a:outerShdw blurRad="292100" dist="139700" dir="2700000" algn="tl" rotWithShape="0">
              <a:srgbClr val="333333">
                <a:alpha val="65000"/>
              </a:srgbClr>
            </a:outerShdw>
          </a:effectLst>
        </p:spPr>
      </p:pic>
      <p:pic>
        <p:nvPicPr>
          <p:cNvPr id="26" name="Рисунок 2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882342" y="8830293"/>
            <a:ext cx="5050119" cy="2890254"/>
          </a:xfrm>
          <a:prstGeom prst="rect">
            <a:avLst/>
          </a:prstGeom>
          <a:ln>
            <a:noFill/>
          </a:ln>
          <a:effectLst>
            <a:softEdge rad="112500"/>
          </a:effectLst>
        </p:spPr>
      </p:pic>
      <p:pic>
        <p:nvPicPr>
          <p:cNvPr id="27" name="разрез-фонвизина-filtered.png"/>
          <p:cNvPicPr/>
          <p:nvPr/>
        </p:nvPicPr>
        <p:blipFill>
          <a:blip r:embed="rId4">
            <a:extLst/>
          </a:blip>
          <a:stretch>
            <a:fillRect/>
          </a:stretch>
        </p:blipFill>
        <p:spPr>
          <a:xfrm>
            <a:off x="6969444" y="6612434"/>
            <a:ext cx="4634247" cy="7213557"/>
          </a:xfrm>
          <a:prstGeom prst="rect">
            <a:avLst/>
          </a:prstGeom>
          <a:ln w="12700">
            <a:miter lim="400000"/>
          </a:ln>
        </p:spPr>
      </p:pic>
      <p:sp>
        <p:nvSpPr>
          <p:cNvPr id="28" name="Прямоугольник 27"/>
          <p:cNvSpPr/>
          <p:nvPr/>
        </p:nvSpPr>
        <p:spPr>
          <a:xfrm>
            <a:off x="17424447" y="3674041"/>
            <a:ext cx="3187989" cy="646331"/>
          </a:xfrm>
          <a:prstGeom prst="rect">
            <a:avLst/>
          </a:prstGeom>
        </p:spPr>
        <p:txBody>
          <a:bodyPr wrap="none">
            <a:spAutoFit/>
          </a:bodyPr>
          <a:lstStyle/>
          <a:p>
            <a:r>
              <a:rPr lang="ru-RU" dirty="0" smtClean="0"/>
              <a:t>Эко материалы</a:t>
            </a:r>
            <a:endParaRPr lang="ru-RU" dirty="0"/>
          </a:p>
        </p:txBody>
      </p:sp>
      <p:cxnSp>
        <p:nvCxnSpPr>
          <p:cNvPr id="33" name="Соединительная линия уступом 32"/>
          <p:cNvCxnSpPr/>
          <p:nvPr/>
        </p:nvCxnSpPr>
        <p:spPr>
          <a:xfrm>
            <a:off x="13230897" y="4131917"/>
            <a:ext cx="5251025" cy="272108"/>
          </a:xfrm>
          <a:prstGeom prst="bentConnector3">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Прямоугольник 36"/>
          <p:cNvSpPr/>
          <p:nvPr/>
        </p:nvSpPr>
        <p:spPr>
          <a:xfrm>
            <a:off x="16404399" y="1996174"/>
            <a:ext cx="4248151" cy="646331"/>
          </a:xfrm>
          <a:prstGeom prst="rect">
            <a:avLst/>
          </a:prstGeom>
        </p:spPr>
        <p:txBody>
          <a:bodyPr wrap="none">
            <a:spAutoFit/>
          </a:bodyPr>
          <a:lstStyle/>
          <a:p>
            <a:r>
              <a:rPr lang="ru-RU" dirty="0" smtClean="0"/>
              <a:t>Эко проектирование</a:t>
            </a:r>
            <a:endParaRPr lang="ru-RU" dirty="0"/>
          </a:p>
        </p:txBody>
      </p:sp>
      <p:cxnSp>
        <p:nvCxnSpPr>
          <p:cNvPr id="39" name="Соединительная линия уступом 38"/>
          <p:cNvCxnSpPr/>
          <p:nvPr/>
        </p:nvCxnSpPr>
        <p:spPr>
          <a:xfrm flipV="1">
            <a:off x="12995582" y="2618795"/>
            <a:ext cx="4132855" cy="512277"/>
          </a:xfrm>
          <a:prstGeom prst="bentConnector3">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a:off x="424140" y="2698231"/>
            <a:ext cx="3971585" cy="2123658"/>
          </a:xfrm>
          <a:prstGeom prst="rect">
            <a:avLst/>
          </a:prstGeom>
        </p:spPr>
        <p:txBody>
          <a:bodyPr wrap="square">
            <a:spAutoFit/>
          </a:bodyPr>
          <a:lstStyle/>
          <a:p>
            <a:pPr algn="ctr"/>
            <a:r>
              <a:rPr lang="en-US" sz="6600" b="1" dirty="0" smtClean="0">
                <a:solidFill>
                  <a:srgbClr val="10761C"/>
                </a:solidFill>
                <a:effectLst>
                  <a:outerShdw blurRad="38100" dist="38100" dir="2700000" algn="tl">
                    <a:srgbClr val="000000">
                      <a:alpha val="43137"/>
                    </a:srgbClr>
                  </a:outerShdw>
                </a:effectLst>
                <a:latin typeface="Arial"/>
                <a:ea typeface="Arial"/>
                <a:cs typeface="Arial"/>
                <a:sym typeface="Arial"/>
              </a:rPr>
              <a:t>GREEN </a:t>
            </a:r>
            <a:r>
              <a:rPr lang="en-US" sz="6600" b="1" dirty="0">
                <a:solidFill>
                  <a:srgbClr val="10761C"/>
                </a:solidFill>
                <a:effectLst>
                  <a:outerShdw blurRad="38100" dist="38100" dir="2700000" algn="tl">
                    <a:srgbClr val="000000">
                      <a:alpha val="43137"/>
                    </a:srgbClr>
                  </a:outerShdw>
                </a:effectLst>
                <a:latin typeface="Arial"/>
                <a:ea typeface="Arial"/>
                <a:cs typeface="Arial"/>
                <a:sym typeface="Arial"/>
              </a:rPr>
              <a:t>TOWER</a:t>
            </a:r>
            <a:endParaRPr lang="ru-RU" sz="6600" dirty="0">
              <a:solidFill>
                <a:srgbClr val="10761C"/>
              </a:solidFill>
              <a:effectLst>
                <a:outerShdw blurRad="38100" dist="38100" dir="2700000" algn="tl">
                  <a:srgbClr val="000000">
                    <a:alpha val="43137"/>
                  </a:srgbClr>
                </a:outerShdw>
              </a:effectLst>
            </a:endParaRPr>
          </a:p>
        </p:txBody>
      </p:sp>
      <p:pic>
        <p:nvPicPr>
          <p:cNvPr id="42" name="Рисунок 4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58213" y="10584712"/>
            <a:ext cx="7407591" cy="3097457"/>
          </a:xfrm>
          <a:prstGeom prst="rect">
            <a:avLst/>
          </a:prstGeom>
          <a:ln>
            <a:noFill/>
          </a:ln>
          <a:effectLst>
            <a:softEdge rad="112500"/>
          </a:effectLst>
        </p:spPr>
      </p:pic>
      <p:sp>
        <p:nvSpPr>
          <p:cNvPr id="43" name="Прямоугольник 42"/>
          <p:cNvSpPr/>
          <p:nvPr/>
        </p:nvSpPr>
        <p:spPr>
          <a:xfrm>
            <a:off x="983858" y="5018103"/>
            <a:ext cx="3104048" cy="461665"/>
          </a:xfrm>
          <a:prstGeom prst="rect">
            <a:avLst/>
          </a:prstGeom>
        </p:spPr>
        <p:txBody>
          <a:bodyPr wrap="square">
            <a:spAutoFit/>
          </a:bodyPr>
          <a:lstStyle/>
          <a:p>
            <a:r>
              <a:rPr lang="en-US" sz="2400" b="1" dirty="0">
                <a:latin typeface="Arial" pitchFamily="34" charset="0"/>
                <a:cs typeface="Arial" pitchFamily="34" charset="0"/>
              </a:rPr>
              <a:t>BUSINESS CENTRE </a:t>
            </a:r>
            <a:endParaRPr lang="ru-RU" sz="2400" dirty="0">
              <a:latin typeface="Arial" pitchFamily="34" charset="0"/>
              <a:cs typeface="Arial" pitchFamily="34" charset="0"/>
            </a:endParaRPr>
          </a:p>
        </p:txBody>
      </p:sp>
      <p:cxnSp>
        <p:nvCxnSpPr>
          <p:cNvPr id="24" name="Соединительная линия уступом 23"/>
          <p:cNvCxnSpPr/>
          <p:nvPr/>
        </p:nvCxnSpPr>
        <p:spPr>
          <a:xfrm>
            <a:off x="12267059" y="6304773"/>
            <a:ext cx="6389909" cy="1119516"/>
          </a:xfrm>
          <a:prstGeom prst="bentConnector3">
            <a:avLst>
              <a:gd name="adj1" fmla="val 77114"/>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9" name="Рисунок 2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721184" y="7359692"/>
            <a:ext cx="4927127" cy="3271920"/>
          </a:xfrm>
          <a:prstGeom prst="rect">
            <a:avLst/>
          </a:prstGeom>
          <a:ln>
            <a:noFill/>
          </a:ln>
          <a:effectLst>
            <a:softEdge rad="112500"/>
          </a:effectLst>
        </p:spPr>
      </p:pic>
      <p:sp>
        <p:nvSpPr>
          <p:cNvPr id="3" name="Прямоугольник 2"/>
          <p:cNvSpPr/>
          <p:nvPr/>
        </p:nvSpPr>
        <p:spPr>
          <a:xfrm>
            <a:off x="18481922" y="12466601"/>
            <a:ext cx="6016179" cy="1618905"/>
          </a:xfrm>
          <a:prstGeom prst="rect">
            <a:avLst/>
          </a:prstGeom>
        </p:spPr>
        <p:txBody>
          <a:bodyPr wrap="square">
            <a:spAutoFit/>
          </a:bodyPr>
          <a:lstStyle/>
          <a:p>
            <a:pPr algn="ctr">
              <a:lnSpc>
                <a:spcPct val="80000"/>
              </a:lnSpc>
            </a:pPr>
            <a:endParaRPr lang="pt-BR" sz="4400" b="1" i="1" dirty="0">
              <a:solidFill>
                <a:srgbClr val="002060"/>
              </a:solidFill>
              <a:latin typeface="Century Gothic" panose="020B0502020202020204" pitchFamily="34" charset="0"/>
            </a:endParaRPr>
          </a:p>
          <a:p>
            <a:pPr algn="ctr">
              <a:lnSpc>
                <a:spcPct val="80000"/>
              </a:lnSpc>
            </a:pPr>
            <a:r>
              <a:rPr lang="ru-RU" b="1" i="1" dirty="0" err="1">
                <a:solidFill>
                  <a:srgbClr val="002060"/>
                </a:solidFill>
                <a:latin typeface="Century Gothic" panose="020B0502020202020204" pitchFamily="34" charset="0"/>
              </a:rPr>
              <a:t>Гульмира</a:t>
            </a:r>
            <a:r>
              <a:rPr lang="ru-RU" b="1" i="1" dirty="0">
                <a:solidFill>
                  <a:srgbClr val="002060"/>
                </a:solidFill>
                <a:latin typeface="Century Gothic" panose="020B0502020202020204" pitchFamily="34" charset="0"/>
              </a:rPr>
              <a:t> ТОЛГАНБАЕВА</a:t>
            </a:r>
          </a:p>
          <a:p>
            <a:pPr algn="ctr">
              <a:lnSpc>
                <a:spcPct val="80000"/>
              </a:lnSpc>
            </a:pPr>
            <a:endParaRPr lang="ru-RU" sz="4400" b="1" i="1" dirty="0">
              <a:solidFill>
                <a:srgbClr val="002060"/>
              </a:solidFill>
              <a:latin typeface="Century Gothic" panose="020B0502020202020204" pitchFamily="34" charset="0"/>
            </a:endParaRPr>
          </a:p>
        </p:txBody>
      </p:sp>
      <p:sp>
        <p:nvSpPr>
          <p:cNvPr id="30"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965201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350"/>
                                        <p:tgtEl>
                                          <p:spTgt spid="30"/>
                                        </p:tgtEl>
                                      </p:cBhvr>
                                    </p:animEffect>
                                  </p:childTnLst>
                                </p:cTn>
                              </p:par>
                              <p:par>
                                <p:cTn id="8" presetID="42" presetClass="path" presetSubtype="0" decel="100000" fill="hold" grpId="1" nodeType="withEffect">
                                  <p:stCondLst>
                                    <p:cond delay="450"/>
                                  </p:stCondLst>
                                  <p:childTnLst>
                                    <p:animMotion origin="layout" path="M -2.60485E-6 4.07407E-6 L -2.60485E-6 0.00983 " pathEditMode="relative" rAng="0" ptsTypes="AA">
                                      <p:cBhvr>
                                        <p:cTn id="9" dur="350" spd="-100000" fill="hold"/>
                                        <p:tgtEl>
                                          <p:spTgt spid="30"/>
                                        </p:tgtEl>
                                        <p:attrNameLst>
                                          <p:attrName>ppt_x</p:attrName>
                                          <p:attrName>ppt_y</p:attrName>
                                        </p:attrNameLst>
                                      </p:cBhvr>
                                      <p:rCtr x="0"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44162" y="815643"/>
            <a:ext cx="7093892" cy="525208"/>
          </a:xfrm>
          <a:prstGeom prst="rect">
            <a:avLst/>
          </a:prstGeom>
        </p:spPr>
        <p:txBody>
          <a:bodyPr wrap="square">
            <a:spAutoFit/>
          </a:bodyPr>
          <a:lstStyle/>
          <a:p>
            <a:r>
              <a:rPr lang="en-US" sz="2813" b="1" dirty="0">
                <a:solidFill>
                  <a:srgbClr val="10761C"/>
                </a:solidFill>
                <a:latin typeface="Arial" pitchFamily="34" charset="0"/>
                <a:cs typeface="Arial" pitchFamily="34" charset="0"/>
              </a:rPr>
              <a:t>BUSINESS CENTRE GREEN TOWER</a:t>
            </a:r>
            <a:endParaRPr lang="ru-RU" sz="2813" dirty="0">
              <a:solidFill>
                <a:srgbClr val="10761C"/>
              </a:solidFill>
              <a:latin typeface="Arial" pitchFamily="34" charset="0"/>
              <a:cs typeface="Arial" pitchFamily="34" charset="0"/>
            </a:endParaRPr>
          </a:p>
        </p:txBody>
      </p:sp>
      <p:pic>
        <p:nvPicPr>
          <p:cNvPr id="7" name="Picture 8" descr="ÐÐ¾ÑÐ¾Ð¶ÐµÐµ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832" y="3788530"/>
            <a:ext cx="7386813" cy="738681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0550800" y="5371870"/>
            <a:ext cx="12565232" cy="7848302"/>
          </a:xfrm>
          <a:prstGeom prst="rect">
            <a:avLst/>
          </a:prstGeom>
        </p:spPr>
        <p:txBody>
          <a:bodyPr wrap="square">
            <a:spAutoFit/>
          </a:bodyPr>
          <a:lstStyle/>
          <a:p>
            <a:r>
              <a:rPr lang="ru-RU" b="1" dirty="0" smtClean="0">
                <a:solidFill>
                  <a:schemeClr val="tx2">
                    <a:lumMod val="50000"/>
                  </a:schemeClr>
                </a:solidFill>
              </a:rPr>
              <a:t>КЛЮЧЕВЫЕ ПОКАЗАТЕЛИ ЭФФЕКТИВНОСТИ</a:t>
            </a:r>
          </a:p>
          <a:p>
            <a:endParaRPr lang="ru-RU" sz="1800" b="1" dirty="0" smtClean="0">
              <a:solidFill>
                <a:schemeClr val="tx2">
                  <a:lumMod val="50000"/>
                </a:schemeClr>
              </a:solidFill>
            </a:endParaRPr>
          </a:p>
          <a:p>
            <a:pPr marL="571500" indent="-571500">
              <a:buFont typeface="Wingdings" pitchFamily="2" charset="2"/>
              <a:buChar char="Ø"/>
            </a:pPr>
            <a:r>
              <a:rPr lang="ru-RU" b="1" dirty="0" smtClean="0">
                <a:solidFill>
                  <a:schemeClr val="tx2">
                    <a:lumMod val="50000"/>
                  </a:schemeClr>
                </a:solidFill>
              </a:rPr>
              <a:t>Резкое </a:t>
            </a:r>
            <a:r>
              <a:rPr lang="ru-RU" b="1" dirty="0">
                <a:solidFill>
                  <a:schemeClr val="tx2">
                    <a:lumMod val="50000"/>
                  </a:schemeClr>
                </a:solidFill>
              </a:rPr>
              <a:t>снижение загрязнения окружающей среды</a:t>
            </a:r>
            <a:r>
              <a:rPr lang="ru-RU" b="1" dirty="0" smtClean="0">
                <a:solidFill>
                  <a:schemeClr val="tx2">
                    <a:lumMod val="50000"/>
                  </a:schemeClr>
                </a:solidFill>
              </a:rPr>
              <a:t>.</a:t>
            </a:r>
          </a:p>
          <a:p>
            <a:pPr marL="571500" indent="-571500">
              <a:buFont typeface="Wingdings" pitchFamily="2" charset="2"/>
              <a:buChar char="Ø"/>
            </a:pPr>
            <a:r>
              <a:rPr lang="ru-RU" b="1" dirty="0" smtClean="0">
                <a:solidFill>
                  <a:schemeClr val="tx2">
                    <a:lumMod val="50000"/>
                  </a:schemeClr>
                </a:solidFill>
              </a:rPr>
              <a:t>Повышенная </a:t>
            </a:r>
            <a:r>
              <a:rPr lang="ru-RU" b="1" dirty="0" err="1" smtClean="0">
                <a:solidFill>
                  <a:schemeClr val="tx2">
                    <a:lumMod val="50000"/>
                  </a:schemeClr>
                </a:solidFill>
              </a:rPr>
              <a:t>сейсмоустойчивость</a:t>
            </a:r>
            <a:r>
              <a:rPr lang="ru-RU" b="1" dirty="0" smtClean="0">
                <a:solidFill>
                  <a:schemeClr val="tx2">
                    <a:lumMod val="50000"/>
                  </a:schemeClr>
                </a:solidFill>
              </a:rPr>
              <a:t> </a:t>
            </a:r>
          </a:p>
          <a:p>
            <a:pPr marL="571500" indent="-571500">
              <a:buFont typeface="Wingdings" pitchFamily="2" charset="2"/>
              <a:buChar char="Ø"/>
            </a:pPr>
            <a:r>
              <a:rPr lang="ru-RU" b="1" dirty="0" smtClean="0">
                <a:solidFill>
                  <a:schemeClr val="tx2">
                    <a:lumMod val="50000"/>
                  </a:schemeClr>
                </a:solidFill>
              </a:rPr>
              <a:t>Противопожарная безопасность здания</a:t>
            </a:r>
            <a:endParaRPr lang="ru-RU" b="1" dirty="0">
              <a:solidFill>
                <a:schemeClr val="tx2">
                  <a:lumMod val="50000"/>
                </a:schemeClr>
              </a:solidFill>
            </a:endParaRPr>
          </a:p>
          <a:p>
            <a:pPr marL="571500" indent="-571500">
              <a:buFont typeface="Wingdings" pitchFamily="2" charset="2"/>
              <a:buChar char="Ø"/>
            </a:pPr>
            <a:r>
              <a:rPr lang="ru-RU" b="1" dirty="0">
                <a:solidFill>
                  <a:schemeClr val="tx2">
                    <a:lumMod val="50000"/>
                  </a:schemeClr>
                </a:solidFill>
              </a:rPr>
              <a:t>Снижение потребления тепловой и электрической энергии не менее 50%.</a:t>
            </a:r>
          </a:p>
          <a:p>
            <a:pPr marL="571500" indent="-571500">
              <a:buFont typeface="Wingdings" pitchFamily="2" charset="2"/>
              <a:buChar char="Ø"/>
            </a:pPr>
            <a:r>
              <a:rPr lang="ru-RU" b="1" dirty="0">
                <a:solidFill>
                  <a:schemeClr val="tx2">
                    <a:lumMod val="50000"/>
                  </a:schemeClr>
                </a:solidFill>
              </a:rPr>
              <a:t>Отсутствие потребности централизованного снабжения всеми видами энергии.</a:t>
            </a:r>
          </a:p>
          <a:p>
            <a:pPr marL="571500" indent="-571500">
              <a:buFont typeface="Wingdings" pitchFamily="2" charset="2"/>
              <a:buChar char="Ø"/>
            </a:pPr>
            <a:r>
              <a:rPr lang="ru-RU" b="1" dirty="0">
                <a:solidFill>
                  <a:schemeClr val="tx2">
                    <a:lumMod val="50000"/>
                  </a:schemeClr>
                </a:solidFill>
              </a:rPr>
              <a:t>Снижение коммунальных тарифов </a:t>
            </a:r>
            <a:r>
              <a:rPr lang="ru-RU" b="1" dirty="0" smtClean="0">
                <a:solidFill>
                  <a:schemeClr val="tx2">
                    <a:lumMod val="50000"/>
                  </a:schemeClr>
                </a:solidFill>
              </a:rPr>
              <a:t>в целом не </a:t>
            </a:r>
            <a:r>
              <a:rPr lang="ru-RU" b="1" dirty="0">
                <a:solidFill>
                  <a:schemeClr val="tx2">
                    <a:lumMod val="50000"/>
                  </a:schemeClr>
                </a:solidFill>
              </a:rPr>
              <a:t>менее чем </a:t>
            </a:r>
            <a:r>
              <a:rPr lang="ru-RU" b="1" dirty="0" smtClean="0">
                <a:solidFill>
                  <a:schemeClr val="tx2">
                    <a:lumMod val="50000"/>
                  </a:schemeClr>
                </a:solidFill>
              </a:rPr>
              <a:t>на 15%.</a:t>
            </a:r>
            <a:endParaRPr lang="ru-RU" b="1" dirty="0">
              <a:solidFill>
                <a:schemeClr val="tx2">
                  <a:lumMod val="50000"/>
                </a:schemeClr>
              </a:solidFill>
            </a:endParaRPr>
          </a:p>
          <a:p>
            <a:pPr marL="571500" indent="-571500">
              <a:buFont typeface="Wingdings" pitchFamily="2" charset="2"/>
              <a:buChar char="Ø"/>
            </a:pPr>
            <a:r>
              <a:rPr lang="ru-RU" b="1" dirty="0">
                <a:solidFill>
                  <a:schemeClr val="tx2">
                    <a:lumMod val="50000"/>
                  </a:schemeClr>
                </a:solidFill>
              </a:rPr>
              <a:t>Уменьшение потребления воды на 40%.</a:t>
            </a:r>
          </a:p>
          <a:p>
            <a:pPr marL="571500" indent="-571500">
              <a:buFont typeface="Wingdings" pitchFamily="2" charset="2"/>
              <a:buChar char="Ø"/>
            </a:pPr>
            <a:r>
              <a:rPr lang="ru-RU" b="1" dirty="0">
                <a:solidFill>
                  <a:schemeClr val="tx2">
                    <a:lumMod val="50000"/>
                  </a:schemeClr>
                </a:solidFill>
              </a:rPr>
              <a:t>Комфортная экологическая обстановка.</a:t>
            </a:r>
          </a:p>
          <a:p>
            <a:pPr marL="571500" indent="-571500">
              <a:buFont typeface="Wingdings" pitchFamily="2" charset="2"/>
              <a:buChar char="Ø"/>
            </a:pPr>
            <a:r>
              <a:rPr lang="ru-RU" b="1" dirty="0">
                <a:solidFill>
                  <a:schemeClr val="tx2">
                    <a:lumMod val="50000"/>
                  </a:schemeClr>
                </a:solidFill>
              </a:rPr>
              <a:t>Современные ландшафтные и архитектурные решения</a:t>
            </a:r>
            <a:r>
              <a:rPr lang="ru-RU" b="1" dirty="0" smtClean="0">
                <a:solidFill>
                  <a:schemeClr val="tx2">
                    <a:lumMod val="50000"/>
                  </a:schemeClr>
                </a:solidFill>
              </a:rPr>
              <a:t>.</a:t>
            </a:r>
            <a:endParaRPr lang="ru-RU" b="1" dirty="0">
              <a:solidFill>
                <a:schemeClr val="tx2">
                  <a:lumMod val="50000"/>
                </a:schemeClr>
              </a:solidFill>
            </a:endParaRPr>
          </a:p>
        </p:txBody>
      </p:sp>
      <p:sp>
        <p:nvSpPr>
          <p:cNvPr id="9" name="Прямоугольник 8"/>
          <p:cNvSpPr/>
          <p:nvPr/>
        </p:nvSpPr>
        <p:spPr>
          <a:xfrm>
            <a:off x="10124517" y="553039"/>
            <a:ext cx="12015216" cy="4154984"/>
          </a:xfrm>
          <a:prstGeom prst="rect">
            <a:avLst/>
          </a:prstGeom>
          <a:noFill/>
        </p:spPr>
        <p:txBody>
          <a:bodyPr wrap="square" lIns="91440" tIns="45720" rIns="91440" bIns="45720">
            <a:spAutoFit/>
          </a:bodyPr>
          <a:lstStyle/>
          <a:p>
            <a:pPr algn="ctr"/>
            <a:r>
              <a:rPr lang="ru-RU" sz="8800" b="1" dirty="0" smtClean="0">
                <a:ln w="9525">
                  <a:solidFill>
                    <a:schemeClr val="bg1"/>
                  </a:solidFill>
                  <a:prstDash val="solid"/>
                </a:ln>
                <a:solidFill>
                  <a:srgbClr val="122B96"/>
                </a:solidFill>
                <a:effectLst>
                  <a:outerShdw blurRad="12700" dist="38100" dir="2700000" algn="tl" rotWithShape="0">
                    <a:schemeClr val="accent5">
                      <a:lumMod val="60000"/>
                      <a:lumOff val="40000"/>
                    </a:schemeClr>
                  </a:outerShdw>
                </a:effectLst>
              </a:rPr>
              <a:t>Важность внедрения </a:t>
            </a:r>
            <a:r>
              <a:rPr lang="ru-RU" sz="8800" b="1" dirty="0" smtClean="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rPr>
              <a:t>«Зелёных» стандартов в строительстве</a:t>
            </a:r>
            <a:endParaRPr lang="ru-RU" sz="8800" b="1" cap="none" spc="0" dirty="0">
              <a:ln w="9525">
                <a:solidFill>
                  <a:schemeClr val="bg1"/>
                </a:solidFill>
                <a:prstDash val="solid"/>
              </a:ln>
              <a:solidFill>
                <a:srgbClr val="10761C"/>
              </a:solidFill>
              <a:effectLst>
                <a:outerShdw blurRad="12700" dist="38100" dir="2700000" algn="tl" rotWithShape="0">
                  <a:schemeClr val="accent5">
                    <a:lumMod val="60000"/>
                    <a:lumOff val="40000"/>
                  </a:schemeClr>
                </a:outerShdw>
              </a:effectLst>
            </a:endParaRPr>
          </a:p>
        </p:txBody>
      </p:sp>
      <p:sp>
        <p:nvSpPr>
          <p:cNvPr id="11" name="CaixaDeTexto 16"/>
          <p:cNvSpPr txBox="1"/>
          <p:nvPr/>
        </p:nvSpPr>
        <p:spPr>
          <a:xfrm>
            <a:off x="158571" y="12421383"/>
            <a:ext cx="5437303" cy="1471172"/>
          </a:xfrm>
          <a:prstGeom prst="rect">
            <a:avLst/>
          </a:prstGeom>
          <a:noFill/>
        </p:spPr>
        <p:txBody>
          <a:bodyPr wrap="square" rtlCol="0">
            <a:spAutoFit/>
          </a:bodyPr>
          <a:lstStyle/>
          <a:p>
            <a:pPr algn="ctr">
              <a:lnSpc>
                <a:spcPct val="80000"/>
              </a:lnSpc>
            </a:pPr>
            <a:endParaRPr lang="pt-BR" sz="4000" b="1" i="1" dirty="0">
              <a:solidFill>
                <a:srgbClr val="002060"/>
              </a:solidFill>
              <a:latin typeface="Century Gothic" panose="020B0502020202020204" pitchFamily="34" charset="0"/>
            </a:endParaRPr>
          </a:p>
          <a:p>
            <a:pPr algn="ctr">
              <a:lnSpc>
                <a:spcPct val="80000"/>
              </a:lnSpc>
            </a:pPr>
            <a:r>
              <a:rPr lang="ru-RU" sz="3200" b="1" i="1" dirty="0" err="1" smtClean="0">
                <a:solidFill>
                  <a:srgbClr val="002060"/>
                </a:solidFill>
                <a:latin typeface="Century Gothic" panose="020B0502020202020204" pitchFamily="34" charset="0"/>
              </a:rPr>
              <a:t>Гульмира</a:t>
            </a:r>
            <a:r>
              <a:rPr lang="ru-RU" sz="3200" b="1" i="1" dirty="0" smtClean="0">
                <a:solidFill>
                  <a:srgbClr val="002060"/>
                </a:solidFill>
                <a:latin typeface="Century Gothic" panose="020B0502020202020204" pitchFamily="34" charset="0"/>
              </a:rPr>
              <a:t> </a:t>
            </a:r>
            <a:r>
              <a:rPr lang="ru-RU" sz="3200" b="1" i="1" dirty="0">
                <a:solidFill>
                  <a:srgbClr val="002060"/>
                </a:solidFill>
                <a:latin typeface="Century Gothic" panose="020B0502020202020204" pitchFamily="34" charset="0"/>
              </a:rPr>
              <a:t>ТОЛГАНБАЕВА</a:t>
            </a:r>
          </a:p>
          <a:p>
            <a:pPr algn="ctr">
              <a:lnSpc>
                <a:spcPct val="80000"/>
              </a:lnSpc>
            </a:pPr>
            <a:endParaRPr lang="ru-RU" sz="4000" b="1" i="1" dirty="0">
              <a:solidFill>
                <a:srgbClr val="002060"/>
              </a:solidFill>
              <a:latin typeface="Century Gothic" panose="020B0502020202020204" pitchFamily="34" charset="0"/>
            </a:endParaRPr>
          </a:p>
        </p:txBody>
      </p:sp>
      <p:sp>
        <p:nvSpPr>
          <p:cNvPr id="10" name="CaixaDeTexto 16"/>
          <p:cNvSpPr txBox="1"/>
          <p:nvPr/>
        </p:nvSpPr>
        <p:spPr>
          <a:xfrm>
            <a:off x="19466169" y="0"/>
            <a:ext cx="5437303" cy="1569660"/>
          </a:xfrm>
          <a:prstGeom prst="rect">
            <a:avLst/>
          </a:prstGeom>
          <a:noFill/>
        </p:spPr>
        <p:txBody>
          <a:bodyPr wrap="square" rtlCol="0">
            <a:spAutoFit/>
          </a:bodyPr>
          <a:lstStyle/>
          <a:p>
            <a:pPr algn="ctr">
              <a:lnSpc>
                <a:spcPct val="80000"/>
              </a:lnSpc>
            </a:pPr>
            <a:endParaRPr lang="pt-BR" sz="4000" b="1" dirty="0">
              <a:solidFill>
                <a:srgbClr val="002060"/>
              </a:solidFill>
              <a:latin typeface="Century Gothic" panose="020B0502020202020204" pitchFamily="34" charset="0"/>
            </a:endParaRPr>
          </a:p>
          <a:p>
            <a:pPr algn="ctr">
              <a:lnSpc>
                <a:spcPct val="80000"/>
              </a:lnSpc>
            </a:pPr>
            <a:r>
              <a:rPr lang="en-US" sz="4000" b="1" dirty="0" smtClean="0">
                <a:solidFill>
                  <a:schemeClr val="accent5">
                    <a:lumMod val="50000"/>
                  </a:schemeClr>
                </a:solidFill>
                <a:latin typeface="Century Gothic" panose="020B0502020202020204" pitchFamily="34" charset="0"/>
              </a:rPr>
              <a:t>GREEN TOWER</a:t>
            </a:r>
            <a:endParaRPr lang="ru-RU" sz="4000" b="1" dirty="0" smtClean="0">
              <a:solidFill>
                <a:schemeClr val="accent5">
                  <a:lumMod val="50000"/>
                </a:schemeClr>
              </a:solidFill>
              <a:latin typeface="Century Gothic" panose="020B0502020202020204" pitchFamily="34" charset="0"/>
            </a:endParaRPr>
          </a:p>
          <a:p>
            <a:pPr algn="ctr">
              <a:lnSpc>
                <a:spcPct val="80000"/>
              </a:lnSpc>
            </a:pPr>
            <a:endParaRPr lang="ru-RU"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614071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50"/>
                                        <p:tgtEl>
                                          <p:spTgt spid="11"/>
                                        </p:tgtEl>
                                      </p:cBhvr>
                                    </p:animEffect>
                                  </p:childTnLst>
                                </p:cTn>
                              </p:par>
                              <p:par>
                                <p:cTn id="8" presetID="42" presetClass="path" presetSubtype="0" decel="100000" fill="hold" grpId="1" nodeType="withEffect">
                                  <p:stCondLst>
                                    <p:cond delay="450"/>
                                  </p:stCondLst>
                                  <p:childTnLst>
                                    <p:animMotion origin="layout" path="M 1.48088E-6 -1.25221E-6 L 1.48088E-6 0.00981 " pathEditMode="relative" rAng="0" ptsTypes="AA">
                                      <p:cBhvr>
                                        <p:cTn id="9" dur="350" spd="-100000" fill="hold"/>
                                        <p:tgtEl>
                                          <p:spTgt spid="11"/>
                                        </p:tgtEl>
                                        <p:attrNameLst>
                                          <p:attrName>ppt_x</p:attrName>
                                          <p:attrName>ppt_y</p:attrName>
                                        </p:attrNameLst>
                                      </p:cBhvr>
                                      <p:rCtr x="0" y="482"/>
                                    </p:animMotion>
                                  </p:childTnLst>
                                </p:cTn>
                              </p:par>
                              <p:par>
                                <p:cTn id="10" presetID="10" presetClass="entr" presetSubtype="0" fill="hold" grpId="0" nodeType="withEffect">
                                  <p:stCondLst>
                                    <p:cond delay="4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50"/>
                                        <p:tgtEl>
                                          <p:spTgt spid="10"/>
                                        </p:tgtEl>
                                      </p:cBhvr>
                                    </p:animEffect>
                                  </p:childTnLst>
                                </p:cTn>
                              </p:par>
                              <p:par>
                                <p:cTn id="13" presetID="42" presetClass="path" presetSubtype="0" decel="100000" fill="hold" grpId="1" nodeType="withEffect">
                                  <p:stCondLst>
                                    <p:cond delay="450"/>
                                  </p:stCondLst>
                                  <p:childTnLst>
                                    <p:animMotion origin="layout" path="M -2.60485E-6 4.07407E-6 L -2.60485E-6 0.00983 " pathEditMode="relative" rAng="0" ptsTypes="AA">
                                      <p:cBhvr>
                                        <p:cTn id="14" dur="350" spd="-100000" fill="hold"/>
                                        <p:tgtEl>
                                          <p:spTgt spid="10"/>
                                        </p:tgtEl>
                                        <p:attrNameLst>
                                          <p:attrName>ppt_x</p:attrName>
                                          <p:attrName>ppt_y</p:attrName>
                                        </p:attrNameLst>
                                      </p:cBhvr>
                                      <p:rCtr x="0"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89728" y="2288532"/>
            <a:ext cx="11937157" cy="10813875"/>
          </a:xfrm>
          <a:prstGeom prst="rect">
            <a:avLst/>
          </a:prstGeom>
        </p:spPr>
        <p:txBody>
          <a:bodyPr wrap="square" lIns="153052" tIns="76526" rIns="153052" bIns="76526">
            <a:spAutoFit/>
          </a:bodyPr>
          <a:lstStyle/>
          <a:p>
            <a:pPr>
              <a:defRPr sz="1700">
                <a:latin typeface="Calibri"/>
                <a:ea typeface="Calibri"/>
                <a:cs typeface="Calibri"/>
                <a:sym typeface="Calibri"/>
              </a:defRPr>
            </a:pPr>
            <a:r>
              <a:rPr lang="ru-RU" sz="3300" b="1" dirty="0">
                <a:solidFill>
                  <a:schemeClr val="accent5"/>
                </a:solidFill>
                <a:latin typeface="Times New Roman" pitchFamily="18" charset="0"/>
                <a:cs typeface="Times New Roman" pitchFamily="18" charset="0"/>
              </a:rPr>
              <a:t>Оценка зданий по системе BREEAM </a:t>
            </a:r>
            <a:r>
              <a:rPr lang="ru-RU" sz="3300" b="1" dirty="0" err="1">
                <a:solidFill>
                  <a:schemeClr val="accent5"/>
                </a:solidFill>
                <a:latin typeface="Times New Roman" pitchFamily="18" charset="0"/>
                <a:cs typeface="Times New Roman" pitchFamily="18" charset="0"/>
              </a:rPr>
              <a:t>in</a:t>
            </a:r>
            <a:r>
              <a:rPr lang="ru-RU" sz="3300" b="1" dirty="0">
                <a:solidFill>
                  <a:schemeClr val="accent5"/>
                </a:solidFill>
                <a:latin typeface="Times New Roman" pitchFamily="18" charset="0"/>
                <a:cs typeface="Times New Roman" pitchFamily="18" charset="0"/>
              </a:rPr>
              <a:t> </a:t>
            </a:r>
            <a:r>
              <a:rPr lang="ru-RU" sz="3300" b="1" dirty="0" err="1">
                <a:solidFill>
                  <a:schemeClr val="accent5"/>
                </a:solidFill>
                <a:latin typeface="Times New Roman" pitchFamily="18" charset="0"/>
                <a:cs typeface="Times New Roman" pitchFamily="18" charset="0"/>
              </a:rPr>
              <a:t>Use</a:t>
            </a:r>
            <a:r>
              <a:rPr lang="ru-RU" sz="3300" b="1" dirty="0">
                <a:solidFill>
                  <a:schemeClr val="accent5"/>
                </a:solidFill>
                <a:latin typeface="Times New Roman" pitchFamily="18" charset="0"/>
                <a:cs typeface="Times New Roman" pitchFamily="18" charset="0"/>
              </a:rPr>
              <a:t> современная тенденция, которая</a:t>
            </a:r>
            <a:r>
              <a:rPr lang="ru-RU" sz="3300" b="1" dirty="0">
                <a:solidFill>
                  <a:schemeClr val="accent5"/>
                </a:solidFill>
                <a:latin typeface="Times New Roman" pitchFamily="18" charset="0"/>
                <a:cs typeface="Times New Roman" pitchFamily="18" charset="0"/>
              </a:rPr>
              <a:t>:</a:t>
            </a:r>
            <a:endParaRPr lang="en-US" sz="3300" b="1" dirty="0">
              <a:solidFill>
                <a:schemeClr val="accent5"/>
              </a:solidFill>
              <a:latin typeface="Times New Roman" pitchFamily="18" charset="0"/>
              <a:cs typeface="Times New Roman" pitchFamily="18" charset="0"/>
            </a:endParaRPr>
          </a:p>
          <a:p>
            <a:pPr marL="478288" indent="-478288">
              <a:buClr>
                <a:schemeClr val="accent5">
                  <a:lumMod val="75000"/>
                </a:schemeClr>
              </a:buClr>
              <a:buSzPct val="85000"/>
              <a:buFont typeface="Times New Roman" pitchFamily="18" charset="0"/>
              <a:buChar char="►"/>
              <a:defRPr sz="1700">
                <a:latin typeface="Calibri"/>
                <a:ea typeface="Calibri"/>
                <a:cs typeface="Calibri"/>
                <a:sym typeface="Calibri"/>
              </a:defRPr>
            </a:pPr>
            <a:r>
              <a:rPr lang="ru-RU" sz="3300" dirty="0">
                <a:solidFill>
                  <a:schemeClr val="accent1">
                    <a:lumMod val="50000"/>
                  </a:schemeClr>
                </a:solidFill>
                <a:latin typeface="Times New Roman" pitchFamily="18" charset="0"/>
                <a:cs typeface="Times New Roman" pitchFamily="18" charset="0"/>
              </a:rPr>
              <a:t>Повышает </a:t>
            </a:r>
            <a:r>
              <a:rPr lang="ru-RU" sz="3300" dirty="0">
                <a:solidFill>
                  <a:schemeClr val="accent1">
                    <a:lumMod val="50000"/>
                  </a:schemeClr>
                </a:solidFill>
                <a:latin typeface="Times New Roman" pitchFamily="18" charset="0"/>
                <a:cs typeface="Times New Roman" pitchFamily="18" charset="0"/>
              </a:rPr>
              <a:t>качество жизни пользователей </a:t>
            </a:r>
            <a:r>
              <a:rPr lang="ru-RU" sz="3300" dirty="0">
                <a:solidFill>
                  <a:schemeClr val="accent1">
                    <a:lumMod val="50000"/>
                  </a:schemeClr>
                </a:solidFill>
                <a:latin typeface="Times New Roman" pitchFamily="18" charset="0"/>
                <a:cs typeface="Times New Roman" pitchFamily="18" charset="0"/>
              </a:rPr>
              <a:t>здания</a:t>
            </a:r>
            <a:endParaRPr lang="en-US" sz="3300" dirty="0">
              <a:solidFill>
                <a:schemeClr val="accent1">
                  <a:lumMod val="50000"/>
                </a:schemeClr>
              </a:solidFill>
              <a:latin typeface="Times New Roman" pitchFamily="18" charset="0"/>
              <a:cs typeface="Times New Roman" pitchFamily="18" charset="0"/>
            </a:endParaRPr>
          </a:p>
          <a:p>
            <a:pPr marL="478288" indent="-478288">
              <a:buClr>
                <a:schemeClr val="accent5">
                  <a:lumMod val="75000"/>
                </a:schemeClr>
              </a:buClr>
              <a:buSzPct val="85000"/>
              <a:buFont typeface="Times New Roman" pitchFamily="18" charset="0"/>
              <a:buChar char="►"/>
              <a:defRPr sz="1700">
                <a:latin typeface="Calibri"/>
                <a:ea typeface="Calibri"/>
                <a:cs typeface="Calibri"/>
                <a:sym typeface="Calibri"/>
              </a:defRPr>
            </a:pPr>
            <a:endParaRPr lang="en-US" sz="3300" dirty="0">
              <a:solidFill>
                <a:schemeClr val="accent1">
                  <a:lumMod val="50000"/>
                </a:schemeClr>
              </a:solidFill>
              <a:latin typeface="Times New Roman" pitchFamily="18" charset="0"/>
              <a:cs typeface="Times New Roman" pitchFamily="18" charset="0"/>
            </a:endParaRPr>
          </a:p>
          <a:p>
            <a:pPr marL="478288" indent="-478288">
              <a:buClr>
                <a:schemeClr val="accent5">
                  <a:lumMod val="75000"/>
                </a:schemeClr>
              </a:buClr>
              <a:buSzPct val="85000"/>
              <a:buFont typeface="Times New Roman" pitchFamily="18" charset="0"/>
              <a:buChar char="►"/>
              <a:defRPr sz="1700">
                <a:latin typeface="Calibri"/>
                <a:ea typeface="Calibri"/>
                <a:cs typeface="Calibri"/>
                <a:sym typeface="Calibri"/>
              </a:defRPr>
            </a:pPr>
            <a:r>
              <a:rPr lang="ru-RU" sz="3300" dirty="0">
                <a:solidFill>
                  <a:schemeClr val="accent1">
                    <a:lumMod val="50000"/>
                  </a:schemeClr>
                </a:solidFill>
                <a:latin typeface="Times New Roman" pitchFamily="18" charset="0"/>
                <a:cs typeface="Times New Roman" pitchFamily="18" charset="0"/>
              </a:rPr>
              <a:t>Помогает </a:t>
            </a:r>
            <a:r>
              <a:rPr lang="ru-RU" sz="3300" dirty="0">
                <a:solidFill>
                  <a:schemeClr val="accent1">
                    <a:lumMod val="50000"/>
                  </a:schemeClr>
                </a:solidFill>
                <a:latin typeface="Times New Roman" pitchFamily="18" charset="0"/>
                <a:cs typeface="Times New Roman" pitchFamily="18" charset="0"/>
              </a:rPr>
              <a:t>эффективно использовать ресурсы</a:t>
            </a:r>
            <a:r>
              <a:rPr lang="ru-RU" sz="3300" dirty="0">
                <a:solidFill>
                  <a:schemeClr val="accent1">
                    <a:lumMod val="50000"/>
                  </a:schemeClr>
                </a:solidFill>
                <a:latin typeface="Times New Roman" pitchFamily="18" charset="0"/>
                <a:cs typeface="Times New Roman" pitchFamily="18" charset="0"/>
              </a:rPr>
              <a:t>;</a:t>
            </a:r>
            <a:endParaRPr lang="en-US" sz="3300" dirty="0">
              <a:solidFill>
                <a:schemeClr val="accent1">
                  <a:lumMod val="50000"/>
                </a:schemeClr>
              </a:solidFill>
              <a:latin typeface="Times New Roman" pitchFamily="18" charset="0"/>
              <a:cs typeface="Times New Roman" pitchFamily="18" charset="0"/>
            </a:endParaRPr>
          </a:p>
          <a:p>
            <a:pPr marL="478288" indent="-478288">
              <a:buClr>
                <a:schemeClr val="accent5">
                  <a:lumMod val="75000"/>
                </a:schemeClr>
              </a:buClr>
              <a:buSzPct val="85000"/>
              <a:buFont typeface="Times New Roman" pitchFamily="18" charset="0"/>
              <a:buChar char="►"/>
              <a:defRPr sz="1700">
                <a:latin typeface="Calibri"/>
                <a:ea typeface="Calibri"/>
                <a:cs typeface="Calibri"/>
                <a:sym typeface="Calibri"/>
              </a:defRPr>
            </a:pPr>
            <a:endParaRPr lang="en-US" sz="3300" dirty="0">
              <a:solidFill>
                <a:schemeClr val="accent1">
                  <a:lumMod val="50000"/>
                </a:schemeClr>
              </a:solidFill>
              <a:latin typeface="Times New Roman" pitchFamily="18" charset="0"/>
              <a:cs typeface="Times New Roman" pitchFamily="18" charset="0"/>
            </a:endParaRPr>
          </a:p>
          <a:p>
            <a:pPr marL="478288" indent="-478288">
              <a:spcBef>
                <a:spcPts val="502"/>
              </a:spcBef>
              <a:buClr>
                <a:schemeClr val="accent5">
                  <a:lumMod val="75000"/>
                </a:schemeClr>
              </a:buClr>
              <a:buSzPct val="85000"/>
              <a:buFont typeface="Times New Roman" pitchFamily="18" charset="0"/>
              <a:buChar char="►"/>
              <a:defRPr sz="1700">
                <a:latin typeface="Calibri"/>
                <a:ea typeface="Calibri"/>
                <a:cs typeface="Calibri"/>
                <a:sym typeface="Calibri"/>
              </a:defRPr>
            </a:pPr>
            <a:r>
              <a:rPr lang="ru-RU" sz="3300" dirty="0">
                <a:solidFill>
                  <a:schemeClr val="accent1">
                    <a:lumMod val="50000"/>
                  </a:schemeClr>
                </a:solidFill>
                <a:latin typeface="Times New Roman" pitchFamily="18" charset="0"/>
                <a:cs typeface="Times New Roman" pitchFamily="18" charset="0"/>
              </a:rPr>
              <a:t>Приносит </a:t>
            </a:r>
            <a:r>
              <a:rPr lang="ru-RU" sz="3300" dirty="0">
                <a:solidFill>
                  <a:schemeClr val="accent1">
                    <a:lumMod val="50000"/>
                  </a:schemeClr>
                </a:solidFill>
                <a:latin typeface="Times New Roman" pitchFamily="18" charset="0"/>
                <a:cs typeface="Times New Roman" pitchFamily="18" charset="0"/>
              </a:rPr>
              <a:t>дополнительную прибыль заказчикам</a:t>
            </a:r>
            <a:r>
              <a:rPr lang="ru-RU" sz="3300" dirty="0">
                <a:solidFill>
                  <a:schemeClr val="accent1">
                    <a:lumMod val="50000"/>
                  </a:schemeClr>
                </a:solidFill>
                <a:latin typeface="Times New Roman" pitchFamily="18" charset="0"/>
                <a:cs typeface="Times New Roman" pitchFamily="18" charset="0"/>
              </a:rPr>
              <a:t>;</a:t>
            </a:r>
            <a:endParaRPr lang="en-US" sz="3300" dirty="0">
              <a:solidFill>
                <a:schemeClr val="accent1">
                  <a:lumMod val="50000"/>
                </a:schemeClr>
              </a:solidFill>
              <a:latin typeface="Times New Roman" pitchFamily="18" charset="0"/>
              <a:cs typeface="Times New Roman" pitchFamily="18" charset="0"/>
            </a:endParaRPr>
          </a:p>
          <a:p>
            <a:pPr algn="r">
              <a:spcBef>
                <a:spcPts val="502"/>
              </a:spcBef>
              <a:defRPr sz="1700" b="1">
                <a:solidFill>
                  <a:srgbClr val="9E0000"/>
                </a:solidFill>
                <a:latin typeface="Calibri"/>
                <a:ea typeface="Calibri"/>
                <a:cs typeface="Calibri"/>
                <a:sym typeface="Calibri"/>
              </a:defRPr>
            </a:pPr>
            <a:endParaRPr lang="en-US" sz="3300" dirty="0">
              <a:latin typeface="Times New Roman" pitchFamily="18" charset="0"/>
              <a:cs typeface="Times New Roman" pitchFamily="18" charset="0"/>
            </a:endParaRPr>
          </a:p>
          <a:p>
            <a:pPr algn="r">
              <a:spcBef>
                <a:spcPts val="502"/>
              </a:spcBef>
              <a:defRPr sz="1700" b="1">
                <a:solidFill>
                  <a:srgbClr val="9E0000"/>
                </a:solidFill>
                <a:latin typeface="Calibri"/>
                <a:ea typeface="Calibri"/>
                <a:cs typeface="Calibri"/>
                <a:sym typeface="Calibri"/>
              </a:defRPr>
            </a:pPr>
            <a:endParaRPr lang="en-US" sz="3300" dirty="0">
              <a:latin typeface="Times New Roman" pitchFamily="18" charset="0"/>
              <a:cs typeface="Times New Roman" pitchFamily="18" charset="0"/>
            </a:endParaRPr>
          </a:p>
          <a:p>
            <a:pPr algn="r">
              <a:spcBef>
                <a:spcPts val="502"/>
              </a:spcBef>
              <a:defRPr sz="1700" b="1">
                <a:solidFill>
                  <a:srgbClr val="9E0000"/>
                </a:solidFill>
                <a:latin typeface="Calibri"/>
                <a:ea typeface="Calibri"/>
                <a:cs typeface="Calibri"/>
                <a:sym typeface="Calibri"/>
              </a:defRPr>
            </a:pPr>
            <a:endParaRPr lang="en-US" sz="3300" dirty="0">
              <a:latin typeface="Times New Roman" pitchFamily="18" charset="0"/>
              <a:cs typeface="Times New Roman" pitchFamily="18" charset="0"/>
            </a:endParaRPr>
          </a:p>
          <a:p>
            <a:pPr algn="r">
              <a:spcBef>
                <a:spcPts val="502"/>
              </a:spcBef>
              <a:defRPr sz="1700" b="1">
                <a:solidFill>
                  <a:srgbClr val="9E0000"/>
                </a:solidFill>
                <a:latin typeface="Calibri"/>
                <a:ea typeface="Calibri"/>
                <a:cs typeface="Calibri"/>
                <a:sym typeface="Calibri"/>
              </a:defRPr>
            </a:pPr>
            <a:r>
              <a:rPr lang="ru-RU" sz="3300" dirty="0" smtClean="0">
                <a:latin typeface="Times New Roman" pitchFamily="18" charset="0"/>
                <a:cs typeface="Times New Roman" pitchFamily="18" charset="0"/>
              </a:rPr>
              <a:t> </a:t>
            </a:r>
            <a:r>
              <a:rPr lang="ru-RU" sz="3300" dirty="0">
                <a:latin typeface="Times New Roman" pitchFamily="18" charset="0"/>
                <a:cs typeface="Times New Roman" pitchFamily="18" charset="0"/>
              </a:rPr>
              <a:t>Отличительные преимущества BREEAM </a:t>
            </a:r>
            <a:r>
              <a:rPr lang="ru-RU" sz="3300" dirty="0" err="1">
                <a:latin typeface="Times New Roman" pitchFamily="18" charset="0"/>
                <a:cs typeface="Times New Roman" pitchFamily="18" charset="0"/>
              </a:rPr>
              <a:t>In</a:t>
            </a:r>
            <a:r>
              <a:rPr lang="ru-RU" sz="3300" dirty="0">
                <a:latin typeface="Times New Roman" pitchFamily="18" charset="0"/>
                <a:cs typeface="Times New Roman" pitchFamily="18" charset="0"/>
              </a:rPr>
              <a:t> </a:t>
            </a:r>
            <a:r>
              <a:rPr lang="ru-RU" sz="3300" dirty="0" err="1">
                <a:latin typeface="Times New Roman" pitchFamily="18" charset="0"/>
                <a:cs typeface="Times New Roman" pitchFamily="18" charset="0"/>
              </a:rPr>
              <a:t>Use</a:t>
            </a:r>
            <a:r>
              <a:rPr lang="ru-RU" sz="3300" dirty="0">
                <a:latin typeface="Times New Roman" pitchFamily="18" charset="0"/>
                <a:cs typeface="Times New Roman" pitchFamily="18" charset="0"/>
              </a:rPr>
              <a:t>:</a:t>
            </a:r>
          </a:p>
          <a:p>
            <a:pPr marL="478288" indent="-478288" algn="just">
              <a:spcBef>
                <a:spcPts val="502"/>
              </a:spcBef>
              <a:buClr>
                <a:schemeClr val="accent5">
                  <a:lumMod val="75000"/>
                </a:schemeClr>
              </a:buClr>
              <a:buSzPct val="85000"/>
              <a:buFont typeface="Times New Roman" pitchFamily="18" charset="0"/>
              <a:buChar char="►"/>
              <a:defRPr sz="1700">
                <a:latin typeface="Calibri"/>
                <a:ea typeface="Calibri"/>
                <a:cs typeface="Calibri"/>
                <a:sym typeface="Calibri"/>
              </a:defRPr>
            </a:pPr>
            <a:r>
              <a:rPr lang="ru-RU" sz="3200" dirty="0">
                <a:solidFill>
                  <a:schemeClr val="accent1">
                    <a:lumMod val="50000"/>
                  </a:schemeClr>
                </a:solidFill>
                <a:latin typeface="Times New Roman" pitchFamily="18" charset="0"/>
                <a:cs typeface="Times New Roman" pitchFamily="18" charset="0"/>
              </a:rPr>
              <a:t>Охватывает </a:t>
            </a:r>
            <a:r>
              <a:rPr lang="ru-RU" sz="3200" dirty="0">
                <a:solidFill>
                  <a:schemeClr val="accent1">
                    <a:lumMod val="50000"/>
                  </a:schemeClr>
                </a:solidFill>
                <a:latin typeface="Times New Roman" pitchFamily="18" charset="0"/>
                <a:cs typeface="Times New Roman" pitchFamily="18" charset="0"/>
              </a:rPr>
              <a:t>все возможные параметры оценки: </a:t>
            </a:r>
            <a:r>
              <a:rPr lang="ru-RU" sz="3200" dirty="0">
                <a:solidFill>
                  <a:schemeClr val="accent1">
                    <a:lumMod val="50000"/>
                  </a:schemeClr>
                </a:solidFill>
                <a:latin typeface="Times New Roman" pitchFamily="18" charset="0"/>
                <a:cs typeface="Times New Roman" pitchFamily="18" charset="0"/>
              </a:rPr>
              <a:t>10 </a:t>
            </a:r>
            <a:r>
              <a:rPr lang="en-US" sz="3200" dirty="0">
                <a:solidFill>
                  <a:schemeClr val="accent1">
                    <a:lumMod val="50000"/>
                  </a:schemeClr>
                </a:solidFill>
                <a:latin typeface="Times New Roman" pitchFamily="18" charset="0"/>
                <a:cs typeface="Times New Roman" pitchFamily="18" charset="0"/>
              </a:rPr>
              <a:t>      </a:t>
            </a:r>
            <a:r>
              <a:rPr lang="ru-RU" sz="3200" dirty="0">
                <a:solidFill>
                  <a:schemeClr val="accent1">
                    <a:lumMod val="50000"/>
                  </a:schemeClr>
                </a:solidFill>
                <a:latin typeface="Times New Roman" pitchFamily="18" charset="0"/>
                <a:cs typeface="Times New Roman" pitchFamily="18" charset="0"/>
              </a:rPr>
              <a:t>экологических </a:t>
            </a:r>
            <a:r>
              <a:rPr lang="ru-RU" sz="3200" dirty="0">
                <a:solidFill>
                  <a:schemeClr val="accent1">
                    <a:lumMod val="50000"/>
                  </a:schemeClr>
                </a:solidFill>
                <a:latin typeface="Times New Roman" pitchFamily="18" charset="0"/>
                <a:cs typeface="Times New Roman" pitchFamily="18" charset="0"/>
              </a:rPr>
              <a:t>категорий с присвоением рейтинга здания</a:t>
            </a:r>
            <a:r>
              <a:rPr lang="ru-RU" sz="3200" dirty="0">
                <a:solidFill>
                  <a:schemeClr val="accent1">
                    <a:lumMod val="50000"/>
                  </a:schemeClr>
                </a:solidFill>
                <a:latin typeface="Times New Roman" pitchFamily="18" charset="0"/>
                <a:cs typeface="Times New Roman" pitchFamily="18" charset="0"/>
              </a:rPr>
              <a:t>;</a:t>
            </a:r>
            <a:endParaRPr lang="en-US" sz="3200" dirty="0">
              <a:solidFill>
                <a:schemeClr val="accent1">
                  <a:lumMod val="50000"/>
                </a:schemeClr>
              </a:solidFill>
              <a:latin typeface="Times New Roman" pitchFamily="18" charset="0"/>
              <a:cs typeface="Times New Roman" pitchFamily="18" charset="0"/>
            </a:endParaRPr>
          </a:p>
          <a:p>
            <a:pPr marL="478288" indent="-478288" algn="just">
              <a:spcBef>
                <a:spcPts val="502"/>
              </a:spcBef>
              <a:buClr>
                <a:schemeClr val="accent5">
                  <a:lumMod val="75000"/>
                </a:schemeClr>
              </a:buClr>
              <a:buSzPct val="85000"/>
              <a:buFont typeface="Times New Roman" pitchFamily="18" charset="0"/>
              <a:buChar char="►"/>
              <a:defRPr sz="1700">
                <a:latin typeface="Calibri"/>
                <a:ea typeface="Calibri"/>
                <a:cs typeface="Calibri"/>
                <a:sym typeface="Calibri"/>
              </a:defRPr>
            </a:pPr>
            <a:r>
              <a:rPr lang="ru-RU" sz="3200" dirty="0">
                <a:solidFill>
                  <a:schemeClr val="accent1">
                    <a:lumMod val="50000"/>
                  </a:schemeClr>
                </a:solidFill>
                <a:latin typeface="Times New Roman" pitchFamily="18" charset="0"/>
                <a:cs typeface="Times New Roman" pitchFamily="18" charset="0"/>
              </a:rPr>
              <a:t>Неоспоримое </a:t>
            </a:r>
            <a:r>
              <a:rPr lang="ru-RU" sz="3200" dirty="0">
                <a:solidFill>
                  <a:schemeClr val="accent1">
                    <a:lumMod val="50000"/>
                  </a:schemeClr>
                </a:solidFill>
                <a:latin typeface="Times New Roman" pitchFamily="18" charset="0"/>
                <a:cs typeface="Times New Roman" pitchFamily="18" charset="0"/>
              </a:rPr>
              <a:t>конкурентное преимущество</a:t>
            </a:r>
            <a:r>
              <a:rPr lang="ru-RU" sz="3200" dirty="0">
                <a:solidFill>
                  <a:schemeClr val="accent1">
                    <a:lumMod val="50000"/>
                  </a:schemeClr>
                </a:solidFill>
                <a:latin typeface="Times New Roman" pitchFamily="18" charset="0"/>
                <a:cs typeface="Times New Roman" pitchFamily="18" charset="0"/>
              </a:rPr>
              <a:t>;</a:t>
            </a:r>
            <a:endParaRPr lang="ru-RU" sz="3200" dirty="0">
              <a:solidFill>
                <a:schemeClr val="accent1">
                  <a:lumMod val="50000"/>
                </a:schemeClr>
              </a:solidFill>
              <a:latin typeface="Times New Roman" pitchFamily="18" charset="0"/>
              <a:cs typeface="Times New Roman" pitchFamily="18" charset="0"/>
            </a:endParaRPr>
          </a:p>
          <a:p>
            <a:pPr marL="478288" indent="-478288" algn="just">
              <a:spcBef>
                <a:spcPts val="502"/>
              </a:spcBef>
              <a:buClr>
                <a:schemeClr val="accent5">
                  <a:lumMod val="75000"/>
                </a:schemeClr>
              </a:buClr>
              <a:buSzPct val="85000"/>
              <a:buFont typeface="Times New Roman" pitchFamily="18" charset="0"/>
              <a:buChar char="►"/>
              <a:defRPr sz="1700">
                <a:latin typeface="Calibri"/>
                <a:ea typeface="Calibri"/>
                <a:cs typeface="Calibri"/>
                <a:sym typeface="Calibri"/>
              </a:defRPr>
            </a:pPr>
            <a:r>
              <a:rPr lang="ru-RU" sz="3200" dirty="0">
                <a:solidFill>
                  <a:schemeClr val="accent1">
                    <a:lumMod val="50000"/>
                  </a:schemeClr>
                </a:solidFill>
                <a:latin typeface="Times New Roman" pitchFamily="18" charset="0"/>
                <a:cs typeface="Times New Roman" pitchFamily="18" charset="0"/>
              </a:rPr>
              <a:t>Экологические </a:t>
            </a:r>
            <a:r>
              <a:rPr lang="ru-RU" sz="3200" dirty="0">
                <a:solidFill>
                  <a:schemeClr val="accent1">
                    <a:lumMod val="50000"/>
                  </a:schemeClr>
                </a:solidFill>
                <a:latin typeface="Times New Roman" pitchFamily="18" charset="0"/>
                <a:cs typeface="Times New Roman" pitchFamily="18" charset="0"/>
              </a:rPr>
              <a:t>и </a:t>
            </a:r>
            <a:r>
              <a:rPr lang="ru-RU" sz="3200" dirty="0" err="1">
                <a:solidFill>
                  <a:schemeClr val="accent1">
                    <a:lumMod val="50000"/>
                  </a:schemeClr>
                </a:solidFill>
                <a:latin typeface="Times New Roman" pitchFamily="18" charset="0"/>
                <a:cs typeface="Times New Roman" pitchFamily="18" charset="0"/>
              </a:rPr>
              <a:t>энергоэффективные</a:t>
            </a:r>
            <a:r>
              <a:rPr lang="ru-RU" sz="3200" dirty="0">
                <a:solidFill>
                  <a:schemeClr val="accent1">
                    <a:lumMod val="50000"/>
                  </a:schemeClr>
                </a:solidFill>
                <a:latin typeface="Times New Roman" pitchFamily="18" charset="0"/>
                <a:cs typeface="Times New Roman" pitchFamily="18" charset="0"/>
              </a:rPr>
              <a:t> преимущества </a:t>
            </a:r>
            <a:r>
              <a:rPr lang="en-US" sz="3200" dirty="0">
                <a:solidFill>
                  <a:schemeClr val="accent1">
                    <a:lumMod val="50000"/>
                  </a:schemeClr>
                </a:solidFill>
                <a:latin typeface="Times New Roman" pitchFamily="18" charset="0"/>
                <a:cs typeface="Times New Roman" pitchFamily="18" charset="0"/>
              </a:rPr>
              <a:t>        </a:t>
            </a:r>
            <a:r>
              <a:rPr lang="ru-RU" sz="3200" dirty="0">
                <a:solidFill>
                  <a:schemeClr val="accent1">
                    <a:lumMod val="50000"/>
                  </a:schemeClr>
                </a:solidFill>
                <a:latin typeface="Times New Roman" pitchFamily="18" charset="0"/>
                <a:cs typeface="Times New Roman" pitchFamily="18" charset="0"/>
              </a:rPr>
              <a:t>благодаря </a:t>
            </a:r>
            <a:r>
              <a:rPr lang="ru-RU" sz="3200" dirty="0">
                <a:solidFill>
                  <a:schemeClr val="accent1">
                    <a:lumMod val="50000"/>
                  </a:schemeClr>
                </a:solidFill>
                <a:latin typeface="Times New Roman" pitchFamily="18" charset="0"/>
                <a:cs typeface="Times New Roman" pitchFamily="18" charset="0"/>
              </a:rPr>
              <a:t>мировому признанию стандартов по зеленой сертификации зданий; </a:t>
            </a:r>
          </a:p>
          <a:p>
            <a:pPr marL="478288" indent="-478288" algn="just">
              <a:spcBef>
                <a:spcPts val="502"/>
              </a:spcBef>
              <a:buClr>
                <a:schemeClr val="accent5">
                  <a:lumMod val="75000"/>
                </a:schemeClr>
              </a:buClr>
              <a:buSzPct val="85000"/>
              <a:buFont typeface="Times New Roman" pitchFamily="18" charset="0"/>
              <a:buChar char="►"/>
              <a:defRPr sz="1700">
                <a:latin typeface="Calibri"/>
                <a:ea typeface="Calibri"/>
                <a:cs typeface="Calibri"/>
                <a:sym typeface="Calibri"/>
              </a:defRPr>
            </a:pPr>
            <a:r>
              <a:rPr lang="ru-RU" sz="3200" dirty="0">
                <a:solidFill>
                  <a:schemeClr val="accent1">
                    <a:lumMod val="50000"/>
                  </a:schemeClr>
                </a:solidFill>
                <a:latin typeface="Times New Roman" pitchFamily="18" charset="0"/>
                <a:cs typeface="Times New Roman" pitchFamily="18" charset="0"/>
              </a:rPr>
              <a:t>Снижение </a:t>
            </a:r>
            <a:r>
              <a:rPr lang="ru-RU" sz="3200" dirty="0">
                <a:solidFill>
                  <a:schemeClr val="accent1">
                    <a:lumMod val="50000"/>
                  </a:schemeClr>
                </a:solidFill>
                <a:latin typeface="Times New Roman" pitchFamily="18" charset="0"/>
                <a:cs typeface="Times New Roman" pitchFamily="18" charset="0"/>
              </a:rPr>
              <a:t>эксплуатационных расходов на энергопотребление, водоснабжение, </a:t>
            </a:r>
            <a:r>
              <a:rPr lang="ru-RU" sz="3200" dirty="0">
                <a:solidFill>
                  <a:schemeClr val="accent1">
                    <a:lumMod val="50000"/>
                  </a:schemeClr>
                </a:solidFill>
                <a:latin typeface="Times New Roman" pitchFamily="18" charset="0"/>
                <a:cs typeface="Times New Roman" pitchFamily="18" charset="0"/>
              </a:rPr>
              <a:t>отопление;</a:t>
            </a:r>
            <a:endParaRPr lang="en-US" sz="3200" dirty="0">
              <a:solidFill>
                <a:schemeClr val="accent1">
                  <a:lumMod val="50000"/>
                </a:schemeClr>
              </a:solidFill>
              <a:latin typeface="Times New Roman" pitchFamily="18" charset="0"/>
              <a:cs typeface="Times New Roman" pitchFamily="18" charset="0"/>
            </a:endParaRPr>
          </a:p>
          <a:p>
            <a:pPr marL="478288" indent="-478288" algn="just">
              <a:spcBef>
                <a:spcPts val="502"/>
              </a:spcBef>
              <a:buClr>
                <a:schemeClr val="accent5">
                  <a:lumMod val="75000"/>
                </a:schemeClr>
              </a:buClr>
              <a:buSzPct val="85000"/>
              <a:buFont typeface="Times New Roman" pitchFamily="18" charset="0"/>
              <a:buChar char="►"/>
              <a:defRPr sz="1700">
                <a:latin typeface="Calibri"/>
                <a:ea typeface="Calibri"/>
                <a:cs typeface="Calibri"/>
                <a:sym typeface="Calibri"/>
              </a:defRPr>
            </a:pPr>
            <a:r>
              <a:rPr lang="ru-RU" sz="3200" dirty="0">
                <a:solidFill>
                  <a:schemeClr val="accent1">
                    <a:lumMod val="50000"/>
                  </a:schemeClr>
                </a:solidFill>
                <a:latin typeface="Times New Roman" pitchFamily="18" charset="0"/>
                <a:cs typeface="Times New Roman" pitchFamily="18" charset="0"/>
              </a:rPr>
              <a:t>Имидж </a:t>
            </a:r>
            <a:r>
              <a:rPr lang="ru-RU" sz="3200" dirty="0">
                <a:solidFill>
                  <a:schemeClr val="accent1">
                    <a:lumMod val="50000"/>
                  </a:schemeClr>
                </a:solidFill>
                <a:latin typeface="Times New Roman" pitchFamily="18" charset="0"/>
                <a:cs typeface="Times New Roman" pitchFamily="18" charset="0"/>
              </a:rPr>
              <a:t>в деловой </a:t>
            </a:r>
            <a:r>
              <a:rPr lang="ru-RU" sz="3200" dirty="0" smtClean="0">
                <a:solidFill>
                  <a:schemeClr val="accent1">
                    <a:lumMod val="50000"/>
                  </a:schemeClr>
                </a:solidFill>
                <a:latin typeface="Times New Roman" pitchFamily="18" charset="0"/>
                <a:cs typeface="Times New Roman" pitchFamily="18" charset="0"/>
              </a:rPr>
              <a:t>среде</a:t>
            </a:r>
            <a:r>
              <a:rPr lang="en-US" sz="3200" dirty="0">
                <a:solidFill>
                  <a:schemeClr val="accent1">
                    <a:lumMod val="50000"/>
                  </a:schemeClr>
                </a:solidFill>
                <a:latin typeface="Times New Roman" pitchFamily="18" charset="0"/>
                <a:cs typeface="Times New Roman" pitchFamily="18" charset="0"/>
              </a:rPr>
              <a:t>.</a:t>
            </a:r>
            <a:endParaRPr lang="ru-RU" sz="3200" dirty="0">
              <a:solidFill>
                <a:schemeClr val="accent1">
                  <a:lumMod val="50000"/>
                </a:schemeClr>
              </a:solidFill>
              <a:latin typeface="Times New Roman" pitchFamily="18" charset="0"/>
              <a:cs typeface="Times New Roman" pitchFamily="18" charset="0"/>
            </a:endParaRPr>
          </a:p>
        </p:txBody>
      </p:sp>
      <p:sp>
        <p:nvSpPr>
          <p:cNvPr id="9" name="Rectangle 2"/>
          <p:cNvSpPr>
            <a:spLocks noChangeArrowheads="1"/>
          </p:cNvSpPr>
          <p:nvPr/>
        </p:nvSpPr>
        <p:spPr bwMode="auto">
          <a:xfrm>
            <a:off x="12095297" y="2288532"/>
            <a:ext cx="13277116" cy="432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3052" tIns="76526" rIns="153052" bIns="76526" numCol="1" anchor="ctr" anchorCtr="0" compatLnSpc="1">
            <a:prstTxWarp prst="textNoShape">
              <a:avLst/>
            </a:prstTxWarp>
            <a:spAutoFit/>
          </a:bodyPr>
          <a:lstStyle/>
          <a:p>
            <a:pPr defTabSz="1530523" fontAlgn="base">
              <a:spcBef>
                <a:spcPct val="0"/>
              </a:spcBef>
              <a:spcAft>
                <a:spcPct val="0"/>
              </a:spcAft>
            </a:pPr>
            <a:r>
              <a:rPr lang="ru-RU" sz="3300" b="1" dirty="0" err="1">
                <a:solidFill>
                  <a:schemeClr val="accent5"/>
                </a:solidFill>
                <a:latin typeface="Times New Roman" pitchFamily="18" charset="0"/>
                <a:cs typeface="Times New Roman" pitchFamily="18" charset="0"/>
              </a:rPr>
              <a:t>The</a:t>
            </a:r>
            <a:r>
              <a:rPr lang="ru-RU" sz="3300" b="1" dirty="0">
                <a:solidFill>
                  <a:schemeClr val="accent5"/>
                </a:solidFill>
                <a:latin typeface="Times New Roman" pitchFamily="18" charset="0"/>
                <a:cs typeface="Times New Roman" pitchFamily="18" charset="0"/>
              </a:rPr>
              <a:t> </a:t>
            </a:r>
            <a:r>
              <a:rPr lang="ru-RU" sz="3300" b="1" dirty="0">
                <a:solidFill>
                  <a:schemeClr val="accent5"/>
                </a:solidFill>
                <a:latin typeface="Times New Roman" pitchFamily="18" charset="0"/>
                <a:cs typeface="Times New Roman" pitchFamily="18" charset="0"/>
              </a:rPr>
              <a:t>BREEAM </a:t>
            </a:r>
            <a:r>
              <a:rPr lang="ru-RU" sz="3300" b="1" dirty="0" err="1">
                <a:solidFill>
                  <a:schemeClr val="accent5"/>
                </a:solidFill>
                <a:latin typeface="Times New Roman" pitchFamily="18" charset="0"/>
                <a:cs typeface="Times New Roman" pitchFamily="18" charset="0"/>
              </a:rPr>
              <a:t>in</a:t>
            </a:r>
            <a:r>
              <a:rPr lang="ru-RU" sz="3300" b="1" dirty="0">
                <a:solidFill>
                  <a:schemeClr val="accent5"/>
                </a:solidFill>
                <a:latin typeface="Times New Roman" pitchFamily="18" charset="0"/>
                <a:cs typeface="Times New Roman" pitchFamily="18" charset="0"/>
              </a:rPr>
              <a:t> </a:t>
            </a:r>
            <a:r>
              <a:rPr lang="ru-RU" sz="3300" b="1" dirty="0" err="1">
                <a:solidFill>
                  <a:schemeClr val="accent5"/>
                </a:solidFill>
                <a:latin typeface="Times New Roman" pitchFamily="18" charset="0"/>
                <a:cs typeface="Times New Roman" pitchFamily="18" charset="0"/>
              </a:rPr>
              <a:t>Use</a:t>
            </a:r>
            <a:r>
              <a:rPr lang="ru-RU" sz="3300" b="1" dirty="0">
                <a:solidFill>
                  <a:schemeClr val="accent5"/>
                </a:solidFill>
                <a:latin typeface="Times New Roman" pitchFamily="18" charset="0"/>
                <a:cs typeface="Times New Roman" pitchFamily="18" charset="0"/>
              </a:rPr>
              <a:t> </a:t>
            </a:r>
            <a:r>
              <a:rPr lang="ru-RU" sz="3300" b="1" dirty="0" err="1">
                <a:solidFill>
                  <a:schemeClr val="accent5"/>
                </a:solidFill>
                <a:latin typeface="Times New Roman" pitchFamily="18" charset="0"/>
                <a:cs typeface="Times New Roman" pitchFamily="18" charset="0"/>
              </a:rPr>
              <a:t>buildings</a:t>
            </a:r>
            <a:r>
              <a:rPr lang="ru-RU" sz="3300" b="1" dirty="0">
                <a:solidFill>
                  <a:schemeClr val="accent5"/>
                </a:solidFill>
                <a:latin typeface="Times New Roman" pitchFamily="18" charset="0"/>
                <a:cs typeface="Times New Roman" pitchFamily="18" charset="0"/>
              </a:rPr>
              <a:t> </a:t>
            </a:r>
            <a:r>
              <a:rPr lang="ru-RU" sz="3300" b="1" dirty="0" err="1">
                <a:solidFill>
                  <a:schemeClr val="accent5"/>
                </a:solidFill>
                <a:latin typeface="Times New Roman" pitchFamily="18" charset="0"/>
                <a:cs typeface="Times New Roman" pitchFamily="18" charset="0"/>
              </a:rPr>
              <a:t>assessment</a:t>
            </a:r>
            <a:r>
              <a:rPr lang="ru-RU" sz="3300" b="1" dirty="0">
                <a:solidFill>
                  <a:schemeClr val="accent5"/>
                </a:solidFill>
                <a:latin typeface="Times New Roman" pitchFamily="18" charset="0"/>
                <a:cs typeface="Times New Roman" pitchFamily="18" charset="0"/>
              </a:rPr>
              <a:t> </a:t>
            </a:r>
            <a:r>
              <a:rPr lang="ru-RU" sz="3300" b="1" dirty="0" err="1">
                <a:solidFill>
                  <a:schemeClr val="accent5"/>
                </a:solidFill>
                <a:latin typeface="Times New Roman" pitchFamily="18" charset="0"/>
                <a:cs typeface="Times New Roman" pitchFamily="18" charset="0"/>
              </a:rPr>
              <a:t>is</a:t>
            </a:r>
            <a:r>
              <a:rPr lang="ru-RU" sz="3300" b="1" dirty="0">
                <a:solidFill>
                  <a:schemeClr val="accent5"/>
                </a:solidFill>
                <a:latin typeface="Times New Roman" pitchFamily="18" charset="0"/>
                <a:cs typeface="Times New Roman" pitchFamily="18" charset="0"/>
              </a:rPr>
              <a:t> a </a:t>
            </a:r>
            <a:r>
              <a:rPr lang="ru-RU" sz="3300" b="1" dirty="0" err="1">
                <a:solidFill>
                  <a:schemeClr val="accent5"/>
                </a:solidFill>
                <a:latin typeface="Times New Roman" pitchFamily="18" charset="0"/>
                <a:cs typeface="Times New Roman" pitchFamily="18" charset="0"/>
              </a:rPr>
              <a:t>modern</a:t>
            </a:r>
            <a:r>
              <a:rPr lang="ru-RU" sz="3300" b="1" dirty="0">
                <a:solidFill>
                  <a:schemeClr val="accent5"/>
                </a:solidFill>
                <a:latin typeface="Times New Roman" pitchFamily="18" charset="0"/>
                <a:cs typeface="Times New Roman" pitchFamily="18" charset="0"/>
              </a:rPr>
              <a:t> </a:t>
            </a:r>
            <a:r>
              <a:rPr lang="ru-RU" sz="3300" b="1" dirty="0" err="1">
                <a:solidFill>
                  <a:schemeClr val="accent5"/>
                </a:solidFill>
                <a:latin typeface="Times New Roman" pitchFamily="18" charset="0"/>
                <a:cs typeface="Times New Roman" pitchFamily="18" charset="0"/>
              </a:rPr>
              <a:t>trend</a:t>
            </a:r>
            <a:r>
              <a:rPr lang="ru-RU" sz="3300" b="1" dirty="0">
                <a:solidFill>
                  <a:schemeClr val="accent5"/>
                </a:solidFill>
                <a:latin typeface="Times New Roman" pitchFamily="18" charset="0"/>
                <a:cs typeface="Times New Roman" pitchFamily="18" charset="0"/>
              </a:rPr>
              <a:t> </a:t>
            </a:r>
            <a:r>
              <a:rPr lang="ru-RU" sz="3300" b="1" dirty="0" err="1">
                <a:solidFill>
                  <a:schemeClr val="accent5"/>
                </a:solidFill>
                <a:latin typeface="Times New Roman" pitchFamily="18" charset="0"/>
                <a:cs typeface="Times New Roman" pitchFamily="18" charset="0"/>
              </a:rPr>
              <a:t>that</a:t>
            </a:r>
            <a:r>
              <a:rPr lang="ru-RU" sz="3300" b="1" dirty="0">
                <a:solidFill>
                  <a:schemeClr val="accent5"/>
                </a:solidFill>
                <a:latin typeface="Times New Roman" pitchFamily="18" charset="0"/>
                <a:cs typeface="Times New Roman" pitchFamily="18" charset="0"/>
              </a:rPr>
              <a:t>:</a:t>
            </a:r>
            <a:endParaRPr lang="en-US" sz="3300" b="1" dirty="0">
              <a:solidFill>
                <a:schemeClr val="accent5"/>
              </a:solidFill>
              <a:latin typeface="Times New Roman" pitchFamily="18" charset="0"/>
              <a:cs typeface="Times New Roman" pitchFamily="18" charset="0"/>
            </a:endParaRPr>
          </a:p>
          <a:p>
            <a:pPr defTabSz="1530523" fontAlgn="base">
              <a:spcBef>
                <a:spcPct val="0"/>
              </a:spcBef>
              <a:spcAft>
                <a:spcPct val="0"/>
              </a:spcAft>
            </a:pPr>
            <a:endParaRPr lang="en-US" sz="3300" dirty="0">
              <a:latin typeface="Times New Roman" pitchFamily="18" charset="0"/>
              <a:cs typeface="Times New Roman" pitchFamily="18" charset="0"/>
            </a:endParaRPr>
          </a:p>
          <a:p>
            <a:pPr marL="478288" indent="-478288" defTabSz="1530523" fontAlgn="base">
              <a:spcBef>
                <a:spcPct val="0"/>
              </a:spcBef>
              <a:spcAft>
                <a:spcPct val="0"/>
              </a:spcAft>
              <a:buClr>
                <a:schemeClr val="accent5">
                  <a:lumMod val="75000"/>
                </a:schemeClr>
              </a:buClr>
              <a:buFont typeface="Times New Roman" pitchFamily="18" charset="0"/>
              <a:buChar char="►"/>
            </a:pP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Improves</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the</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facility</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users</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quality</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of</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life</a:t>
            </a:r>
            <a:r>
              <a:rPr lang="ru-RU" sz="3300" dirty="0">
                <a:solidFill>
                  <a:schemeClr val="accent1">
                    <a:lumMod val="50000"/>
                  </a:schemeClr>
                </a:solidFill>
                <a:latin typeface="Times New Roman" pitchFamily="18" charset="0"/>
                <a:cs typeface="Times New Roman" pitchFamily="18" charset="0"/>
              </a:rPr>
              <a:t>;</a:t>
            </a:r>
            <a:endParaRPr lang="en-US" sz="3300" dirty="0">
              <a:solidFill>
                <a:schemeClr val="accent1">
                  <a:lumMod val="50000"/>
                </a:schemeClr>
              </a:solidFill>
              <a:latin typeface="Times New Roman" pitchFamily="18" charset="0"/>
              <a:cs typeface="Times New Roman" pitchFamily="18" charset="0"/>
            </a:endParaRPr>
          </a:p>
          <a:p>
            <a:pPr defTabSz="1530523" fontAlgn="base">
              <a:spcBef>
                <a:spcPct val="0"/>
              </a:spcBef>
              <a:spcAft>
                <a:spcPct val="0"/>
              </a:spcAft>
              <a:buClr>
                <a:schemeClr val="accent5">
                  <a:lumMod val="75000"/>
                </a:schemeClr>
              </a:buClr>
            </a:pPr>
            <a:endParaRPr lang="en-US" sz="3300" dirty="0">
              <a:solidFill>
                <a:schemeClr val="accent1">
                  <a:lumMod val="50000"/>
                </a:schemeClr>
              </a:solidFill>
              <a:latin typeface="Times New Roman" pitchFamily="18" charset="0"/>
              <a:cs typeface="Times New Roman" pitchFamily="18" charset="0"/>
            </a:endParaRPr>
          </a:p>
          <a:p>
            <a:pPr marL="478288" indent="-478288" defTabSz="1530523" fontAlgn="base">
              <a:spcBef>
                <a:spcPct val="0"/>
              </a:spcBef>
              <a:spcAft>
                <a:spcPct val="0"/>
              </a:spcAft>
              <a:buClr>
                <a:schemeClr val="accent5">
                  <a:lumMod val="75000"/>
                </a:schemeClr>
              </a:buClr>
              <a:buFont typeface="Times New Roman" pitchFamily="18" charset="0"/>
              <a:buChar char="►"/>
            </a:pP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Helps</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efficiently</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use</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resources</a:t>
            </a:r>
            <a:r>
              <a:rPr lang="ru-RU" sz="3300" dirty="0">
                <a:solidFill>
                  <a:schemeClr val="accent1">
                    <a:lumMod val="50000"/>
                  </a:schemeClr>
                </a:solidFill>
                <a:latin typeface="Times New Roman" pitchFamily="18" charset="0"/>
                <a:cs typeface="Times New Roman" pitchFamily="18" charset="0"/>
              </a:rPr>
              <a:t>; </a:t>
            </a:r>
            <a:endParaRPr lang="en-US" sz="3300" dirty="0">
              <a:solidFill>
                <a:schemeClr val="accent1">
                  <a:lumMod val="50000"/>
                </a:schemeClr>
              </a:solidFill>
              <a:latin typeface="Times New Roman" pitchFamily="18" charset="0"/>
              <a:cs typeface="Times New Roman" pitchFamily="18" charset="0"/>
            </a:endParaRPr>
          </a:p>
          <a:p>
            <a:pPr marL="478288" indent="-478288" defTabSz="1530523" fontAlgn="base">
              <a:spcBef>
                <a:spcPct val="0"/>
              </a:spcBef>
              <a:spcAft>
                <a:spcPct val="0"/>
              </a:spcAft>
              <a:buClr>
                <a:schemeClr val="accent5">
                  <a:lumMod val="75000"/>
                </a:schemeClr>
              </a:buClr>
              <a:buFont typeface="Times New Roman" pitchFamily="18" charset="0"/>
              <a:buChar char="►"/>
            </a:pPr>
            <a:endParaRPr lang="ru-RU" sz="3300" dirty="0">
              <a:solidFill>
                <a:schemeClr val="accent1">
                  <a:lumMod val="50000"/>
                </a:schemeClr>
              </a:solidFill>
              <a:latin typeface="Times New Roman" pitchFamily="18" charset="0"/>
              <a:cs typeface="Times New Roman" pitchFamily="18" charset="0"/>
            </a:endParaRPr>
          </a:p>
          <a:p>
            <a:pPr marL="478288" indent="-478288" defTabSz="1530523" eaLnBrk="0" fontAlgn="base" hangingPunct="0">
              <a:spcBef>
                <a:spcPct val="0"/>
              </a:spcBef>
              <a:spcAft>
                <a:spcPct val="0"/>
              </a:spcAft>
              <a:buClr>
                <a:schemeClr val="accent5">
                  <a:lumMod val="75000"/>
                </a:schemeClr>
              </a:buClr>
              <a:buFont typeface="Times New Roman" pitchFamily="18" charset="0"/>
              <a:buChar char="►"/>
            </a:pPr>
            <a:r>
              <a:rPr lang="en-US"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Yields</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added</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value</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for</a:t>
            </a:r>
            <a:r>
              <a:rPr lang="ru-RU" sz="3300" dirty="0">
                <a:solidFill>
                  <a:schemeClr val="accent1">
                    <a:lumMod val="50000"/>
                  </a:schemeClr>
                </a:solidFill>
                <a:latin typeface="Times New Roman" pitchFamily="18" charset="0"/>
                <a:cs typeface="Times New Roman" pitchFamily="18" charset="0"/>
              </a:rPr>
              <a:t> </a:t>
            </a:r>
            <a:r>
              <a:rPr lang="ru-RU" sz="3300" dirty="0" err="1">
                <a:solidFill>
                  <a:schemeClr val="accent1">
                    <a:lumMod val="50000"/>
                  </a:schemeClr>
                </a:solidFill>
                <a:latin typeface="Times New Roman" pitchFamily="18" charset="0"/>
                <a:cs typeface="Times New Roman" pitchFamily="18" charset="0"/>
              </a:rPr>
              <a:t>customers</a:t>
            </a:r>
            <a:r>
              <a:rPr lang="ru-RU" sz="3300" dirty="0">
                <a:solidFill>
                  <a:schemeClr val="accent1">
                    <a:lumMod val="50000"/>
                  </a:schemeClr>
                </a:solidFill>
                <a:latin typeface="Times New Roman" pitchFamily="18" charset="0"/>
                <a:cs typeface="Times New Roman" pitchFamily="18" charset="0"/>
              </a:rPr>
              <a:t>;</a:t>
            </a:r>
            <a:endParaRPr lang="en-US" sz="3300" dirty="0">
              <a:solidFill>
                <a:schemeClr val="accent1">
                  <a:lumMod val="50000"/>
                </a:schemeClr>
              </a:solidFill>
              <a:latin typeface="Times New Roman" pitchFamily="18" charset="0"/>
              <a:cs typeface="Times New Roman" pitchFamily="18" charset="0"/>
            </a:endParaRPr>
          </a:p>
          <a:p>
            <a:pPr marL="478288" indent="-478288" defTabSz="1530523" eaLnBrk="0" fontAlgn="base" hangingPunct="0">
              <a:spcBef>
                <a:spcPct val="0"/>
              </a:spcBef>
              <a:spcAft>
                <a:spcPct val="0"/>
              </a:spcAft>
              <a:buClr>
                <a:schemeClr val="accent5">
                  <a:lumMod val="75000"/>
                </a:schemeClr>
              </a:buClr>
              <a:buFont typeface="Times New Roman" pitchFamily="18" charset="0"/>
              <a:buChar char="►"/>
            </a:pPr>
            <a:endParaRPr lang="ru-RU" sz="4000" dirty="0">
              <a:latin typeface="Times New Roman" pitchFamily="18" charset="0"/>
              <a:cs typeface="Times New Roman" pitchFamily="18" charset="0"/>
            </a:endParaRPr>
          </a:p>
        </p:txBody>
      </p:sp>
      <p:sp>
        <p:nvSpPr>
          <p:cNvPr id="10" name="Rectangle 3"/>
          <p:cNvSpPr>
            <a:spLocks noChangeArrowheads="1"/>
          </p:cNvSpPr>
          <p:nvPr/>
        </p:nvSpPr>
        <p:spPr bwMode="auto">
          <a:xfrm>
            <a:off x="12923414" y="7724900"/>
            <a:ext cx="11454236" cy="460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3052" tIns="76526" rIns="153052" bIns="76526" numCol="1" anchor="ctr" anchorCtr="0" compatLnSpc="1">
            <a:prstTxWarp prst="textNoShape">
              <a:avLst/>
            </a:prstTxWarp>
            <a:spAutoFit/>
          </a:bodyPr>
          <a:lstStyle/>
          <a:p>
            <a:pPr defTabSz="1530523" fontAlgn="base">
              <a:spcBef>
                <a:spcPct val="0"/>
              </a:spcBef>
              <a:spcAft>
                <a:spcPct val="0"/>
              </a:spcAft>
            </a:pPr>
            <a:r>
              <a:rPr lang="ru-RU" sz="3300" b="1" dirty="0">
                <a:solidFill>
                  <a:srgbClr val="C00000"/>
                </a:solidFill>
                <a:latin typeface="Times New Roman" pitchFamily="18" charset="0"/>
                <a:cs typeface="Times New Roman" pitchFamily="18" charset="0"/>
              </a:rPr>
              <a:t>Advantages: </a:t>
            </a:r>
          </a:p>
          <a:p>
            <a:pPr marL="478288" indent="-478288" algn="just" defTabSz="1530523" eaLnBrk="0" fontAlgn="base" hangingPunct="0">
              <a:spcBef>
                <a:spcPct val="0"/>
              </a:spcBef>
              <a:spcAft>
                <a:spcPct val="0"/>
              </a:spcAft>
              <a:buClr>
                <a:schemeClr val="accent5">
                  <a:lumMod val="75000"/>
                </a:schemeClr>
              </a:buClr>
              <a:buSzPct val="85000"/>
              <a:buFont typeface="Times New Roman" pitchFamily="18" charset="0"/>
              <a:buChar char="►"/>
            </a:pPr>
            <a:r>
              <a:rPr lang="ru-RU" sz="3200" dirty="0" err="1">
                <a:solidFill>
                  <a:schemeClr val="accent1">
                    <a:lumMod val="50000"/>
                  </a:schemeClr>
                </a:solidFill>
                <a:latin typeface="Times New Roman" pitchFamily="18" charset="0"/>
                <a:cs typeface="Times New Roman" pitchFamily="18" charset="0"/>
              </a:rPr>
              <a:t>Covers</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any</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possible</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assessment</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parameters</a:t>
            </a:r>
            <a:r>
              <a:rPr lang="ru-RU" sz="3200" dirty="0">
                <a:solidFill>
                  <a:schemeClr val="accent1">
                    <a:lumMod val="50000"/>
                  </a:schemeClr>
                </a:solidFill>
                <a:latin typeface="Times New Roman" pitchFamily="18" charset="0"/>
                <a:cs typeface="Times New Roman" pitchFamily="18" charset="0"/>
              </a:rPr>
              <a:t>: 10 </a:t>
            </a:r>
            <a:r>
              <a:rPr lang="ru-RU" sz="3200" dirty="0" err="1">
                <a:solidFill>
                  <a:schemeClr val="accent1">
                    <a:lumMod val="50000"/>
                  </a:schemeClr>
                </a:solidFill>
                <a:latin typeface="Times New Roman" pitchFamily="18" charset="0"/>
                <a:cs typeface="Times New Roman" pitchFamily="18" charset="0"/>
              </a:rPr>
              <a:t>environmental</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categories</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with</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rating</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of</a:t>
            </a:r>
            <a:r>
              <a:rPr lang="ru-RU" sz="3200" dirty="0">
                <a:solidFill>
                  <a:schemeClr val="accent1">
                    <a:lumMod val="50000"/>
                  </a:schemeClr>
                </a:solidFill>
                <a:latin typeface="Times New Roman" pitchFamily="18" charset="0"/>
                <a:cs typeface="Times New Roman" pitchFamily="18" charset="0"/>
              </a:rPr>
              <a:t> a </a:t>
            </a:r>
            <a:r>
              <a:rPr lang="ru-RU" sz="3200" dirty="0" err="1">
                <a:solidFill>
                  <a:schemeClr val="accent1">
                    <a:lumMod val="50000"/>
                  </a:schemeClr>
                </a:solidFill>
                <a:latin typeface="Times New Roman" pitchFamily="18" charset="0"/>
                <a:cs typeface="Times New Roman" pitchFamily="18" charset="0"/>
              </a:rPr>
              <a:t>facility</a:t>
            </a:r>
            <a:r>
              <a:rPr lang="ru-RU" sz="3200" dirty="0">
                <a:solidFill>
                  <a:schemeClr val="accent1">
                    <a:lumMod val="50000"/>
                  </a:schemeClr>
                </a:solidFill>
                <a:latin typeface="Times New Roman" pitchFamily="18" charset="0"/>
                <a:cs typeface="Times New Roman" pitchFamily="18" charset="0"/>
              </a:rPr>
              <a:t>;  </a:t>
            </a:r>
          </a:p>
          <a:p>
            <a:pPr marL="478288" indent="-478288" defTabSz="1530523" eaLnBrk="0" fontAlgn="base" hangingPunct="0">
              <a:spcBef>
                <a:spcPct val="0"/>
              </a:spcBef>
              <a:spcAft>
                <a:spcPct val="0"/>
              </a:spcAft>
              <a:buClr>
                <a:schemeClr val="accent5">
                  <a:lumMod val="75000"/>
                </a:schemeClr>
              </a:buClr>
              <a:buSzPct val="85000"/>
              <a:buFont typeface="Times New Roman" pitchFamily="18" charset="0"/>
              <a:buChar char="►"/>
            </a:pPr>
            <a:r>
              <a:rPr lang="ru-RU" sz="3200" dirty="0" err="1">
                <a:solidFill>
                  <a:schemeClr val="accent1">
                    <a:lumMod val="50000"/>
                  </a:schemeClr>
                </a:solidFill>
                <a:latin typeface="Times New Roman" pitchFamily="18" charset="0"/>
                <a:cs typeface="Times New Roman" pitchFamily="18" charset="0"/>
              </a:rPr>
              <a:t>Unmatched</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competitive</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advantage</a:t>
            </a:r>
            <a:r>
              <a:rPr lang="ru-RU" sz="3200" dirty="0">
                <a:solidFill>
                  <a:schemeClr val="accent1">
                    <a:lumMod val="50000"/>
                  </a:schemeClr>
                </a:solidFill>
                <a:latin typeface="Times New Roman" pitchFamily="18" charset="0"/>
                <a:cs typeface="Times New Roman" pitchFamily="18" charset="0"/>
              </a:rPr>
              <a:t> ;</a:t>
            </a:r>
          </a:p>
          <a:p>
            <a:pPr marL="478288" indent="-478288" defTabSz="1530523" eaLnBrk="0" fontAlgn="base" hangingPunct="0">
              <a:spcBef>
                <a:spcPct val="0"/>
              </a:spcBef>
              <a:spcAft>
                <a:spcPct val="0"/>
              </a:spcAft>
              <a:buClr>
                <a:schemeClr val="accent5">
                  <a:lumMod val="75000"/>
                </a:schemeClr>
              </a:buClr>
              <a:buSzPct val="85000"/>
              <a:buFont typeface="Times New Roman" pitchFamily="18" charset="0"/>
              <a:buChar char="►"/>
            </a:pPr>
            <a:r>
              <a:rPr lang="ru-RU" sz="3200" dirty="0" err="1">
                <a:solidFill>
                  <a:schemeClr val="accent1">
                    <a:lumMod val="50000"/>
                  </a:schemeClr>
                </a:solidFill>
                <a:latin typeface="Times New Roman" pitchFamily="18" charset="0"/>
                <a:cs typeface="Times New Roman" pitchFamily="18" charset="0"/>
              </a:rPr>
              <a:t>Environmental</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friendly</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and</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energy</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saving</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advantages</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due</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to</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the</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global</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recognition</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of</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buildings</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green</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certification</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standards</a:t>
            </a:r>
            <a:r>
              <a:rPr lang="ru-RU" sz="3200" dirty="0">
                <a:solidFill>
                  <a:schemeClr val="accent1">
                    <a:lumMod val="50000"/>
                  </a:schemeClr>
                </a:solidFill>
                <a:latin typeface="Times New Roman" pitchFamily="18" charset="0"/>
                <a:cs typeface="Times New Roman" pitchFamily="18" charset="0"/>
              </a:rPr>
              <a:t>; </a:t>
            </a:r>
          </a:p>
          <a:p>
            <a:pPr marL="478288" indent="-478288" defTabSz="1530523" eaLnBrk="0" fontAlgn="base" hangingPunct="0">
              <a:spcBef>
                <a:spcPct val="0"/>
              </a:spcBef>
              <a:spcAft>
                <a:spcPct val="0"/>
              </a:spcAft>
              <a:buClr>
                <a:schemeClr val="accent5">
                  <a:lumMod val="75000"/>
                </a:schemeClr>
              </a:buClr>
              <a:buSzPct val="85000"/>
              <a:buFont typeface="Times New Roman" pitchFamily="18" charset="0"/>
              <a:buChar char="►"/>
            </a:pPr>
            <a:r>
              <a:rPr lang="ru-RU" sz="3200" dirty="0" err="1">
                <a:solidFill>
                  <a:schemeClr val="accent1">
                    <a:lumMod val="50000"/>
                  </a:schemeClr>
                </a:solidFill>
                <a:latin typeface="Times New Roman" pitchFamily="18" charset="0"/>
                <a:cs typeface="Times New Roman" pitchFamily="18" charset="0"/>
              </a:rPr>
              <a:t>Reduction</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of</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operating</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expenses</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for</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power</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consumption</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water</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supply</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and</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heating</a:t>
            </a:r>
            <a:r>
              <a:rPr lang="ru-RU" sz="3200" dirty="0">
                <a:solidFill>
                  <a:schemeClr val="accent1">
                    <a:lumMod val="50000"/>
                  </a:schemeClr>
                </a:solidFill>
                <a:latin typeface="Times New Roman" pitchFamily="18" charset="0"/>
                <a:cs typeface="Times New Roman" pitchFamily="18" charset="0"/>
              </a:rPr>
              <a:t>; </a:t>
            </a:r>
          </a:p>
          <a:p>
            <a:pPr marL="478288" indent="-478288" defTabSz="1530523" eaLnBrk="0" fontAlgn="base" hangingPunct="0">
              <a:spcBef>
                <a:spcPct val="0"/>
              </a:spcBef>
              <a:spcAft>
                <a:spcPct val="0"/>
              </a:spcAft>
              <a:buClr>
                <a:schemeClr val="accent5">
                  <a:lumMod val="75000"/>
                </a:schemeClr>
              </a:buClr>
              <a:buSzPct val="85000"/>
              <a:buFont typeface="Times New Roman" pitchFamily="18" charset="0"/>
              <a:buChar char="►"/>
            </a:pPr>
            <a:r>
              <a:rPr lang="ru-RU" sz="3200" dirty="0" err="1">
                <a:solidFill>
                  <a:schemeClr val="accent1">
                    <a:lumMod val="50000"/>
                  </a:schemeClr>
                </a:solidFill>
                <a:latin typeface="Times New Roman" pitchFamily="18" charset="0"/>
                <a:cs typeface="Times New Roman" pitchFamily="18" charset="0"/>
              </a:rPr>
              <a:t>Image</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in</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business</a:t>
            </a:r>
            <a:r>
              <a:rPr lang="ru-RU" sz="3200" dirty="0">
                <a:solidFill>
                  <a:schemeClr val="accent1">
                    <a:lumMod val="50000"/>
                  </a:schemeClr>
                </a:solidFill>
                <a:latin typeface="Times New Roman" pitchFamily="18" charset="0"/>
                <a:cs typeface="Times New Roman" pitchFamily="18" charset="0"/>
              </a:rPr>
              <a:t> </a:t>
            </a:r>
            <a:r>
              <a:rPr lang="ru-RU" sz="3200" dirty="0" err="1">
                <a:solidFill>
                  <a:schemeClr val="accent1">
                    <a:lumMod val="50000"/>
                  </a:schemeClr>
                </a:solidFill>
                <a:latin typeface="Times New Roman" pitchFamily="18" charset="0"/>
                <a:cs typeface="Times New Roman" pitchFamily="18" charset="0"/>
              </a:rPr>
              <a:t>environment</a:t>
            </a:r>
            <a:r>
              <a:rPr lang="ru-RU" sz="3200" dirty="0">
                <a:solidFill>
                  <a:schemeClr val="accent1">
                    <a:lumMod val="50000"/>
                  </a:schemeClr>
                </a:solidFill>
                <a:latin typeface="Times New Roman" pitchFamily="18" charset="0"/>
                <a:cs typeface="Times New Roman" pitchFamily="18" charset="0"/>
              </a:rPr>
              <a:t>. </a:t>
            </a:r>
          </a:p>
        </p:txBody>
      </p:sp>
      <p:sp>
        <p:nvSpPr>
          <p:cNvPr id="13" name="Shape 231"/>
          <p:cNvSpPr/>
          <p:nvPr/>
        </p:nvSpPr>
        <p:spPr>
          <a:xfrm>
            <a:off x="489731" y="653526"/>
            <a:ext cx="9057571" cy="1245054"/>
          </a:xfrm>
          <a:prstGeom prst="rect">
            <a:avLst/>
          </a:prstGeom>
          <a:ln w="76200">
            <a:solidFill>
              <a:schemeClr val="accent5">
                <a:lumMod val="50000"/>
              </a:schemeClr>
            </a:solidFill>
            <a:miter lim="400000"/>
          </a:ln>
        </p:spPr>
        <p:txBody>
          <a:bodyPr lIns="0" tIns="0" rIns="0" bIns="0" anchor="ctr"/>
          <a:lstStyle/>
          <a:p>
            <a:pPr lvl="0">
              <a:defRPr sz="2400">
                <a:solidFill>
                  <a:srgbClr val="5F327C"/>
                </a:solidFill>
              </a:defRPr>
            </a:pPr>
            <a:endParaRPr/>
          </a:p>
        </p:txBody>
      </p:sp>
      <p:sp>
        <p:nvSpPr>
          <p:cNvPr id="14" name="Прямоугольник 13"/>
          <p:cNvSpPr/>
          <p:nvPr/>
        </p:nvSpPr>
        <p:spPr>
          <a:xfrm>
            <a:off x="2308990" y="1322090"/>
            <a:ext cx="8298637" cy="707886"/>
          </a:xfrm>
          <a:prstGeom prst="rect">
            <a:avLst/>
          </a:prstGeom>
        </p:spPr>
        <p:txBody>
          <a:bodyPr wrap="square">
            <a:spAutoFit/>
          </a:bodyPr>
          <a:lstStyle/>
          <a:p>
            <a:pPr lvl="0" latinLnBrk="1" hangingPunct="0"/>
            <a:r>
              <a:rPr lang="ru-RU" sz="4000" b="1" dirty="0">
                <a:solidFill>
                  <a:schemeClr val="accent6">
                    <a:lumMod val="75000"/>
                  </a:schemeClr>
                </a:solidFill>
                <a:cs typeface="Times New Roman" pitchFamily="18" charset="0"/>
              </a:rPr>
              <a:t>Сертификация</a:t>
            </a:r>
            <a:r>
              <a:rPr lang="ru-RU" sz="4000" b="1" dirty="0">
                <a:solidFill>
                  <a:schemeClr val="accent6">
                    <a:lumMod val="75000"/>
                  </a:schemeClr>
                </a:solidFill>
                <a:latin typeface="Times New Roman" pitchFamily="18" charset="0"/>
                <a:cs typeface="Times New Roman" pitchFamily="18" charset="0"/>
              </a:rPr>
              <a:t> </a:t>
            </a:r>
            <a:r>
              <a:rPr lang="en-US" sz="4000" b="1" dirty="0">
                <a:solidFill>
                  <a:schemeClr val="accent6">
                    <a:lumMod val="75000"/>
                  </a:schemeClr>
                </a:solidFill>
                <a:latin typeface="Times New Roman" pitchFamily="18" charset="0"/>
                <a:cs typeface="Times New Roman" pitchFamily="18" charset="0"/>
              </a:rPr>
              <a:t>BREEAM In Use</a:t>
            </a:r>
            <a:endParaRPr lang="en-US" sz="4000" b="1" dirty="0">
              <a:solidFill>
                <a:schemeClr val="accent6">
                  <a:lumMod val="75000"/>
                </a:schemeClr>
              </a:solidFill>
            </a:endParaRPr>
          </a:p>
        </p:txBody>
      </p:sp>
      <p:sp>
        <p:nvSpPr>
          <p:cNvPr id="4" name="Прямоугольник 3"/>
          <p:cNvSpPr/>
          <p:nvPr/>
        </p:nvSpPr>
        <p:spPr>
          <a:xfrm>
            <a:off x="530011" y="691278"/>
            <a:ext cx="6102120" cy="584775"/>
          </a:xfrm>
          <a:prstGeom prst="rect">
            <a:avLst/>
          </a:prstGeom>
          <a:noFill/>
        </p:spPr>
        <p:txBody>
          <a:bodyPr wrap="none" lIns="91440" tIns="45720" rIns="91440" bIns="45720">
            <a:spAutoFit/>
          </a:bodyPr>
          <a:lstStyle/>
          <a:p>
            <a:pPr lvl="0" latinLnBrk="1" hangingPunct="0"/>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Times New Roman" pitchFamily="18" charset="0"/>
              </a:rPr>
              <a:t>Certification</a:t>
            </a: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BREEAM In Use</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5" name="Shape 145" descr="Shape 145"/>
          <p:cNvPicPr>
            <a:picLocks noChangeAspect="1"/>
          </p:cNvPicPr>
          <p:nvPr/>
        </p:nvPicPr>
        <p:blipFill>
          <a:blip r:embed="rId2">
            <a:extLst/>
          </a:blip>
          <a:stretch>
            <a:fillRect/>
          </a:stretch>
        </p:blipFill>
        <p:spPr>
          <a:xfrm>
            <a:off x="19421426" y="3698095"/>
            <a:ext cx="3997374" cy="3997374"/>
          </a:xfrm>
          <a:prstGeom prst="rect">
            <a:avLst/>
          </a:prstGeom>
          <a:ln w="12700">
            <a:miter lim="400000"/>
          </a:ln>
        </p:spPr>
      </p:pic>
    </p:spTree>
    <p:extLst>
      <p:ext uri="{BB962C8B-B14F-4D97-AF65-F5344CB8AC3E}">
        <p14:creationId xmlns:p14="http://schemas.microsoft.com/office/powerpoint/2010/main" val="2389894948"/>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SLIDENAME" val="c_280"/>
  <p:tag name="SLIDEDATE" val="23.05.2013 09:15:48"/>
  <p:tag name="MIO_GUID" val="baa9fab0-05f9-459c-a599-8b780b87b703"/>
  <p:tag name="MIO_EK_DESIGN" val="672"/>
  <p:tag name="MIO_VERSION_DESIGN" val="23.06.2015 13:49:34"/>
  <p:tag name="MIO_DBID_DESIGN" val="04C3A4F6-43CB-4C77-973D-7C328AA5EC17"/>
  <p:tag name="MIO_EK" val="2118"/>
  <p:tag name="MIO_STRING_IGNORE_CHECKSUM_FOR_NEXT_SAVE" val="False"/>
  <p:tag name="MIO_EKGUID" val="f3f6c395-ad2f-4c10-b328-a012b5472789"/>
  <p:tag name="MIO_UPDATE" val="True"/>
  <p:tag name="MIO_VERSION" val="05.10.2018 14:37:44"/>
  <p:tag name="MIO_DBID" val="F91B0394-2DB4-4D5E-A007-7612FA556223"/>
  <p:tag name="MIO_LASTDOWNLOADED" val="02.11.2018 14:01:53"/>
  <p:tag name="MIO_OBJECTNAME" val="16:9 Facts and figures "/>
  <p:tag name="MIO_LASTEDITORNAME" val="Tatjana Hänsch"/>
</p:tagLst>
</file>

<file path=ppt/theme/theme1.xml><?xml version="1.0" encoding="utf-8"?>
<a:theme xmlns:a="http://schemas.openxmlformats.org/drawingml/2006/main" name="Default Theme">
  <a:themeElements>
    <a:clrScheme name="Pitch Deck Light">
      <a:dk1>
        <a:srgbClr val="737572"/>
      </a:dk1>
      <a:lt1>
        <a:srgbClr val="FFFFFF"/>
      </a:lt1>
      <a:dk2>
        <a:srgbClr val="445469"/>
      </a:dk2>
      <a:lt2>
        <a:srgbClr val="FFFFFF"/>
      </a:lt2>
      <a:accent1>
        <a:srgbClr val="0E80C9"/>
      </a:accent1>
      <a:accent2>
        <a:srgbClr val="119CF4"/>
      </a:accent2>
      <a:accent3>
        <a:srgbClr val="445469"/>
      </a:accent3>
      <a:accent4>
        <a:srgbClr val="8AC153"/>
      </a:accent4>
      <a:accent5>
        <a:srgbClr val="BAEF69"/>
      </a:accent5>
      <a:accent6>
        <a:srgbClr val="A9A8AB"/>
      </a:accent6>
      <a:hlink>
        <a:srgbClr val="0E80C9"/>
      </a:hlink>
      <a:folHlink>
        <a:srgbClr val="0EA3F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42044</TotalTime>
  <Words>1931</Words>
  <Application>Microsoft Office PowerPoint</Application>
  <PresentationFormat>Произвольный</PresentationFormat>
  <Paragraphs>394</Paragraphs>
  <Slides>29</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Default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ЭКОЛОГИЯ СТРОИТЕЛЬСТВА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Premium Presentations</dc:title>
  <dc:creator>Дамилюша</dc:creator>
  <cp:lastModifiedBy>Пользователь Windows</cp:lastModifiedBy>
  <cp:revision>6540</cp:revision>
  <dcterms:created xsi:type="dcterms:W3CDTF">2014-11-12T21:47:38Z</dcterms:created>
  <dcterms:modified xsi:type="dcterms:W3CDTF">2019-11-25T19:16:18Z</dcterms:modified>
</cp:coreProperties>
</file>