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309" r:id="rId2"/>
    <p:sldId id="287" r:id="rId3"/>
    <p:sldId id="291" r:id="rId4"/>
    <p:sldId id="292" r:id="rId5"/>
    <p:sldId id="257" r:id="rId6"/>
    <p:sldId id="339" r:id="rId7"/>
    <p:sldId id="340" r:id="rId8"/>
    <p:sldId id="341" r:id="rId9"/>
    <p:sldId id="342" r:id="rId10"/>
    <p:sldId id="362" r:id="rId11"/>
    <p:sldId id="363" r:id="rId12"/>
    <p:sldId id="364" r:id="rId13"/>
    <p:sldId id="365" r:id="rId14"/>
    <p:sldId id="366" r:id="rId15"/>
    <p:sldId id="338" r:id="rId16"/>
    <p:sldId id="35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6433" autoAdjust="0"/>
  </p:normalViewPr>
  <p:slideViewPr>
    <p:cSldViewPr snapToGrid="0">
      <p:cViewPr varScale="1">
        <p:scale>
          <a:sx n="113" d="100"/>
          <a:sy n="11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56AF5-50DE-4D2C-A5B1-ABD5C08617D9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80734-A77A-4561-8FE4-914298499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211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81A9D-735F-4165-9F29-B27A401260B8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8884D-BDE6-490B-9292-4B563CCFF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75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55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9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6049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074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844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297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036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39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73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5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54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87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90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37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8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92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98CA-7CC9-40C4-9B75-3C3913820003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9D8FAD-137E-4156-AB15-8DF09A0541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93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33400" y="1469025"/>
            <a:ext cx="4800600" cy="1409642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>
                <a:latin typeface="Bahnschrift Condensed" panose="020B0502040204020203" pitchFamily="34" charset="0"/>
              </a:rPr>
              <a:t>Ахметова </a:t>
            </a:r>
            <a:r>
              <a:rPr lang="ru-RU" sz="1800" b="1" dirty="0" err="1">
                <a:latin typeface="Bahnschrift Condensed" panose="020B0502040204020203" pitchFamily="34" charset="0"/>
              </a:rPr>
              <a:t>Лайла</a:t>
            </a:r>
            <a:r>
              <a:rPr lang="ru-RU" sz="1800" b="1" dirty="0">
                <a:latin typeface="Bahnschrift Condensed" panose="020B0502040204020203" pitchFamily="34" charset="0"/>
              </a:rPr>
              <a:t> </a:t>
            </a:r>
            <a:r>
              <a:rPr lang="ru-RU" sz="1800" b="1" dirty="0" err="1" smtClean="0">
                <a:latin typeface="Bahnschrift Condensed" panose="020B0502040204020203" pitchFamily="34" charset="0"/>
              </a:rPr>
              <a:t>Сейсембековна</a:t>
            </a:r>
            <a:r>
              <a:rPr lang="ru-RU" sz="1800" b="1" dirty="0">
                <a:latin typeface="Bahnschrift Condensed" panose="020B0502040204020203" pitchFamily="34" charset="0"/>
              </a:rPr>
              <a:t>, </a:t>
            </a:r>
            <a:r>
              <a:rPr lang="ru-RU" sz="1800" b="1" dirty="0" smtClean="0">
                <a:latin typeface="Bahnschrift Condensed" panose="020B0502040204020203" pitchFamily="34" charset="0"/>
              </a:rPr>
              <a:t>председатель комиссии по исторической памяти Ассамблеи народов Евразии и Африки, д.и.н., профессор политологии </a:t>
            </a:r>
            <a:r>
              <a:rPr lang="ru-RU" sz="1800" b="1" dirty="0" err="1" smtClean="0">
                <a:latin typeface="Bahnschrift Condensed" panose="020B0502040204020203" pitchFamily="34" charset="0"/>
              </a:rPr>
              <a:t>КазНУ</a:t>
            </a:r>
            <a:r>
              <a:rPr lang="ru-RU" sz="1800" b="1" dirty="0" smtClean="0">
                <a:latin typeface="Bahnschrift Condensed" panose="020B0502040204020203" pitchFamily="34" charset="0"/>
              </a:rPr>
              <a:t> имени аль-</a:t>
            </a:r>
            <a:r>
              <a:rPr lang="ru-RU" sz="1800" b="1" dirty="0" err="1" smtClean="0">
                <a:latin typeface="Bahnschrift Condensed" panose="020B0502040204020203" pitchFamily="34" charset="0"/>
              </a:rPr>
              <a:t>Фараби</a:t>
            </a:r>
            <a:r>
              <a:rPr lang="ru-RU" sz="1800" b="1" dirty="0" smtClean="0">
                <a:latin typeface="Bahnschrift Condensed" panose="020B0502040204020203" pitchFamily="34" charset="0"/>
              </a:rPr>
              <a:t>. Алматы</a:t>
            </a:r>
            <a:r>
              <a:rPr lang="ru-RU" sz="1800" b="1" dirty="0">
                <a:latin typeface="Bahnschrift Condensed" panose="020B0502040204020203" pitchFamily="34" charset="0"/>
              </a:rPr>
              <a:t>. Казахстан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08756163-E47B-44D1-8D02-F8E222DD8FC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5920" b="5920"/>
          <a:stretch>
            <a:fillRect/>
          </a:stretch>
        </p:blipFill>
        <p:spPr>
          <a:xfrm>
            <a:off x="5334001" y="0"/>
            <a:ext cx="6756400" cy="4372769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1FCC03F2-6458-4E3C-AAE3-F478ECC5A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0" y="4347692"/>
            <a:ext cx="8017933" cy="215470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Bahnschrift Condensed" panose="020B0502040204020203" pitchFamily="34" charset="0"/>
              </a:rPr>
              <a:t/>
            </a:r>
            <a:br>
              <a:rPr lang="ru-RU" sz="3200" b="1" dirty="0" smtClean="0">
                <a:latin typeface="Bahnschrift Condensed" panose="020B0502040204020203" pitchFamily="34" charset="0"/>
              </a:rPr>
            </a:br>
            <a:r>
              <a:rPr lang="ru-RU" sz="3200" b="1" dirty="0" smtClean="0">
                <a:latin typeface="Bahnschrift Condensed" panose="020B0502040204020203" pitchFamily="34" charset="0"/>
              </a:rPr>
              <a:t>Международный инициативный, инновационный, волонтерский проект </a:t>
            </a:r>
            <a:br>
              <a:rPr lang="ru-RU" sz="3200" b="1" dirty="0" smtClean="0">
                <a:latin typeface="Bahnschrift Condensed" panose="020B0502040204020203" pitchFamily="34" charset="0"/>
              </a:rPr>
            </a:br>
            <a:r>
              <a:rPr lang="ru-RU" sz="3200" b="1" dirty="0" smtClean="0">
                <a:latin typeface="Bahnschrift Condensed" panose="020B0502040204020203" pitchFamily="34" charset="0"/>
              </a:rPr>
              <a:t>«</a:t>
            </a:r>
            <a:r>
              <a:rPr lang="ru-RU" sz="3200" b="1" dirty="0">
                <a:latin typeface="Bahnschrift Condensed" panose="020B0502040204020203" pitchFamily="34" charset="0"/>
              </a:rPr>
              <a:t>Наш (мой) подарок Родине </a:t>
            </a:r>
            <a:br>
              <a:rPr lang="ru-RU" sz="3200" b="1" dirty="0">
                <a:latin typeface="Bahnschrift Condensed" panose="020B0502040204020203" pitchFamily="34" charset="0"/>
              </a:rPr>
            </a:br>
            <a:r>
              <a:rPr lang="ru-RU" sz="3200" b="1" dirty="0">
                <a:latin typeface="Bahnschrift Condensed" panose="020B0502040204020203" pitchFamily="34" charset="0"/>
              </a:rPr>
              <a:t>к юбилею Победы 9 мая </a:t>
            </a:r>
            <a:r>
              <a:rPr lang="ru-RU" sz="3200" b="1" dirty="0" smtClean="0">
                <a:latin typeface="Bahnschrift Condensed" panose="020B0502040204020203" pitchFamily="34" charset="0"/>
              </a:rPr>
              <a:t>2025 </a:t>
            </a:r>
            <a:r>
              <a:rPr lang="ru-RU" sz="3200" b="1" dirty="0">
                <a:latin typeface="Bahnschrift Condensed" panose="020B0502040204020203" pitchFamily="34" charset="0"/>
              </a:rPr>
              <a:t>года» </a:t>
            </a:r>
            <a:endParaRPr lang="ru-RU" sz="32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72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22 мая 2025 г. – подведение итогов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05468" y="2032000"/>
            <a:ext cx="10716864" cy="3777622"/>
          </a:xfrm>
        </p:spPr>
        <p:txBody>
          <a:bodyPr/>
          <a:lstStyle/>
          <a:p>
            <a:r>
              <a:rPr lang="kk-KZ" sz="3600" dirty="0"/>
              <a:t>19 июля проведена пресс-конференция по мегапроекту.</a:t>
            </a:r>
            <a:endParaRPr lang="ru-RU" sz="3600" dirty="0"/>
          </a:p>
          <a:p>
            <a:r>
              <a:rPr lang="kk-KZ" sz="3600" dirty="0"/>
              <a:t>На 22 мая 2025 г. – 114 проектов, участники из 24 стран</a:t>
            </a:r>
            <a:r>
              <a:rPr lang="kk-KZ" sz="3600" dirty="0" smtClean="0"/>
              <a:t>.</a:t>
            </a:r>
          </a:p>
          <a:p>
            <a:r>
              <a:rPr lang="kk-KZ" sz="3600" dirty="0" smtClean="0"/>
              <a:t>Дружная, </a:t>
            </a:r>
            <a:r>
              <a:rPr lang="kk-KZ" sz="3600" dirty="0"/>
              <a:t>с</a:t>
            </a:r>
            <a:r>
              <a:rPr lang="kk-KZ" sz="3600" dirty="0" smtClean="0"/>
              <a:t>плоченная команда единомышленников.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96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1" y="0"/>
            <a:ext cx="9980612" cy="1165412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/>
              <a:t>Новшества: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507" y="896471"/>
            <a:ext cx="12066494" cy="5961529"/>
          </a:xfrm>
        </p:spPr>
        <p:txBody>
          <a:bodyPr>
            <a:normAutofit fontScale="92500"/>
          </a:bodyPr>
          <a:lstStyle/>
          <a:p>
            <a:pPr lvl="0"/>
            <a:r>
              <a:rPr lang="kk-KZ" sz="2400" dirty="0" smtClean="0"/>
              <a:t>Разные </a:t>
            </a:r>
            <a:r>
              <a:rPr lang="kk-KZ" sz="2400" dirty="0"/>
              <a:t>проекты.</a:t>
            </a:r>
            <a:endParaRPr lang="ru-RU" sz="2400" dirty="0"/>
          </a:p>
          <a:p>
            <a:pPr lvl="0"/>
            <a:r>
              <a:rPr lang="kk-KZ" sz="2400" dirty="0"/>
              <a:t>Участие всех слоев населения: старшее, среднее поколения и молодежь, дети.</a:t>
            </a:r>
            <a:endParaRPr lang="ru-RU" sz="2400" dirty="0"/>
          </a:p>
          <a:p>
            <a:pPr lvl="0"/>
            <a:r>
              <a:rPr lang="kk-KZ" sz="2400" dirty="0"/>
              <a:t>Активность не только организаторов, но и населения, участвующих в проектах.</a:t>
            </a:r>
            <a:endParaRPr lang="ru-RU" sz="2400" dirty="0"/>
          </a:p>
          <a:p>
            <a:pPr lvl="0"/>
            <a:r>
              <a:rPr lang="kk-KZ" sz="2400" dirty="0"/>
              <a:t>Разные страны.</a:t>
            </a:r>
            <a:endParaRPr lang="ru-RU" sz="2400" dirty="0"/>
          </a:p>
          <a:p>
            <a:pPr lvl="0"/>
            <a:r>
              <a:rPr lang="kk-KZ" sz="2400" dirty="0"/>
              <a:t>Участие всех 20 регионов Казахстана.</a:t>
            </a:r>
            <a:endParaRPr lang="ru-RU" sz="2400" dirty="0"/>
          </a:p>
          <a:p>
            <a:pPr lvl="0"/>
            <a:r>
              <a:rPr lang="kk-KZ" sz="2400" dirty="0"/>
              <a:t>Перерастание проектов в другие начинания и продолжение проектов на изучаемой территории.</a:t>
            </a:r>
            <a:endParaRPr lang="ru-RU" sz="2400" dirty="0"/>
          </a:p>
          <a:p>
            <a:pPr lvl="0"/>
            <a:r>
              <a:rPr lang="kk-KZ" sz="2400" dirty="0"/>
              <a:t>Появление новых проектов участниками мегапроекта.</a:t>
            </a:r>
            <a:endParaRPr lang="ru-RU" sz="2400" dirty="0"/>
          </a:p>
          <a:p>
            <a:pPr lvl="0"/>
            <a:r>
              <a:rPr lang="kk-KZ" sz="2400" dirty="0"/>
              <a:t>Включение в мегапроект государственных учреждений и лиц, работающих во власти.</a:t>
            </a:r>
            <a:endParaRPr lang="ru-RU" sz="2400" dirty="0"/>
          </a:p>
          <a:p>
            <a:pPr lvl="0"/>
            <a:r>
              <a:rPr lang="kk-KZ" sz="2400" dirty="0"/>
              <a:t>Знакомства друг с другом и работа по проектам с использованием ресурсов и знаний своих коллег и </a:t>
            </a:r>
            <a:r>
              <a:rPr lang="kk-KZ" sz="2400" dirty="0" smtClean="0"/>
              <a:t>единомышленников.</a:t>
            </a:r>
          </a:p>
          <a:p>
            <a:pPr lvl="0"/>
            <a:r>
              <a:rPr lang="kk-KZ" sz="2400" dirty="0" smtClean="0"/>
              <a:t>Международные  проекты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6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6455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/>
              <a:t>Проблемы внутри мегапроекта: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0871" y="1613647"/>
            <a:ext cx="10506635" cy="5244353"/>
          </a:xfrm>
        </p:spPr>
        <p:txBody>
          <a:bodyPr>
            <a:normAutofit lnSpcReduction="10000"/>
          </a:bodyPr>
          <a:lstStyle/>
          <a:p>
            <a:pPr lvl="0"/>
            <a:r>
              <a:rPr lang="kk-KZ" sz="2400" dirty="0" smtClean="0"/>
              <a:t>Малое </a:t>
            </a:r>
            <a:r>
              <a:rPr lang="kk-KZ" sz="2400" dirty="0"/>
              <a:t>использование предоставленных информационных ресурсов</a:t>
            </a:r>
            <a:r>
              <a:rPr lang="kk-KZ" sz="2400" dirty="0" smtClean="0"/>
              <a:t>.</a:t>
            </a:r>
          </a:p>
          <a:p>
            <a:pPr lvl="0"/>
            <a:r>
              <a:rPr lang="kk-KZ" sz="2400" smtClean="0"/>
              <a:t>Не смогли создать базы данных о своих проектах на Медиапортале «Сеть истории» и сайте МАИН.</a:t>
            </a:r>
            <a:endParaRPr lang="ru-RU" sz="2400" dirty="0"/>
          </a:p>
          <a:p>
            <a:pPr lvl="0"/>
            <a:r>
              <a:rPr lang="kk-KZ" sz="2400" dirty="0"/>
              <a:t>Долгая «раскачка» некоторых руководителей.</a:t>
            </a:r>
            <a:endParaRPr lang="ru-RU" sz="2400" dirty="0"/>
          </a:p>
          <a:p>
            <a:pPr lvl="0"/>
            <a:r>
              <a:rPr lang="kk-KZ" sz="2400" dirty="0"/>
              <a:t>Перемена  названий и деятельности проектов (небольшая часть).</a:t>
            </a:r>
            <a:endParaRPr lang="ru-RU" sz="2400" dirty="0"/>
          </a:p>
          <a:p>
            <a:pPr lvl="0"/>
            <a:r>
              <a:rPr lang="kk-KZ" sz="2400" dirty="0"/>
              <a:t>Малое использование социальных сетей и других ресурсов.</a:t>
            </a:r>
            <a:endParaRPr lang="ru-RU" sz="2400" dirty="0"/>
          </a:p>
          <a:p>
            <a:pPr lvl="0"/>
            <a:r>
              <a:rPr lang="kk-KZ" sz="2400" dirty="0"/>
              <a:t>Взаимопощь и обьединение работ с другими (частичное).</a:t>
            </a:r>
            <a:endParaRPr lang="ru-RU" sz="2400" dirty="0"/>
          </a:p>
          <a:p>
            <a:pPr lvl="0"/>
            <a:r>
              <a:rPr lang="kk-KZ" sz="2400" dirty="0" smtClean="0"/>
              <a:t> 2 конфликта, сразу отрегулированные.</a:t>
            </a:r>
            <a:endParaRPr lang="ru-RU" sz="2400" dirty="0"/>
          </a:p>
          <a:p>
            <a:r>
              <a:rPr lang="kk-KZ" sz="2400" dirty="0"/>
              <a:t>Непонимание, нежелание знать правила работы в группе </a:t>
            </a:r>
            <a:r>
              <a:rPr lang="en-US" sz="2400" dirty="0" smtClean="0"/>
              <a:t>WhatsApp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22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/>
              <a:t>Проблемы: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1788" y="1541930"/>
            <a:ext cx="10590212" cy="5316070"/>
          </a:xfrm>
        </p:spPr>
        <p:txBody>
          <a:bodyPr>
            <a:noAutofit/>
          </a:bodyPr>
          <a:lstStyle/>
          <a:p>
            <a:pPr lvl="0"/>
            <a:r>
              <a:rPr lang="kk-KZ" sz="3200" dirty="0" smtClean="0"/>
              <a:t>1/3 </a:t>
            </a:r>
            <a:r>
              <a:rPr lang="kk-KZ" sz="3200" dirty="0"/>
              <a:t>единомышленников, к которым обращались, отказась работать по разным причинам.</a:t>
            </a:r>
            <a:endParaRPr lang="ru-RU" sz="3200" dirty="0"/>
          </a:p>
          <a:p>
            <a:pPr lvl="0"/>
            <a:r>
              <a:rPr lang="kk-KZ" sz="3200" dirty="0"/>
              <a:t>Лидерские амбиции.</a:t>
            </a:r>
            <a:endParaRPr lang="ru-RU" sz="3200" dirty="0"/>
          </a:p>
          <a:p>
            <a:pPr lvl="0"/>
            <a:r>
              <a:rPr lang="kk-KZ" sz="3200" dirty="0"/>
              <a:t>Боязнь.</a:t>
            </a:r>
            <a:endParaRPr lang="ru-RU" sz="3200" dirty="0"/>
          </a:p>
          <a:p>
            <a:pPr lvl="0"/>
            <a:r>
              <a:rPr lang="kk-KZ" sz="3200" dirty="0"/>
              <a:t>Наблюдения со стороны.</a:t>
            </a:r>
            <a:endParaRPr lang="ru-RU" sz="3200" dirty="0"/>
          </a:p>
          <a:p>
            <a:pPr lvl="0"/>
            <a:r>
              <a:rPr lang="kk-KZ" sz="3200" dirty="0"/>
              <a:t>Ожидание финансов.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6048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576" y="0"/>
            <a:ext cx="10560423" cy="1905000"/>
          </a:xfrm>
        </p:spPr>
        <p:txBody>
          <a:bodyPr/>
          <a:lstStyle/>
          <a:p>
            <a:r>
              <a:rPr lang="ru-RU" dirty="0" smtClean="0"/>
              <a:t>Цель достигнута. Задачи выполнены. Коллектив единомышленников имеется.</a:t>
            </a:r>
            <a:br>
              <a:rPr lang="ru-RU" dirty="0" smtClean="0"/>
            </a:br>
            <a:r>
              <a:rPr lang="ru-RU" dirty="0" smtClean="0"/>
              <a:t>Вместе  мы – сила.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6776" y="2133600"/>
            <a:ext cx="10177836" cy="3777622"/>
          </a:xfrm>
        </p:spPr>
        <p:txBody>
          <a:bodyPr/>
          <a:lstStyle/>
          <a:p>
            <a:r>
              <a:rPr lang="kk-KZ" dirty="0"/>
              <a:t>Как руководитель мегапроекта, я не вмешивалась в проекты, только, если сами руководители просили или приглашали, по просьбе, также давала рекомендации.</a:t>
            </a:r>
            <a:endParaRPr lang="ru-RU" dirty="0"/>
          </a:p>
          <a:p>
            <a:r>
              <a:rPr lang="kk-KZ" dirty="0"/>
              <a:t>Каждый руководитель был настоящим руководителем проекта без вмешательства со стороны.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kk-KZ" sz="3200" b="1" dirty="0"/>
              <a:t>Юбилей Победы отпразднован, что дальше?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04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0" y="1"/>
            <a:ext cx="9770533" cy="508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Проведены 2024-2025 гг. - 19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" y="508001"/>
            <a:ext cx="12191999" cy="634999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23.10.24.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выступление «Международный волонтерский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мегапроект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«Наш (мой) подарок к юбилею Победы 9 мая 2025 г.» МОФ по сохранению исторической памяти Второй мировой и Великой Отечественной войны «Навстречу юбилею Победы 9 мая 2025 г. Победили вместе!» -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- видеозапись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1.10.24.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заседание Президиума Совета ветеранов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г.Алматы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24.11.24. – участие в фестивале военной песни «Мы помним». –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Россотрудничество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славянские и казачьи организации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27.11.24.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доклад «Наш подарок Родине»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Бостандыкский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РОО и Дом школьника 3. С участием завучей и военруков 44 школ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Бостандыкского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29.11.24.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выступление на Пленуме ветеранов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Медеуского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района. Доклад «Наш подарок Родине» с участием завучей и военруков 28 школ 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4.12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выступление на Международном научно-практическом семинаре «Евразийская Одиссея: сохранение единого исторического пространства» по теме 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Мегапроект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«Наш (мой) подарок Родине к юбилею Победы 9 мая 2025 года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Минск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17.01.25.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выступление на заседании Совета ветеранов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Бостандыкского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20.01.25.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участие в торжественном открытии цикла мероприятий, посвященных 80-летнему юбилею со Дня Победы в Великой Отечественной войне АГФ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НПК, Академия пограничной службы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27.01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участие, выступление в технологическом колледже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6.02.25. -  93 школа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Бостандыкского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12.02.25. – Пленум Совета ветеранов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г.Алматы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2.02.25. – Полугодовой отчет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мегапроекта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онлайн-офлайн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13.03.25. – Минск, Форум писателей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4.04.25. – Форум поисковиков и волонтеров ВКО и области Абай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4.04.25. – Казахстанско-российская конференция «Память поколений: единство поколений и народов»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8.04.25. – село Панфилово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Талгарского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Алматинской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24.04.25. – Великая Отечественная война 1941-1945 гг. – историческая память и вызовы современности. – Москва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28.-29.04.25.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Международная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 «Возвращенные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Победы». Девиз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«80 лет Великой Победы – от доблести к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суверенитету». г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22.05.25 – итоговая пресс-конференция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04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0334" y="241396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Назарларыңызға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рахмет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Благодарю за внимание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873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9304" y="168016"/>
            <a:ext cx="10167892" cy="14999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latin typeface="Bahnschrift Condensed" panose="020B0502040204020203" pitchFamily="34" charset="0"/>
              </a:rPr>
              <a:t>Выступление Главы государства К</a:t>
            </a:r>
            <a:r>
              <a:rPr lang="ru-RU" sz="2800" dirty="0" smtClean="0">
                <a:latin typeface="Bahnschrift Condensed" panose="020B0502040204020203" pitchFamily="34" charset="0"/>
              </a:rPr>
              <a:t>.-Ж.К. </a:t>
            </a:r>
            <a:r>
              <a:rPr lang="ru-RU" sz="2800" dirty="0" err="1">
                <a:latin typeface="Bahnschrift Condensed" panose="020B0502040204020203" pitchFamily="34" charset="0"/>
              </a:rPr>
              <a:t>Токаева</a:t>
            </a:r>
            <a:r>
              <a:rPr lang="ru-RU" sz="2800" dirty="0">
                <a:latin typeface="Bahnschrift Condensed" panose="020B0502040204020203" pitchFamily="34" charset="0"/>
              </a:rPr>
              <a:t> </a:t>
            </a:r>
            <a:br>
              <a:rPr lang="ru-RU" sz="2800" dirty="0">
                <a:latin typeface="Bahnschrift Condensed" panose="020B0502040204020203" pitchFamily="34" charset="0"/>
              </a:rPr>
            </a:br>
            <a:r>
              <a:rPr lang="ru-RU" sz="2800" dirty="0">
                <a:latin typeface="Bahnschrift Condensed" panose="020B0502040204020203" pitchFamily="34" charset="0"/>
              </a:rPr>
              <a:t>на третьем заседании Национального курултая </a:t>
            </a:r>
            <a:br>
              <a:rPr lang="ru-RU" sz="2800" dirty="0">
                <a:latin typeface="Bahnschrift Condensed" panose="020B0502040204020203" pitchFamily="34" charset="0"/>
              </a:rPr>
            </a:br>
            <a:r>
              <a:rPr lang="ru-RU" sz="2800" b="1" dirty="0">
                <a:latin typeface="Bahnschrift Condensed" panose="020B0502040204020203" pitchFamily="34" charset="0"/>
              </a:rPr>
              <a:t>«Адал адам – Адал еңбек – Адал </a:t>
            </a:r>
            <a:r>
              <a:rPr lang="ru-RU" sz="2800" b="1" dirty="0" err="1">
                <a:latin typeface="Bahnschrift Condensed" panose="020B0502040204020203" pitchFamily="34" charset="0"/>
              </a:rPr>
              <a:t>табыс</a:t>
            </a:r>
            <a:r>
              <a:rPr lang="ru-RU" sz="2800" b="1" dirty="0" smtClean="0">
                <a:latin typeface="Bahnschrift Condensed" panose="020B0502040204020203" pitchFamily="34" charset="0"/>
              </a:rPr>
              <a:t>» </a:t>
            </a:r>
            <a:br>
              <a:rPr lang="ru-RU" sz="2800" b="1" dirty="0" smtClean="0">
                <a:latin typeface="Bahnschrift Condensed" panose="020B0502040204020203" pitchFamily="34" charset="0"/>
              </a:rPr>
            </a:br>
            <a:r>
              <a:rPr lang="ru-RU" sz="2800" dirty="0" smtClean="0">
                <a:latin typeface="Bahnschrift Condensed" panose="020B0502040204020203" pitchFamily="34" charset="0"/>
              </a:rPr>
              <a:t>(март 2024)</a:t>
            </a:r>
            <a:endParaRPr lang="ru-RU" sz="2800" dirty="0">
              <a:latin typeface="Bahnschrift Condensed" panose="020B0502040204020203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3400" y="1845733"/>
            <a:ext cx="11573934" cy="453115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Bahnschrift Condensed" panose="020B0502040204020203" pitchFamily="34" charset="0"/>
              </a:rPr>
              <a:t>Наряду с укреплением национальной идентичности нам важно чтить память своих героев. Во многих странах восприятие переломных событий прошлого сейчас становится инструментом информационных и политических манипуляций. По мере отдаления Второй мировой войны рождается все больше исторических и военных мифов о ней. Казахстан всегда выступал и будет выступать за историческую правду, сохранение настоящей памяти об этом самом кровопролитном конфликте в истории человечества.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Bahnschrift Condensed" panose="020B0502040204020203" pitchFamily="34" charset="0"/>
              </a:rPr>
              <a:t>В </a:t>
            </a:r>
            <a:r>
              <a:rPr lang="ru-RU" sz="2400" dirty="0">
                <a:latin typeface="Bahnschrift Condensed" panose="020B0502040204020203" pitchFamily="34" charset="0"/>
              </a:rPr>
              <a:t>последние годы государством проводится системная работа по устранению «белых пятен» нашей истории, восстановлению исторической справедливости. Для объективного взгляда на прошлое большое значение имеет тщательное изучение архивных материалов.</a:t>
            </a:r>
          </a:p>
          <a:p>
            <a:r>
              <a:rPr lang="ru-RU" b="1" dirty="0"/>
              <a:t>Президент страны К.-Ж. Токаев  на ХХХІV сессии Ассамблеи народа Казахстана</a:t>
            </a:r>
            <a:br>
              <a:rPr lang="ru-RU" b="1" dirty="0"/>
            </a:br>
            <a:r>
              <a:rPr lang="ru-RU" b="1" dirty="0"/>
              <a:t>24 апреля 2025 г. </a:t>
            </a:r>
            <a:endParaRPr lang="en-US" b="1" dirty="0" smtClean="0"/>
          </a:p>
          <a:p>
            <a:r>
              <a:rPr lang="ru-RU" dirty="0"/>
              <a:t>Для нас память о войне – это, прежде всего, память о героях, их самоотверженности, мужестве, верности долгу и присяге. Мы будем всегда чтить подвиг наших соотечественников, которые проявили беспримерную отвагу и стойкость во время той страшной войны.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7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614" y="390616"/>
            <a:ext cx="9729186" cy="113338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Bahnschrift Condensed" panose="020B0502040204020203" pitchFamily="34" charset="0"/>
              </a:rPr>
              <a:t>19 июля 2024 г. провели пресс-конференцию – презентацию 12 проектов – офлайн-онлайн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614" y="1524000"/>
            <a:ext cx="9729186" cy="533400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 </a:t>
            </a:r>
            <a:r>
              <a:rPr lang="ru-RU" dirty="0">
                <a:latin typeface="Bahnschrift Condensed" panose="020B0502040204020203" pitchFamily="34" charset="0"/>
              </a:rPr>
              <a:t>Организаторами презентации были автор и руководитель мегапроекта Ахметова Лайла Сейсембековна, доктор исторических наук, профессор КазНУ им. аль-Фараби, действительный член академии МАИН, председатель комиссии по сохранению исторической памяти Ассамблеи народов Евразии и Африки, общественное объединение «Этнокультурный центр "Беларусь"»  и объединение юридических лиц «Союз Проектных Менеджеров Республики Казахстан».</a:t>
            </a:r>
            <a:r>
              <a:rPr lang="ru-RU" b="1" dirty="0">
                <a:latin typeface="Bahnschrift Condensed" panose="020B0502040204020203" pitchFamily="34" charset="0"/>
              </a:rPr>
              <a:t> </a:t>
            </a:r>
            <a:r>
              <a:rPr lang="ru-RU" dirty="0">
                <a:latin typeface="Bahnschrift Condensed" panose="020B0502040204020203" pitchFamily="34" charset="0"/>
              </a:rPr>
              <a:t>Со-организаторы: Гражданский альянс Алматы, Гражданский Альянс Казахстана.</a:t>
            </a:r>
          </a:p>
          <a:p>
            <a:pPr algn="just"/>
            <a:r>
              <a:rPr lang="ru-RU" dirty="0">
                <a:latin typeface="Bahnschrift Condensed" panose="020B0502040204020203" pitchFamily="34" charset="0"/>
              </a:rPr>
              <a:t>Модератор Абдыхалыков Каиржан Саясатович, председатель Гражданского Альянса г. Алматы, рассказал об инициативе граждан Алматы по подготовке и празднованию юбилея Победы 9 мая 2025 года.</a:t>
            </a:r>
          </a:p>
          <a:p>
            <a:pPr algn="just"/>
            <a:r>
              <a:rPr lang="ru-RU" dirty="0">
                <a:latin typeface="Bahnschrift Condensed" panose="020B0502040204020203" pitchFamily="34" charset="0"/>
              </a:rPr>
              <a:t>Заявитель проекта – Алматы, Казахстан. Были представлены 20 проектов от разных общественных организаций. Из них  11 проектов - из Алматы, 1 – из Алматинской области, 3 – Кыргызстан, 2 - Россия, 1 – совместный проект Беларусь и Россия, 1 – Болгария. Участвовали 5 стран.</a:t>
            </a:r>
          </a:p>
        </p:txBody>
      </p:sp>
    </p:spTree>
    <p:extLst>
      <p:ext uri="{BB962C8B-B14F-4D97-AF65-F5344CB8AC3E}">
        <p14:creationId xmlns:p14="http://schemas.microsoft.com/office/powerpoint/2010/main" val="247463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35" y="639193"/>
            <a:ext cx="9286912" cy="66338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Bahnschrift Condensed" panose="020B0502040204020203" pitchFamily="34" charset="0"/>
              </a:rPr>
              <a:t>Презентация мегапроекта - продолжение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188" y="1553592"/>
            <a:ext cx="11001871" cy="495818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dirty="0">
                <a:latin typeface="Bahnschrift Condensed" panose="020B0502040204020203" pitchFamily="34" charset="0"/>
              </a:rPr>
              <a:t>Выступили с проектами от организаций Курмангалиев Серик Шолпанкулович, заместитель председателя Совета ветеранов г. Алматы, Телегусов Махмут Утегенович, генерал-майор, руководитель «Союза офицеров», Цеховой Алексей Филиппович, президент «МАИН г. Алматы», Бутабаева Жумагыз Ашимбековна, руководитель службы в Талгарском районе «</a:t>
            </a:r>
            <a:r>
              <a:rPr lang="kk-KZ" sz="2600" dirty="0">
                <a:latin typeface="Bahnschrift Condensed" panose="020B0502040204020203" pitchFamily="34" charset="0"/>
              </a:rPr>
              <a:t>Қоғамдық келісім және Даму</a:t>
            </a:r>
            <a:r>
              <a:rPr lang="ru-RU" sz="2600" dirty="0">
                <a:latin typeface="Bahnschrift Condensed" panose="020B0502040204020203" pitchFamily="34" charset="0"/>
              </a:rPr>
              <a:t>» Управления внутренней политики Алматинской области, Бердигожина Зухра Шихиевна, учитель истории, руководитель Музея боевой и трудовой славы КГУ ОШ 32 г. Алматы, Аутов Ильяс Рахимжанович, руководитель группы «Мотор-Роллер».</a:t>
            </a:r>
          </a:p>
          <a:p>
            <a:pPr algn="just"/>
            <a:r>
              <a:rPr lang="ru-RU" sz="2600" dirty="0">
                <a:latin typeface="Bahnschrift Condensed" panose="020B0502040204020203" pitchFamily="34" charset="0"/>
              </a:rPr>
              <a:t>Президент Гражданского альянса Казахстана Нургазиева Бану Ганиевна поддержала инициативный проект </a:t>
            </a:r>
            <a:r>
              <a:rPr lang="ru-RU" sz="2600" dirty="0" err="1">
                <a:latin typeface="Bahnschrift Condensed" panose="020B0502040204020203" pitchFamily="34" charset="0"/>
              </a:rPr>
              <a:t>алматинцев</a:t>
            </a:r>
            <a:r>
              <a:rPr lang="ru-RU" sz="2600" dirty="0">
                <a:latin typeface="Bahnschrift Condensed" panose="020B0502040204020203" pitchFamily="34" charset="0"/>
              </a:rPr>
              <a:t> и пообещала на следующем заседании лидеров Гражданского альянса всех 20 регионов страны довести до их сведения и просить поддержать инициативу Алматы.</a:t>
            </a:r>
          </a:p>
          <a:p>
            <a:pPr algn="just"/>
            <a:r>
              <a:rPr lang="ru-RU" sz="2600" dirty="0">
                <a:latin typeface="Bahnschrift Condensed" panose="020B0502040204020203" pitchFamily="34" charset="0"/>
              </a:rPr>
              <a:t>Заместитель Генерального секретаря Ассамблеи народов Евразии и Африки Рузин Валерий Давыдович также от имени своей организации поддержал инициативу Казахстана и пообещал распространить  информацию казахстанцев по линии Ассамблеи.</a:t>
            </a:r>
          </a:p>
          <a:p>
            <a:pPr algn="just"/>
            <a:r>
              <a:rPr lang="ru-RU" sz="2600" dirty="0">
                <a:latin typeface="Bahnschrift Condensed" panose="020B0502040204020203" pitchFamily="34" charset="0"/>
              </a:rPr>
              <a:t>Далее выступили представители Беларуси, Кыргызстана, Российской Федерации, Болгарии со своими инициативными проектами. </a:t>
            </a:r>
          </a:p>
          <a:p>
            <a:pPr algn="just"/>
            <a:r>
              <a:rPr lang="ru-RU" sz="2600" dirty="0">
                <a:latin typeface="Bahnschrift Condensed" panose="020B0502040204020203" pitchFamily="34" charset="0"/>
              </a:rPr>
              <a:t>Были подведены итоги презентации мегапроекта и проектов организаций и личных инициатив.  </a:t>
            </a:r>
          </a:p>
          <a:p>
            <a:pPr marL="514350" indent="-514350">
              <a:buAutoNum type="arabicPeriod"/>
            </a:pPr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5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044" y="615233"/>
            <a:ext cx="6382697" cy="72529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Bahnschrift Condensed" panose="020B0502040204020203" pitchFamily="34" charset="0"/>
              </a:rPr>
              <a:t>Цель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1044" y="1540189"/>
            <a:ext cx="8915400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>
                <a:latin typeface="Bahnschrift Condensed" panose="020B0502040204020203" pitchFamily="34" charset="0"/>
              </a:rPr>
              <a:t>Проект "Наш (мой) подарок Родине к юбилею Победы" направлен </a:t>
            </a:r>
            <a:r>
              <a:rPr lang="ru-RU" sz="2800" dirty="0" smtClean="0">
                <a:latin typeface="Bahnschrift Condensed" panose="020B0502040204020203" pitchFamily="34" charset="0"/>
              </a:rPr>
              <a:t>на сохранение </a:t>
            </a:r>
            <a:r>
              <a:rPr lang="ru-RU" sz="2800" dirty="0">
                <a:latin typeface="Bahnschrift Condensed" panose="020B0502040204020203" pitchFamily="34" charset="0"/>
              </a:rPr>
              <a:t>и увековечение исторической памяти о Победе в Великой Отечественной войне. </a:t>
            </a:r>
            <a:endParaRPr lang="ru-RU" sz="2800" dirty="0" smtClean="0">
              <a:latin typeface="Bahnschrift Condensed" panose="020B0502040204020203" pitchFamily="34" charset="0"/>
            </a:endParaRPr>
          </a:p>
          <a:p>
            <a:pPr algn="just"/>
            <a:r>
              <a:rPr lang="ru-RU" sz="2800" dirty="0" smtClean="0">
                <a:latin typeface="Bahnschrift Condensed" panose="020B0502040204020203" pitchFamily="34" charset="0"/>
              </a:rPr>
              <a:t>Основная </a:t>
            </a:r>
            <a:r>
              <a:rPr lang="ru-RU" sz="2800" dirty="0">
                <a:latin typeface="Bahnschrift Condensed" panose="020B0502040204020203" pitchFamily="34" charset="0"/>
              </a:rPr>
              <a:t>цель — объединение усилий и инициатив организаций и граждан для создания устойчивой памяти о вкладе </a:t>
            </a:r>
            <a:r>
              <a:rPr lang="ru-RU" sz="2800" dirty="0" smtClean="0">
                <a:latin typeface="Bahnschrift Condensed" panose="020B0502040204020203" pitchFamily="34" charset="0"/>
              </a:rPr>
              <a:t>наших стран в </a:t>
            </a:r>
            <a:r>
              <a:rPr lang="ru-RU" sz="2800" dirty="0">
                <a:latin typeface="Bahnschrift Condensed" panose="020B0502040204020203" pitchFamily="34" charset="0"/>
              </a:rPr>
              <a:t>Великую Победу, воспитание патриотизма у подрастающего поколения и почитание героизма ветеранов войны. </a:t>
            </a:r>
          </a:p>
        </p:txBody>
      </p:sp>
    </p:spTree>
    <p:extLst>
      <p:ext uri="{BB962C8B-B14F-4D97-AF65-F5344CB8AC3E}">
        <p14:creationId xmlns:p14="http://schemas.microsoft.com/office/powerpoint/2010/main" val="37157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4995" y="0"/>
            <a:ext cx="8911687" cy="736815"/>
          </a:xfrm>
        </p:spPr>
        <p:txBody>
          <a:bodyPr>
            <a:normAutofit/>
          </a:bodyPr>
          <a:lstStyle/>
          <a:p>
            <a:r>
              <a:rPr lang="ru-RU" dirty="0" smtClean="0"/>
              <a:t>Таблица 1. Проекты и страны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300905"/>
              </p:ext>
            </p:extLst>
          </p:nvPr>
        </p:nvGraphicFramePr>
        <p:xfrm>
          <a:off x="2592925" y="736816"/>
          <a:ext cx="8911688" cy="6121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772"/>
                <a:gridCol w="2838962"/>
                <a:gridCol w="5265954"/>
              </a:tblGrid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Страна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Казахстан (все 20 регионов)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Казахстан-Россия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Россия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Россия-Швейцария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Россия-Центральная Азия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200" dirty="0">
                          <a:effectLst/>
                        </a:rPr>
                        <a:t>	</a:t>
                      </a:r>
                      <a:r>
                        <a:rPr lang="ru-RU" sz="1200" dirty="0" smtClean="0">
                          <a:effectLst/>
                        </a:rPr>
                        <a:t>                    Россия-Молдова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Беларусь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Кыргызстан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Кыргызстан-Абхазия-Россия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Германия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Словакия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Эстония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Ирландия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Куба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Болгария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Итого: </a:t>
                      </a:r>
                      <a:r>
                        <a:rPr lang="ru-RU" sz="1200" dirty="0" smtClean="0">
                          <a:effectLst/>
                        </a:rPr>
                        <a:t>114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 стран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PS</a:t>
                      </a:r>
                      <a:r>
                        <a:rPr lang="ru-RU" sz="1200" dirty="0">
                          <a:effectLst/>
                        </a:rPr>
                        <a:t>. В</a:t>
                      </a:r>
                      <a:r>
                        <a:rPr lang="kk-KZ" sz="1200" dirty="0">
                          <a:effectLst/>
                        </a:rPr>
                        <a:t> 4 проекте МАПП </a:t>
                      </a:r>
                      <a:r>
                        <a:rPr lang="ru-RU" sz="1200" dirty="0">
                          <a:effectLst/>
                        </a:rPr>
                        <a:t>– </a:t>
                      </a:r>
                      <a:r>
                        <a:rPr lang="ru-RU" sz="1200" dirty="0" smtClean="0">
                          <a:effectLst/>
                        </a:rPr>
                        <a:t>14 стран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2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2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2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2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2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2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2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2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2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2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56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33394" y="0"/>
            <a:ext cx="8911687" cy="77096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Таблица 2.</a:t>
            </a:r>
            <a:r>
              <a:rPr lang="ru-RU" b="1" dirty="0">
                <a:solidFill>
                  <a:srgbClr val="FF0000"/>
                </a:solidFill>
              </a:rPr>
              <a:t> Казахстан: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232148" y="699248"/>
            <a:ext cx="5683624" cy="615875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Алматы </a:t>
            </a:r>
            <a:r>
              <a:rPr lang="ru-RU" sz="2400" dirty="0"/>
              <a:t>- </a:t>
            </a:r>
            <a:r>
              <a:rPr lang="ru-RU" sz="2400" dirty="0" smtClean="0"/>
              <a:t>31</a:t>
            </a:r>
            <a:endParaRPr lang="ru-RU" sz="2400" dirty="0"/>
          </a:p>
          <a:p>
            <a:r>
              <a:rPr lang="ru-RU" sz="2400" dirty="0" err="1"/>
              <a:t>Алматинская</a:t>
            </a:r>
            <a:r>
              <a:rPr lang="ru-RU" sz="2400" dirty="0"/>
              <a:t> область - 1</a:t>
            </a:r>
          </a:p>
          <a:p>
            <a:r>
              <a:rPr lang="ru-RU" sz="2400" dirty="0"/>
              <a:t>Астана - 3</a:t>
            </a:r>
          </a:p>
          <a:p>
            <a:r>
              <a:rPr lang="ru-RU" sz="2400" dirty="0"/>
              <a:t>Караганда - 2</a:t>
            </a:r>
          </a:p>
          <a:p>
            <a:r>
              <a:rPr lang="ru-RU" sz="2400" dirty="0" err="1"/>
              <a:t>Акмолинская</a:t>
            </a:r>
            <a:r>
              <a:rPr lang="ru-RU" sz="2400" dirty="0"/>
              <a:t> область - 1</a:t>
            </a:r>
          </a:p>
          <a:p>
            <a:r>
              <a:rPr lang="ru-RU" sz="2400" dirty="0"/>
              <a:t>О</a:t>
            </a:r>
            <a:r>
              <a:rPr lang="ru-RU" sz="2400" dirty="0" smtClean="0"/>
              <a:t>бласть Абай, Семей  </a:t>
            </a:r>
            <a:r>
              <a:rPr lang="ru-RU" sz="2400" dirty="0"/>
              <a:t>- </a:t>
            </a:r>
            <a:r>
              <a:rPr lang="ru-RU" sz="2400" dirty="0" smtClean="0"/>
              <a:t>6</a:t>
            </a:r>
            <a:endParaRPr lang="ru-RU" sz="2400" dirty="0"/>
          </a:p>
          <a:p>
            <a:r>
              <a:rPr lang="ru-RU" sz="2400" dirty="0" smtClean="0"/>
              <a:t>Павлодар</a:t>
            </a:r>
            <a:r>
              <a:rPr lang="en-US" sz="2400" dirty="0" smtClean="0"/>
              <a:t> </a:t>
            </a:r>
            <a:r>
              <a:rPr lang="ru-RU" sz="2400" dirty="0" smtClean="0"/>
              <a:t>и область </a:t>
            </a:r>
            <a:r>
              <a:rPr lang="ru-RU" sz="2400" dirty="0"/>
              <a:t>- </a:t>
            </a:r>
            <a:r>
              <a:rPr lang="en-US" sz="2400" dirty="0" smtClean="0"/>
              <a:t>4</a:t>
            </a:r>
            <a:endParaRPr lang="ru-RU" sz="2400" dirty="0"/>
          </a:p>
          <a:p>
            <a:r>
              <a:rPr lang="ru-RU" sz="2400" dirty="0" smtClean="0"/>
              <a:t>Восточно-Казахстанская область, </a:t>
            </a:r>
            <a:r>
              <a:rPr lang="ru-RU" sz="2400" dirty="0"/>
              <a:t>У</a:t>
            </a:r>
            <a:r>
              <a:rPr lang="ru-RU" sz="2400" dirty="0" smtClean="0"/>
              <a:t>сть-Каменогорск  - 4</a:t>
            </a:r>
            <a:endParaRPr lang="ru-RU" sz="2400" dirty="0"/>
          </a:p>
          <a:p>
            <a:r>
              <a:rPr lang="ru-RU" sz="2400" dirty="0"/>
              <a:t>Атырау – </a:t>
            </a:r>
            <a:r>
              <a:rPr lang="ru-RU" sz="2400" dirty="0" smtClean="0"/>
              <a:t>1</a:t>
            </a:r>
          </a:p>
          <a:p>
            <a:r>
              <a:rPr lang="ru-RU" sz="2400" dirty="0" err="1" smtClean="0"/>
              <a:t>Жамбылская</a:t>
            </a:r>
            <a:r>
              <a:rPr lang="ru-RU" sz="2400" dirty="0" smtClean="0"/>
              <a:t> </a:t>
            </a:r>
            <a:r>
              <a:rPr lang="ru-RU" sz="2400" dirty="0"/>
              <a:t>область, </a:t>
            </a:r>
            <a:r>
              <a:rPr lang="ru-RU" sz="2400" dirty="0" err="1"/>
              <a:t>Кордайский</a:t>
            </a:r>
            <a:r>
              <a:rPr lang="ru-RU" sz="2400" dirty="0"/>
              <a:t> район, </a:t>
            </a:r>
            <a:r>
              <a:rPr lang="ru-RU" sz="2400" dirty="0" err="1"/>
              <a:t>Тараз</a:t>
            </a:r>
            <a:r>
              <a:rPr lang="ru-RU" sz="2400" dirty="0"/>
              <a:t> -2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7190896" y="627530"/>
            <a:ext cx="5001104" cy="6087035"/>
          </a:xfrm>
        </p:spPr>
        <p:txBody>
          <a:bodyPr>
            <a:normAutofit lnSpcReduction="10000"/>
          </a:bodyPr>
          <a:lstStyle/>
          <a:p>
            <a:r>
              <a:rPr lang="ru-RU" sz="2400" dirty="0" err="1" smtClean="0"/>
              <a:t>Актобе</a:t>
            </a:r>
            <a:r>
              <a:rPr lang="ru-RU" sz="2400" dirty="0" smtClean="0"/>
              <a:t> – 1,</a:t>
            </a:r>
          </a:p>
          <a:p>
            <a:r>
              <a:rPr lang="ru-RU" sz="2400" dirty="0" smtClean="0"/>
              <a:t>Северо-Казахстанская </a:t>
            </a:r>
            <a:r>
              <a:rPr lang="ru-RU" sz="2400" dirty="0"/>
              <a:t>область – 3, </a:t>
            </a:r>
          </a:p>
          <a:p>
            <a:r>
              <a:rPr lang="ru-RU" sz="2400" dirty="0" err="1"/>
              <a:t>Мангистау</a:t>
            </a:r>
            <a:r>
              <a:rPr lang="ru-RU" sz="2400" dirty="0"/>
              <a:t> – 1,</a:t>
            </a:r>
          </a:p>
          <a:p>
            <a:r>
              <a:rPr lang="ru-RU" sz="2400" dirty="0"/>
              <a:t>Шымкент – 1,</a:t>
            </a:r>
          </a:p>
          <a:p>
            <a:r>
              <a:rPr lang="ru-RU" sz="2400" dirty="0"/>
              <a:t>Туркестанская область и Шымкент – 1,</a:t>
            </a:r>
          </a:p>
          <a:p>
            <a:r>
              <a:rPr lang="ru-RU" sz="2400" dirty="0" err="1"/>
              <a:t>Жетысу</a:t>
            </a:r>
            <a:r>
              <a:rPr lang="ru-RU" sz="2400" dirty="0"/>
              <a:t> – 2,</a:t>
            </a:r>
          </a:p>
          <a:p>
            <a:r>
              <a:rPr lang="ru-RU" sz="2400" dirty="0"/>
              <a:t>ЗКО – 1,</a:t>
            </a:r>
          </a:p>
          <a:p>
            <a:r>
              <a:rPr lang="ru-RU" sz="2400" dirty="0" err="1"/>
              <a:t>Кызылординская</a:t>
            </a:r>
            <a:r>
              <a:rPr lang="ru-RU" sz="2400" dirty="0"/>
              <a:t> область – 1,</a:t>
            </a:r>
          </a:p>
          <a:p>
            <a:r>
              <a:rPr lang="ru-RU" sz="2400" dirty="0" err="1"/>
              <a:t>Улытау</a:t>
            </a:r>
            <a:r>
              <a:rPr lang="ru-RU" sz="2400" dirty="0"/>
              <a:t>,  область – 1,</a:t>
            </a:r>
          </a:p>
          <a:p>
            <a:r>
              <a:rPr lang="ru-RU" sz="2400" dirty="0" err="1"/>
              <a:t>Костанай</a:t>
            </a:r>
            <a:r>
              <a:rPr lang="ru-RU" sz="2400" dirty="0"/>
              <a:t> – 1.</a:t>
            </a:r>
          </a:p>
          <a:p>
            <a:r>
              <a:rPr lang="ru-RU" sz="2400" b="1" dirty="0"/>
              <a:t>Казахстан-Россия - 1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1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8171" y="0"/>
            <a:ext cx="8911687" cy="932329"/>
          </a:xfrm>
        </p:spPr>
        <p:txBody>
          <a:bodyPr/>
          <a:lstStyle/>
          <a:p>
            <a:r>
              <a:rPr lang="ru-RU" dirty="0" smtClean="0"/>
              <a:t>Таблица 3. Другие страны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55059" y="739588"/>
            <a:ext cx="5576300" cy="611841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Россия:</a:t>
            </a:r>
          </a:p>
          <a:p>
            <a:r>
              <a:rPr lang="ru-RU" dirty="0"/>
              <a:t>Москва - </a:t>
            </a:r>
            <a:r>
              <a:rPr lang="ru-RU" dirty="0" smtClean="0"/>
              <a:t>14</a:t>
            </a:r>
            <a:endParaRPr lang="ru-RU" dirty="0"/>
          </a:p>
          <a:p>
            <a:r>
              <a:rPr lang="ru-RU" dirty="0"/>
              <a:t>Сочи - 2</a:t>
            </a:r>
          </a:p>
          <a:p>
            <a:r>
              <a:rPr lang="ru-RU" dirty="0"/>
              <a:t>Тула - 3</a:t>
            </a:r>
          </a:p>
          <a:p>
            <a:r>
              <a:rPr lang="ru-RU" dirty="0"/>
              <a:t>Новосибирская область - 1</a:t>
            </a:r>
          </a:p>
          <a:p>
            <a:r>
              <a:rPr lang="ru-RU" dirty="0"/>
              <a:t>Уфа - 1</a:t>
            </a:r>
          </a:p>
          <a:p>
            <a:r>
              <a:rPr lang="ru-RU" dirty="0"/>
              <a:t>Курская область – 1</a:t>
            </a:r>
          </a:p>
          <a:p>
            <a:r>
              <a:rPr lang="ru-RU" dirty="0"/>
              <a:t>Хабаровский край – 2</a:t>
            </a:r>
          </a:p>
          <a:p>
            <a:r>
              <a:rPr lang="ru-RU" dirty="0"/>
              <a:t>Санкт-Петербург </a:t>
            </a:r>
            <a:r>
              <a:rPr lang="ru-RU" dirty="0" smtClean="0"/>
              <a:t>– 1</a:t>
            </a:r>
          </a:p>
          <a:p>
            <a:r>
              <a:rPr lang="ru-RU" dirty="0" smtClean="0"/>
              <a:t>Орел - 3</a:t>
            </a:r>
            <a:endParaRPr lang="ru-RU" dirty="0"/>
          </a:p>
          <a:p>
            <a:r>
              <a:rPr lang="ru-RU" dirty="0"/>
              <a:t>Россия – </a:t>
            </a:r>
            <a:r>
              <a:rPr lang="ru-RU" dirty="0">
                <a:solidFill>
                  <a:srgbClr val="FF0000"/>
                </a:solidFill>
              </a:rPr>
              <a:t>Швейцария</a:t>
            </a:r>
            <a:r>
              <a:rPr lang="ru-RU" dirty="0"/>
              <a:t> - 1</a:t>
            </a:r>
          </a:p>
          <a:p>
            <a:r>
              <a:rPr lang="ru-RU" dirty="0"/>
              <a:t>Россия – </a:t>
            </a:r>
            <a:r>
              <a:rPr lang="ru-RU" dirty="0">
                <a:solidFill>
                  <a:srgbClr val="FF0000"/>
                </a:solidFill>
              </a:rPr>
              <a:t>Центральная Азия </a:t>
            </a:r>
            <a:r>
              <a:rPr lang="ru-RU" dirty="0"/>
              <a:t>- 1</a:t>
            </a:r>
          </a:p>
          <a:p>
            <a:r>
              <a:rPr lang="ru-RU" dirty="0"/>
              <a:t>Россия –</a:t>
            </a:r>
            <a:r>
              <a:rPr lang="ru-RU" dirty="0">
                <a:solidFill>
                  <a:srgbClr val="FF0000"/>
                </a:solidFill>
              </a:rPr>
              <a:t> Молдова </a:t>
            </a:r>
            <a:r>
              <a:rPr lang="ru-RU" dirty="0"/>
              <a:t>- 1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57916" y="739588"/>
            <a:ext cx="4857565" cy="611841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Кыргызстан</a:t>
            </a:r>
          </a:p>
          <a:p>
            <a:r>
              <a:rPr lang="ru-RU" dirty="0"/>
              <a:t>Бишкек - 5</a:t>
            </a:r>
          </a:p>
          <a:p>
            <a:r>
              <a:rPr lang="ru-RU" dirty="0"/>
              <a:t>Кыргызстан – Абхазия – Россия - 1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Беларусь</a:t>
            </a:r>
          </a:p>
          <a:p>
            <a:r>
              <a:rPr lang="ru-RU" dirty="0"/>
              <a:t>Брестская область – 2</a:t>
            </a:r>
          </a:p>
          <a:p>
            <a:r>
              <a:rPr lang="ru-RU" dirty="0"/>
              <a:t>Минск - 1</a:t>
            </a:r>
          </a:p>
          <a:p>
            <a:r>
              <a:rPr lang="ru-RU" b="1" dirty="0">
                <a:solidFill>
                  <a:srgbClr val="FF0000"/>
                </a:solidFill>
              </a:rPr>
              <a:t>Германия </a:t>
            </a:r>
            <a:r>
              <a:rPr lang="ru-RU" dirty="0"/>
              <a:t>– 1</a:t>
            </a:r>
          </a:p>
          <a:p>
            <a:r>
              <a:rPr lang="ru-RU" b="1" dirty="0">
                <a:solidFill>
                  <a:srgbClr val="FF0000"/>
                </a:solidFill>
              </a:rPr>
              <a:t>Словакия</a:t>
            </a:r>
            <a:r>
              <a:rPr lang="ru-RU" dirty="0"/>
              <a:t> – 1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Эстония, </a:t>
            </a:r>
            <a:r>
              <a:rPr lang="ru-RU" dirty="0" smtClean="0"/>
              <a:t>Таллинн </a:t>
            </a:r>
            <a:r>
              <a:rPr lang="ru-RU" dirty="0"/>
              <a:t>– </a:t>
            </a:r>
            <a:r>
              <a:rPr lang="ru-RU" dirty="0" smtClean="0"/>
              <a:t>1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Ирландия, </a:t>
            </a:r>
            <a:r>
              <a:rPr lang="ru-RU" dirty="0"/>
              <a:t>Д</a:t>
            </a:r>
            <a:r>
              <a:rPr lang="ru-RU" dirty="0" smtClean="0"/>
              <a:t>ублин – 1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Куба, </a:t>
            </a:r>
            <a:r>
              <a:rPr lang="ru-RU" dirty="0" smtClean="0"/>
              <a:t>Гавана – 1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Болгария, </a:t>
            </a:r>
            <a:r>
              <a:rPr lang="ru-RU" dirty="0" smtClean="0"/>
              <a:t>София - 1</a:t>
            </a:r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ИТОГО</a:t>
            </a:r>
            <a:r>
              <a:rPr lang="ru-RU" dirty="0" smtClean="0"/>
              <a:t> – 11</a:t>
            </a:r>
            <a:r>
              <a:rPr lang="en-US" dirty="0" smtClean="0"/>
              <a:t>4</a:t>
            </a:r>
            <a:r>
              <a:rPr lang="ru-RU" dirty="0" smtClean="0"/>
              <a:t> проектов – 16 стран</a:t>
            </a:r>
          </a:p>
          <a:p>
            <a:pPr marL="0" indent="0">
              <a:buNone/>
            </a:pPr>
            <a:r>
              <a:rPr lang="ru-RU" dirty="0" smtClean="0"/>
              <a:t> на 2</a:t>
            </a:r>
            <a:r>
              <a:rPr lang="en-US" dirty="0" smtClean="0"/>
              <a:t>2</a:t>
            </a:r>
            <a:r>
              <a:rPr lang="ru-RU" dirty="0" smtClean="0"/>
              <a:t>.0</a:t>
            </a:r>
            <a:r>
              <a:rPr lang="en-US" dirty="0" smtClean="0"/>
              <a:t>5</a:t>
            </a:r>
            <a:r>
              <a:rPr lang="ru-RU" dirty="0" smtClean="0"/>
              <a:t>.25.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4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893677" y="0"/>
            <a:ext cx="10298323" cy="18288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4.</a:t>
            </a:r>
            <a:r>
              <a:rPr lang="ru-RU" sz="2000" dirty="0"/>
              <a:t>	Проект «Международная Ассоциация потомков </a:t>
            </a:r>
            <a:r>
              <a:rPr lang="ru-RU" sz="2000" dirty="0" err="1"/>
              <a:t>Панфиловской</a:t>
            </a:r>
            <a:r>
              <a:rPr lang="ru-RU" sz="2000" dirty="0"/>
              <a:t> дивизии и их друзей» и ее вклад в создание ассоциаций потомков участников Великой Отечественной войны. </a:t>
            </a:r>
            <a:r>
              <a:rPr lang="ru-RU" sz="2000" dirty="0" smtClean="0"/>
              <a:t>Руководитель </a:t>
            </a:r>
            <a:r>
              <a:rPr lang="ru-RU" sz="2000" dirty="0"/>
              <a:t>Ахметова </a:t>
            </a:r>
            <a:r>
              <a:rPr lang="ru-RU" sz="2000" dirty="0" smtClean="0"/>
              <a:t>Л.С., </a:t>
            </a:r>
            <a:r>
              <a:rPr lang="ru-RU" sz="2000" dirty="0"/>
              <a:t>ОО «</a:t>
            </a:r>
            <a:r>
              <a:rPr lang="ru-RU" sz="2000" dirty="0" err="1"/>
              <a:t>ЕрАзамат</a:t>
            </a:r>
            <a:r>
              <a:rPr lang="ru-RU" sz="2000" dirty="0"/>
              <a:t>». Проект работает с 2019 г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Международной Ассоциации потомков панфиловцев и их друзей состоят потомки и друзья из стран:</a:t>
            </a:r>
            <a:br>
              <a:rPr lang="ru-RU" sz="2000" dirty="0"/>
            </a:br>
            <a:endParaRPr lang="ru-RU" sz="22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r>
              <a:rPr lang="ru-RU" sz="2800" dirty="0" smtClean="0"/>
              <a:t>Казахстан</a:t>
            </a:r>
          </a:p>
          <a:p>
            <a:pPr>
              <a:buAutoNum type="arabicPeriod"/>
            </a:pPr>
            <a:r>
              <a:rPr lang="ru-RU" sz="2800" dirty="0" smtClean="0"/>
              <a:t>Россия</a:t>
            </a:r>
          </a:p>
          <a:p>
            <a:pPr>
              <a:buAutoNum type="arabicPeriod"/>
            </a:pPr>
            <a:r>
              <a:rPr lang="ru-RU" sz="2800" dirty="0" smtClean="0"/>
              <a:t>Кыргызстан</a:t>
            </a:r>
          </a:p>
          <a:p>
            <a:pPr>
              <a:buAutoNum type="arabicPeriod"/>
            </a:pPr>
            <a:r>
              <a:rPr lang="ru-RU" sz="2800" dirty="0" smtClean="0"/>
              <a:t>Израиль</a:t>
            </a:r>
          </a:p>
          <a:p>
            <a:pPr>
              <a:buAutoNum type="arabicPeriod"/>
            </a:pPr>
            <a:r>
              <a:rPr lang="ru-RU" sz="2800" dirty="0" smtClean="0"/>
              <a:t>Узбекистан</a:t>
            </a:r>
          </a:p>
          <a:p>
            <a:pPr>
              <a:buAutoNum type="arabicPeriod"/>
            </a:pPr>
            <a:r>
              <a:rPr lang="ru-RU" sz="2800" dirty="0" smtClean="0"/>
              <a:t>Украина</a:t>
            </a:r>
          </a:p>
          <a:p>
            <a:pPr>
              <a:buAutoNum type="arabicPeriod"/>
            </a:pPr>
            <a:r>
              <a:rPr lang="ru-RU" sz="2800" dirty="0" smtClean="0"/>
              <a:t>США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6903076" y="2133600"/>
            <a:ext cx="4601535" cy="37702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8. Австралия</a:t>
            </a:r>
          </a:p>
          <a:p>
            <a:pPr marL="0" indent="0">
              <a:buNone/>
            </a:pPr>
            <a:r>
              <a:rPr lang="ru-RU" sz="2800" dirty="0" smtClean="0"/>
              <a:t>9. Франция</a:t>
            </a:r>
          </a:p>
          <a:p>
            <a:pPr marL="0" indent="0">
              <a:buNone/>
            </a:pPr>
            <a:r>
              <a:rPr lang="ru-RU" sz="2800" dirty="0" smtClean="0"/>
              <a:t>10. Латвия</a:t>
            </a:r>
          </a:p>
          <a:p>
            <a:pPr>
              <a:buAutoNum type="arabicPeriod" startAt="11"/>
            </a:pPr>
            <a:r>
              <a:rPr lang="ru-RU" sz="2800" dirty="0" smtClean="0"/>
              <a:t> Германия</a:t>
            </a:r>
          </a:p>
          <a:p>
            <a:pPr>
              <a:buAutoNum type="arabicPeriod" startAt="11"/>
            </a:pPr>
            <a:r>
              <a:rPr lang="ru-RU" sz="2800" dirty="0"/>
              <a:t> </a:t>
            </a:r>
            <a:r>
              <a:rPr lang="ru-RU" sz="2800" dirty="0" smtClean="0"/>
              <a:t>Вьетнам</a:t>
            </a:r>
          </a:p>
          <a:p>
            <a:pPr>
              <a:buAutoNum type="arabicPeriod" startAt="11"/>
            </a:pPr>
            <a:r>
              <a:rPr lang="ru-RU" sz="2800" dirty="0" smtClean="0"/>
              <a:t> Куба</a:t>
            </a:r>
          </a:p>
          <a:p>
            <a:pPr>
              <a:buAutoNum type="arabicPeriod" startAt="11"/>
            </a:pPr>
            <a:r>
              <a:rPr lang="ru-RU" sz="2800" dirty="0" smtClean="0"/>
              <a:t> Турция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5853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695</TotalTime>
  <Words>1338</Words>
  <Application>Microsoft Office PowerPoint</Application>
  <PresentationFormat>Широкоэкранный</PresentationFormat>
  <Paragraphs>199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Bahnschrift Condensed</vt:lpstr>
      <vt:lpstr>Calibri</vt:lpstr>
      <vt:lpstr>Century Gothic</vt:lpstr>
      <vt:lpstr>Times New Roman</vt:lpstr>
      <vt:lpstr>Wingdings 3</vt:lpstr>
      <vt:lpstr>Легкий дым</vt:lpstr>
      <vt:lpstr> Международный инициативный, инновационный, волонтерский проект  «Наш (мой) подарок Родине  к юбилею Победы 9 мая 2025 года» </vt:lpstr>
      <vt:lpstr>Выступление Главы государства К.-Ж.К. Токаева  на третьем заседании Национального курултая  «Адал адам – Адал еңбек – Адал табыс»  (март 2024)</vt:lpstr>
      <vt:lpstr>19 июля 2024 г. провели пресс-конференцию – презентацию 12 проектов – офлайн-онлайн</vt:lpstr>
      <vt:lpstr>Презентация мегапроекта - продолжение</vt:lpstr>
      <vt:lpstr>Цель проекта</vt:lpstr>
      <vt:lpstr>Таблица 1. Проекты и страны</vt:lpstr>
      <vt:lpstr>Таблица 2. Казахстан: </vt:lpstr>
      <vt:lpstr>Таблица 3. Другие страны</vt:lpstr>
      <vt:lpstr>4. Проект «Международная Ассоциация потомков Панфиловской дивизии и их друзей» и ее вклад в создание ассоциаций потомков участников Великой Отечественной войны. Руководитель Ахметова Л.С., ОО «ЕрАзамат». Проект работает с 2019 г.  В Международной Ассоциации потомков панфиловцев и их друзей состоят потомки и друзья из стран: </vt:lpstr>
      <vt:lpstr>22 мая 2025 г. – подведение итогов</vt:lpstr>
      <vt:lpstr>Новшества: </vt:lpstr>
      <vt:lpstr>Проблемы внутри мегапроекта: </vt:lpstr>
      <vt:lpstr>Проблемы: </vt:lpstr>
      <vt:lpstr>Цель достигнута. Задачи выполнены. Коллектив единомышленников имеется. Вместе  мы – сила.</vt:lpstr>
      <vt:lpstr>Проведены 2024-2025 гг. - 19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волонтерский проект «Наш (мой) подарок Родине  к юбилею Победы 9 мая 1945 года»</dc:title>
  <dc:creator>Windows User</dc:creator>
  <cp:lastModifiedBy>Windows User</cp:lastModifiedBy>
  <cp:revision>104</cp:revision>
  <cp:lastPrinted>2025-05-22T03:58:59Z</cp:lastPrinted>
  <dcterms:created xsi:type="dcterms:W3CDTF">2024-11-06T05:07:33Z</dcterms:created>
  <dcterms:modified xsi:type="dcterms:W3CDTF">2025-05-22T04:10:39Z</dcterms:modified>
</cp:coreProperties>
</file>