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8" r:id="rId2"/>
    <p:sldId id="2173" r:id="rId3"/>
    <p:sldId id="2169" r:id="rId4"/>
    <p:sldId id="2174" r:id="rId5"/>
    <p:sldId id="2175" r:id="rId6"/>
    <p:sldId id="2180" r:id="rId7"/>
    <p:sldId id="2172" r:id="rId8"/>
    <p:sldId id="2187" r:id="rId9"/>
    <p:sldId id="218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8516"/>
    <a:srgbClr val="FF9900"/>
    <a:srgbClr val="E5BA1B"/>
    <a:srgbClr val="E7A2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 autoAdjust="0"/>
    <p:restoredTop sz="95282" autoAdjust="0"/>
  </p:normalViewPr>
  <p:slideViewPr>
    <p:cSldViewPr snapToGrid="0">
      <p:cViewPr varScale="1">
        <p:scale>
          <a:sx n="78" d="100"/>
          <a:sy n="78" d="100"/>
        </p:scale>
        <p:origin x="8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90958-CFA4-43DF-9805-DAF159205A8C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A182D-DBD9-4A4C-8EC4-F176DFB538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86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51138" y="531813"/>
            <a:ext cx="4735512" cy="2663825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825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0DFE8-6E05-4017-8E5F-C5192B8781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745" y="561109"/>
            <a:ext cx="2992582" cy="5735781"/>
          </a:xfrm>
          <a:custGeom>
            <a:avLst/>
            <a:gdLst>
              <a:gd name="connsiteX0" fmla="*/ 0 w 2992582"/>
              <a:gd name="connsiteY0" fmla="*/ 0 h 5735781"/>
              <a:gd name="connsiteX1" fmla="*/ 2992582 w 2992582"/>
              <a:gd name="connsiteY1" fmla="*/ 0 h 5735781"/>
              <a:gd name="connsiteX2" fmla="*/ 2992582 w 2992582"/>
              <a:gd name="connsiteY2" fmla="*/ 5735781 h 5735781"/>
              <a:gd name="connsiteX3" fmla="*/ 0 w 2992582"/>
              <a:gd name="connsiteY3" fmla="*/ 5735781 h 57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2582" h="5735781">
                <a:moveTo>
                  <a:pt x="0" y="0"/>
                </a:moveTo>
                <a:lnTo>
                  <a:pt x="2992582" y="0"/>
                </a:lnTo>
                <a:lnTo>
                  <a:pt x="2992582" y="5735781"/>
                </a:lnTo>
                <a:lnTo>
                  <a:pt x="0" y="5735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FD7D8F4A-8712-4C9F-92CA-A8D3417E14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853684" y="1746914"/>
            <a:ext cx="2338316" cy="3364172"/>
          </a:xfrm>
          <a:custGeom>
            <a:avLst/>
            <a:gdLst>
              <a:gd name="connsiteX0" fmla="*/ 0 w 2992582"/>
              <a:gd name="connsiteY0" fmla="*/ 0 h 5735781"/>
              <a:gd name="connsiteX1" fmla="*/ 2992582 w 2992582"/>
              <a:gd name="connsiteY1" fmla="*/ 0 h 5735781"/>
              <a:gd name="connsiteX2" fmla="*/ 2992582 w 2992582"/>
              <a:gd name="connsiteY2" fmla="*/ 5735781 h 5735781"/>
              <a:gd name="connsiteX3" fmla="*/ 0 w 2992582"/>
              <a:gd name="connsiteY3" fmla="*/ 5735781 h 573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2582" h="5735781">
                <a:moveTo>
                  <a:pt x="0" y="0"/>
                </a:moveTo>
                <a:lnTo>
                  <a:pt x="2992582" y="0"/>
                </a:lnTo>
                <a:lnTo>
                  <a:pt x="2992582" y="5735781"/>
                </a:lnTo>
                <a:lnTo>
                  <a:pt x="0" y="57357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12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A8B781-B471-483D-91E1-35A1BCE6BB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2551746" cy="6858000"/>
          </a:xfrm>
          <a:custGeom>
            <a:avLst/>
            <a:gdLst>
              <a:gd name="connsiteX0" fmla="*/ 0 w 4197927"/>
              <a:gd name="connsiteY0" fmla="*/ 0 h 6858000"/>
              <a:gd name="connsiteX1" fmla="*/ 4197927 w 4197927"/>
              <a:gd name="connsiteY1" fmla="*/ 0 h 6858000"/>
              <a:gd name="connsiteX2" fmla="*/ 4197927 w 4197927"/>
              <a:gd name="connsiteY2" fmla="*/ 6858000 h 6858000"/>
              <a:gd name="connsiteX3" fmla="*/ 0 w 4197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7927" h="6858000">
                <a:moveTo>
                  <a:pt x="0" y="0"/>
                </a:moveTo>
                <a:lnTo>
                  <a:pt x="4197927" y="0"/>
                </a:lnTo>
                <a:lnTo>
                  <a:pt x="419792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44ED0538-80E4-4584-A4B3-0AE462615A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540759" y="0"/>
            <a:ext cx="2551746" cy="6858000"/>
          </a:xfrm>
          <a:custGeom>
            <a:avLst/>
            <a:gdLst>
              <a:gd name="connsiteX0" fmla="*/ 0 w 4197927"/>
              <a:gd name="connsiteY0" fmla="*/ 0 h 6858000"/>
              <a:gd name="connsiteX1" fmla="*/ 4197927 w 4197927"/>
              <a:gd name="connsiteY1" fmla="*/ 0 h 6858000"/>
              <a:gd name="connsiteX2" fmla="*/ 4197927 w 4197927"/>
              <a:gd name="connsiteY2" fmla="*/ 6858000 h 6858000"/>
              <a:gd name="connsiteX3" fmla="*/ 0 w 4197927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7927" h="6858000">
                <a:moveTo>
                  <a:pt x="0" y="0"/>
                </a:moveTo>
                <a:lnTo>
                  <a:pt x="4197927" y="0"/>
                </a:lnTo>
                <a:lnTo>
                  <a:pt x="4197927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6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BBDD7-4671-470A-A60E-48658519D2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0221" y="2241550"/>
            <a:ext cx="2374900" cy="23749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7154BC6-AC17-4863-B478-AF1C34992C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08548" y="2241550"/>
            <a:ext cx="2374900" cy="23749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8FD1E9C-2108-49F0-B188-C8224B0461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496876" y="2241550"/>
            <a:ext cx="2374900" cy="2374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580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3F15E4-D211-454F-BE82-57EDA510FC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8263" y="2238375"/>
            <a:ext cx="3848100" cy="46196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51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2F085FF-BEA0-4D69-92D1-6529332B2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9015" y="471789"/>
            <a:ext cx="11173969" cy="5914421"/>
          </a:xfrm>
          <a:custGeom>
            <a:avLst/>
            <a:gdLst>
              <a:gd name="connsiteX0" fmla="*/ 0 w 2808157"/>
              <a:gd name="connsiteY0" fmla="*/ 0 h 3095469"/>
              <a:gd name="connsiteX1" fmla="*/ 2808157 w 2808157"/>
              <a:gd name="connsiteY1" fmla="*/ 0 h 3095469"/>
              <a:gd name="connsiteX2" fmla="*/ 2808157 w 2808157"/>
              <a:gd name="connsiteY2" fmla="*/ 3095469 h 3095469"/>
              <a:gd name="connsiteX3" fmla="*/ 0 w 2808157"/>
              <a:gd name="connsiteY3" fmla="*/ 3095469 h 3095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8157" h="3095469">
                <a:moveTo>
                  <a:pt x="0" y="0"/>
                </a:moveTo>
                <a:lnTo>
                  <a:pt x="2808157" y="0"/>
                </a:lnTo>
                <a:lnTo>
                  <a:pt x="2808157" y="3095469"/>
                </a:lnTo>
                <a:lnTo>
                  <a:pt x="0" y="30954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97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D7-3E1C-4EF6-9828-E7AAC77310C5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BCB1-0B4E-4791-935A-292B8E8A4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243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FEAD7-3E1C-4EF6-9828-E7AAC77310C5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1BCB1-0B4E-4791-935A-292B8E8A44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4215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4CA7E-0047-4030-AD10-0D2BEC5BE084}" type="datetimeFigureOut">
              <a:rPr lang="ru-RU" smtClean="0"/>
              <a:t>18.04.2025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2F5B7-9F02-4AE6-BC8B-01CB5D801B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3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3AAF7B6-A706-429B-87EE-E58924DAC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84985" y="2175163"/>
            <a:ext cx="5612772" cy="2507673"/>
          </a:xfrm>
          <a:custGeom>
            <a:avLst/>
            <a:gdLst>
              <a:gd name="connsiteX0" fmla="*/ 0 w 4811015"/>
              <a:gd name="connsiteY0" fmla="*/ 0 h 2507673"/>
              <a:gd name="connsiteX1" fmla="*/ 4811015 w 4811015"/>
              <a:gd name="connsiteY1" fmla="*/ 0 h 2507673"/>
              <a:gd name="connsiteX2" fmla="*/ 4811015 w 4811015"/>
              <a:gd name="connsiteY2" fmla="*/ 2507673 h 2507673"/>
              <a:gd name="connsiteX3" fmla="*/ 0 w 4811015"/>
              <a:gd name="connsiteY3" fmla="*/ 2507673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015" h="2507673">
                <a:moveTo>
                  <a:pt x="0" y="0"/>
                </a:moveTo>
                <a:lnTo>
                  <a:pt x="4811015" y="0"/>
                </a:lnTo>
                <a:lnTo>
                  <a:pt x="4811015" y="2507673"/>
                </a:lnTo>
                <a:lnTo>
                  <a:pt x="0" y="2507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04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36C6BCC-DCB6-4FFF-B166-9E2FFEBD10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90385" y="2175163"/>
            <a:ext cx="4811015" cy="1731819"/>
          </a:xfrm>
          <a:custGeom>
            <a:avLst/>
            <a:gdLst>
              <a:gd name="connsiteX0" fmla="*/ 0 w 4811015"/>
              <a:gd name="connsiteY0" fmla="*/ 0 h 1731819"/>
              <a:gd name="connsiteX1" fmla="*/ 4811015 w 4811015"/>
              <a:gd name="connsiteY1" fmla="*/ 0 h 1731819"/>
              <a:gd name="connsiteX2" fmla="*/ 4811015 w 4811015"/>
              <a:gd name="connsiteY2" fmla="*/ 1731819 h 1731819"/>
              <a:gd name="connsiteX3" fmla="*/ 0 w 4811015"/>
              <a:gd name="connsiteY3" fmla="*/ 1731819 h 173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015" h="1731819">
                <a:moveTo>
                  <a:pt x="0" y="0"/>
                </a:moveTo>
                <a:lnTo>
                  <a:pt x="4811015" y="0"/>
                </a:lnTo>
                <a:lnTo>
                  <a:pt x="4811015" y="1731819"/>
                </a:lnTo>
                <a:lnTo>
                  <a:pt x="0" y="173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D0788-A0B3-481B-A0FC-BB795D840F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4871" y="2174875"/>
            <a:ext cx="2346325" cy="4683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799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116F886-EE9B-4CBD-A8D8-41DB5E18B1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479963"/>
            <a:ext cx="4142510" cy="2507673"/>
          </a:xfrm>
          <a:custGeom>
            <a:avLst/>
            <a:gdLst>
              <a:gd name="connsiteX0" fmla="*/ 0 w 2833308"/>
              <a:gd name="connsiteY0" fmla="*/ 0 h 2507673"/>
              <a:gd name="connsiteX1" fmla="*/ 2833308 w 2833308"/>
              <a:gd name="connsiteY1" fmla="*/ 0 h 2507673"/>
              <a:gd name="connsiteX2" fmla="*/ 2833308 w 2833308"/>
              <a:gd name="connsiteY2" fmla="*/ 2507673 h 2507673"/>
              <a:gd name="connsiteX3" fmla="*/ 0 w 2833308"/>
              <a:gd name="connsiteY3" fmla="*/ 2507673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3308" h="2507673">
                <a:moveTo>
                  <a:pt x="0" y="0"/>
                </a:moveTo>
                <a:lnTo>
                  <a:pt x="2833308" y="0"/>
                </a:lnTo>
                <a:lnTo>
                  <a:pt x="2833308" y="2507673"/>
                </a:lnTo>
                <a:lnTo>
                  <a:pt x="0" y="2507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FCF805C-0EC9-4E18-8F5F-39FC260543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9346" y="2479962"/>
            <a:ext cx="2833308" cy="2507673"/>
          </a:xfrm>
          <a:custGeom>
            <a:avLst/>
            <a:gdLst>
              <a:gd name="connsiteX0" fmla="*/ 0 w 2833308"/>
              <a:gd name="connsiteY0" fmla="*/ 0 h 2507673"/>
              <a:gd name="connsiteX1" fmla="*/ 2833308 w 2833308"/>
              <a:gd name="connsiteY1" fmla="*/ 0 h 2507673"/>
              <a:gd name="connsiteX2" fmla="*/ 2833308 w 2833308"/>
              <a:gd name="connsiteY2" fmla="*/ 2507673 h 2507673"/>
              <a:gd name="connsiteX3" fmla="*/ 0 w 2833308"/>
              <a:gd name="connsiteY3" fmla="*/ 2507673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3308" h="2507673">
                <a:moveTo>
                  <a:pt x="0" y="0"/>
                </a:moveTo>
                <a:lnTo>
                  <a:pt x="2833308" y="0"/>
                </a:lnTo>
                <a:lnTo>
                  <a:pt x="2833308" y="2507673"/>
                </a:lnTo>
                <a:lnTo>
                  <a:pt x="0" y="2507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C7460CC-DA38-405A-87FC-43FF1628D2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49490" y="2479962"/>
            <a:ext cx="4142510" cy="2507673"/>
          </a:xfrm>
          <a:custGeom>
            <a:avLst/>
            <a:gdLst>
              <a:gd name="connsiteX0" fmla="*/ 0 w 2833308"/>
              <a:gd name="connsiteY0" fmla="*/ 0 h 2507673"/>
              <a:gd name="connsiteX1" fmla="*/ 2833308 w 2833308"/>
              <a:gd name="connsiteY1" fmla="*/ 0 h 2507673"/>
              <a:gd name="connsiteX2" fmla="*/ 2833308 w 2833308"/>
              <a:gd name="connsiteY2" fmla="*/ 2507673 h 2507673"/>
              <a:gd name="connsiteX3" fmla="*/ 0 w 2833308"/>
              <a:gd name="connsiteY3" fmla="*/ 2507673 h 250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3308" h="2507673">
                <a:moveTo>
                  <a:pt x="0" y="0"/>
                </a:moveTo>
                <a:lnTo>
                  <a:pt x="2833308" y="0"/>
                </a:lnTo>
                <a:lnTo>
                  <a:pt x="2833308" y="2507673"/>
                </a:lnTo>
                <a:lnTo>
                  <a:pt x="0" y="250767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0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3575A2-ADC6-4D7A-9DCE-8AE595A7F1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09217" y="4233863"/>
            <a:ext cx="4373562" cy="262413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26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5301CA3-E267-4A3E-9903-781F1D33AD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5344" y="2946859"/>
            <a:ext cx="1704111" cy="1906389"/>
          </a:xfrm>
          <a:custGeom>
            <a:avLst/>
            <a:gdLst>
              <a:gd name="connsiteX0" fmla="*/ 0 w 1704111"/>
              <a:gd name="connsiteY0" fmla="*/ 0 h 1906389"/>
              <a:gd name="connsiteX1" fmla="*/ 1704111 w 1704111"/>
              <a:gd name="connsiteY1" fmla="*/ 0 h 1906389"/>
              <a:gd name="connsiteX2" fmla="*/ 1704111 w 1704111"/>
              <a:gd name="connsiteY2" fmla="*/ 1906389 h 1906389"/>
              <a:gd name="connsiteX3" fmla="*/ 0 w 1704111"/>
              <a:gd name="connsiteY3" fmla="*/ 1906389 h 19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111" h="1906389">
                <a:moveTo>
                  <a:pt x="0" y="0"/>
                </a:moveTo>
                <a:lnTo>
                  <a:pt x="1704111" y="0"/>
                </a:lnTo>
                <a:lnTo>
                  <a:pt x="1704111" y="1906389"/>
                </a:lnTo>
                <a:lnTo>
                  <a:pt x="0" y="19063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CAE5793-AA73-48EA-8686-1429CBE44C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82545" y="2946858"/>
            <a:ext cx="1704111" cy="1906389"/>
          </a:xfrm>
          <a:custGeom>
            <a:avLst/>
            <a:gdLst>
              <a:gd name="connsiteX0" fmla="*/ 0 w 1704111"/>
              <a:gd name="connsiteY0" fmla="*/ 0 h 1906389"/>
              <a:gd name="connsiteX1" fmla="*/ 1704111 w 1704111"/>
              <a:gd name="connsiteY1" fmla="*/ 0 h 1906389"/>
              <a:gd name="connsiteX2" fmla="*/ 1704111 w 1704111"/>
              <a:gd name="connsiteY2" fmla="*/ 1906389 h 1906389"/>
              <a:gd name="connsiteX3" fmla="*/ 0 w 1704111"/>
              <a:gd name="connsiteY3" fmla="*/ 1906389 h 19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111" h="1906389">
                <a:moveTo>
                  <a:pt x="0" y="0"/>
                </a:moveTo>
                <a:lnTo>
                  <a:pt x="1704111" y="0"/>
                </a:lnTo>
                <a:lnTo>
                  <a:pt x="1704111" y="1906389"/>
                </a:lnTo>
                <a:lnTo>
                  <a:pt x="0" y="19063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5594AA58-4E3C-4145-83F8-28A5D04885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898" y="2484784"/>
            <a:ext cx="2530204" cy="2830536"/>
          </a:xfrm>
          <a:custGeom>
            <a:avLst/>
            <a:gdLst>
              <a:gd name="connsiteX0" fmla="*/ 0 w 1704111"/>
              <a:gd name="connsiteY0" fmla="*/ 0 h 1906389"/>
              <a:gd name="connsiteX1" fmla="*/ 1704111 w 1704111"/>
              <a:gd name="connsiteY1" fmla="*/ 0 h 1906389"/>
              <a:gd name="connsiteX2" fmla="*/ 1704111 w 1704111"/>
              <a:gd name="connsiteY2" fmla="*/ 1906389 h 1906389"/>
              <a:gd name="connsiteX3" fmla="*/ 0 w 1704111"/>
              <a:gd name="connsiteY3" fmla="*/ 1906389 h 190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4111" h="1906389">
                <a:moveTo>
                  <a:pt x="0" y="0"/>
                </a:moveTo>
                <a:lnTo>
                  <a:pt x="1704111" y="0"/>
                </a:lnTo>
                <a:lnTo>
                  <a:pt x="1704111" y="1906389"/>
                </a:lnTo>
                <a:lnTo>
                  <a:pt x="0" y="19063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F4BB49-9A6F-4C72-A2F7-F007BD657D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46713" y="0"/>
            <a:ext cx="4373562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1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2C1875-9E05-4AF0-AA93-34870BE616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54100" y="2057399"/>
            <a:ext cx="4092575" cy="4800600"/>
          </a:xfrm>
          <a:custGeom>
            <a:avLst/>
            <a:gdLst>
              <a:gd name="connsiteX0" fmla="*/ 0 w 4092575"/>
              <a:gd name="connsiteY0" fmla="*/ 746125 h 4800600"/>
              <a:gd name="connsiteX1" fmla="*/ 1927225 w 4092575"/>
              <a:gd name="connsiteY1" fmla="*/ 746125 h 4800600"/>
              <a:gd name="connsiteX2" fmla="*/ 1927225 w 4092575"/>
              <a:gd name="connsiteY2" fmla="*/ 4800600 h 4800600"/>
              <a:gd name="connsiteX3" fmla="*/ 0 w 4092575"/>
              <a:gd name="connsiteY3" fmla="*/ 4800600 h 4800600"/>
              <a:gd name="connsiteX4" fmla="*/ 2165350 w 4092575"/>
              <a:gd name="connsiteY4" fmla="*/ 0 h 4800600"/>
              <a:gd name="connsiteX5" fmla="*/ 4092575 w 4092575"/>
              <a:gd name="connsiteY5" fmla="*/ 0 h 4800600"/>
              <a:gd name="connsiteX6" fmla="*/ 4092575 w 4092575"/>
              <a:gd name="connsiteY6" fmla="*/ 4054475 h 4800600"/>
              <a:gd name="connsiteX7" fmla="*/ 2165350 w 4092575"/>
              <a:gd name="connsiteY7" fmla="*/ 4054475 h 48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92575" h="4800600">
                <a:moveTo>
                  <a:pt x="0" y="746125"/>
                </a:moveTo>
                <a:lnTo>
                  <a:pt x="1927225" y="746125"/>
                </a:lnTo>
                <a:lnTo>
                  <a:pt x="1927225" y="4800600"/>
                </a:lnTo>
                <a:lnTo>
                  <a:pt x="0" y="4800600"/>
                </a:lnTo>
                <a:close/>
                <a:moveTo>
                  <a:pt x="2165350" y="0"/>
                </a:moveTo>
                <a:lnTo>
                  <a:pt x="4092575" y="0"/>
                </a:lnTo>
                <a:lnTo>
                  <a:pt x="4092575" y="4054475"/>
                </a:lnTo>
                <a:lnTo>
                  <a:pt x="2165350" y="405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1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34CAEF-F30B-4E98-B2FD-12689D9C13A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69668" y="4131470"/>
            <a:ext cx="2252663" cy="225266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38EE9944-5D01-41A3-9596-2808027BC6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57994" y="1942450"/>
            <a:ext cx="2252663" cy="2252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98319-74B8-4570-B9F4-E6A495C4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5FEBD-2347-4730-BE09-EDA49548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BEE9B-E44A-48B7-A9A3-A43E30766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4FEFF-B096-40C3-9D8A-0F8B50E4C50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3DE05-2A25-482D-BA66-75EA8B3FF0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CE2B6-5547-4CFE-BE52-020B5C339A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37BF1-7702-4FAD-AD67-EEB48AE16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4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61" r:id="rId13"/>
    <p:sldLayoutId id="2147483684" r:id="rId14"/>
    <p:sldLayoutId id="2147483685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emf"/><Relationship Id="rId10" Type="http://schemas.openxmlformats.org/officeDocument/2006/relationships/image" Target="../media/image1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EBDE49C-A003-4E38-B92A-9B297F4F8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14869" b="10294"/>
          <a:stretch/>
        </p:blipFill>
        <p:spPr>
          <a:xfrm>
            <a:off x="3162090" y="1056073"/>
            <a:ext cx="9029910" cy="5529553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41528C-6962-47D4-8BFF-A16C8288D02F}"/>
              </a:ext>
            </a:extLst>
          </p:cNvPr>
          <p:cNvSpPr/>
          <p:nvPr/>
        </p:nvSpPr>
        <p:spPr>
          <a:xfrm>
            <a:off x="7362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CE824-B8F6-4CB9-8968-92F4AC6516B7}"/>
              </a:ext>
            </a:extLst>
          </p:cNvPr>
          <p:cNvSpPr/>
          <p:nvPr/>
        </p:nvSpPr>
        <p:spPr>
          <a:xfrm>
            <a:off x="7362" y="1805953"/>
            <a:ext cx="12192000" cy="2127107"/>
          </a:xfrm>
          <a:prstGeom prst="rect">
            <a:avLst/>
          </a:prstGeom>
          <a:gradFill flip="none" rotWithShape="1">
            <a:gsLst>
              <a:gs pos="88000">
                <a:schemeClr val="accent5">
                  <a:lumMod val="25000"/>
                  <a:lumOff val="75000"/>
                  <a:alpha val="48000"/>
                </a:schemeClr>
              </a:gs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264190" y="2213967"/>
            <a:ext cx="480286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ЭКОСИСТЕМА</a:t>
            </a:r>
          </a:p>
          <a:p>
            <a:r>
              <a:rPr lang="ru-RU" sz="28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ВЗАИМОДЕЙСТВИЯ</a:t>
            </a:r>
            <a:endParaRPr lang="en-US" sz="2800" b="1" spc="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680C8F-B471-4BD7-A473-8A4B009B90F1}"/>
              </a:ext>
            </a:extLst>
          </p:cNvPr>
          <p:cNvSpPr/>
          <p:nvPr/>
        </p:nvSpPr>
        <p:spPr>
          <a:xfrm>
            <a:off x="264190" y="200794"/>
            <a:ext cx="5650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spc="300" dirty="0">
                <a:solidFill>
                  <a:schemeClr val="bg1"/>
                </a:solidFill>
                <a:latin typeface="Georgia" panose="02040502050405020303" pitchFamily="18" charset="0"/>
                <a:cs typeface="Segoe UI Light" panose="020B0502040204020203" pitchFamily="34" charset="0"/>
              </a:rPr>
              <a:t>Международная академия информатизации</a:t>
            </a:r>
          </a:p>
          <a:p>
            <a:pPr algn="ctr"/>
            <a:r>
              <a:rPr lang="ru-RU" sz="2400" spc="300" dirty="0">
                <a:solidFill>
                  <a:schemeClr val="bg1"/>
                </a:solidFill>
                <a:latin typeface="Georgia" panose="02040502050405020303" pitchFamily="18" charset="0"/>
                <a:cs typeface="Segoe UI Light" panose="020B0502040204020203" pitchFamily="34" charset="0"/>
              </a:rPr>
              <a:t>МАИН</a:t>
            </a:r>
          </a:p>
          <a:p>
            <a:pPr algn="ctr"/>
            <a:endParaRPr lang="ru-RU" sz="2400" spc="300" dirty="0">
              <a:solidFill>
                <a:schemeClr val="bg1"/>
              </a:solidFill>
              <a:latin typeface="Georgia" panose="02040502050405020303" pitchFamily="18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737" y="179800"/>
            <a:ext cx="1423047" cy="45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6252706" y="1913056"/>
            <a:ext cx="504565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НАУКА</a:t>
            </a:r>
          </a:p>
          <a:p>
            <a:r>
              <a:rPr lang="ru-RU" sz="40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БИЗНЕС</a:t>
            </a:r>
          </a:p>
          <a:p>
            <a:r>
              <a:rPr lang="ru-RU" sz="40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ОБРАЗОВАНИЕ</a:t>
            </a:r>
            <a:endParaRPr lang="en-US" sz="4000" b="1" spc="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52052" y="632754"/>
            <a:ext cx="2260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1600" i="1" dirty="0">
                <a:latin typeface="Georgia" panose="02040502050405020303" pitchFamily="18" charset="0"/>
              </a:rPr>
              <a:t>Лидер Отрасли 2020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4016" y="6367269"/>
            <a:ext cx="21936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dirty="0">
                <a:solidFill>
                  <a:schemeClr val="bg1"/>
                </a:solidFill>
                <a:latin typeface="Georgia" panose="02040502050405020303" pitchFamily="18" charset="0"/>
              </a:rPr>
              <a:t>Алматы, 18 апреля  2025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445" y="4439454"/>
            <a:ext cx="50778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ШАКИРОВА</a:t>
            </a:r>
            <a:br>
              <a:rPr lang="ru-RU" sz="20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</a:br>
            <a:r>
              <a:rPr lang="ru-RU" sz="2000" i="1" dirty="0">
                <a:solidFill>
                  <a:srgbClr val="F5F5F5"/>
                </a:solidFill>
                <a:latin typeface="Century Schoolbook" panose="02040604050505020304"/>
                <a:ea typeface="+mj-ea"/>
                <a:cs typeface="+mj-cs"/>
              </a:rPr>
              <a:t>Гульнара Амангельдиевна</a:t>
            </a:r>
          </a:p>
          <a:p>
            <a:endParaRPr lang="ru-RU" sz="2000" i="1" dirty="0">
              <a:solidFill>
                <a:srgbClr val="F5F5F5"/>
              </a:solidFill>
              <a:latin typeface="Century Schoolbook" panose="02040604050505020304"/>
              <a:ea typeface="+mj-ea"/>
              <a:cs typeface="+mj-cs"/>
            </a:endParaRPr>
          </a:p>
          <a:p>
            <a:pPr lvl="0" defTabSz="457200"/>
            <a:r>
              <a:rPr lang="ru-RU" sz="1400" dirty="0">
                <a:solidFill>
                  <a:prstClr val="white"/>
                </a:solidFill>
                <a:latin typeface="Century Schoolbook" panose="02040604050505020304"/>
              </a:rPr>
              <a:t>Основатель научно-практического центра «ID GROUP»</a:t>
            </a:r>
          </a:p>
          <a:p>
            <a:pPr lvl="0" defTabSz="457200"/>
            <a:r>
              <a:rPr lang="ru-RU" sz="1400" dirty="0">
                <a:solidFill>
                  <a:prstClr val="white"/>
                </a:solidFill>
                <a:latin typeface="Century Schoolbook" panose="02040604050505020304"/>
              </a:rPr>
              <a:t>Доктор делового администрирования (</a:t>
            </a:r>
            <a:r>
              <a:rPr lang="en-US" sz="1400" dirty="0">
                <a:solidFill>
                  <a:prstClr val="white"/>
                </a:solidFill>
                <a:latin typeface="Century Schoolbook" panose="02040604050505020304"/>
              </a:rPr>
              <a:t>DBA</a:t>
            </a:r>
            <a:r>
              <a:rPr lang="ru-RU" sz="1400" dirty="0">
                <a:solidFill>
                  <a:prstClr val="white"/>
                </a:solidFill>
                <a:latin typeface="Century Schoolbook" panose="02040604050505020304"/>
              </a:rPr>
              <a:t>) </a:t>
            </a:r>
          </a:p>
          <a:p>
            <a:pPr lvl="0" defTabSz="457200"/>
            <a:r>
              <a:rPr lang="ru-RU" sz="1400" dirty="0">
                <a:solidFill>
                  <a:prstClr val="white"/>
                </a:solidFill>
                <a:latin typeface="Century Schoolbook" panose="02040604050505020304"/>
              </a:rPr>
              <a:t>Академик МАИН</a:t>
            </a:r>
          </a:p>
          <a:p>
            <a:pPr lvl="0" defTabSz="457200"/>
            <a:r>
              <a:rPr lang="ru-RU" sz="1400" dirty="0">
                <a:solidFill>
                  <a:prstClr val="white"/>
                </a:solidFill>
                <a:latin typeface="Century Schoolbook" panose="02040604050505020304"/>
              </a:rPr>
              <a:t>Бизнес-консультант, тренер программ МВА/</a:t>
            </a:r>
            <a:r>
              <a:rPr lang="en-US" sz="1400" dirty="0">
                <a:solidFill>
                  <a:prstClr val="white"/>
                </a:solidFill>
                <a:latin typeface="Century Schoolbook" panose="02040604050505020304"/>
              </a:rPr>
              <a:t>DBA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4051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18"/>
          <a:stretch/>
        </p:blipFill>
        <p:spPr bwMode="auto">
          <a:xfrm>
            <a:off x="11219688" y="6635961"/>
            <a:ext cx="818971" cy="1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ixaDeTexto 17"/>
          <p:cNvSpPr txBox="1"/>
          <p:nvPr/>
        </p:nvSpPr>
        <p:spPr>
          <a:xfrm>
            <a:off x="702347" y="1565960"/>
            <a:ext cx="584399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Нет бизнес-модели/Системы. «Зарылись в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операционке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»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Кризис жизненного цикла компании (ЖЦК)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Смена бизнес-моделей и управленческих подходов в управлении сложными структурами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Отсутствие системного управления. Разрыв в процессах/ дублирование функций/ серые зоны во взаимодействии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Неуправляемость на уровне «делегирование – ответственность»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ХАОС и вечные «»пожары»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Преемственность управления «с рисками»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Неготовность руководства/персонала к условиям турбулентности внешней среды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Изменение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оргструктуры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 и модели процессов  вызывает сопротивление и недоверие со стороны персонала.….</a:t>
            </a:r>
          </a:p>
          <a:p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Georgia" pitchFamily="18" charset="0"/>
            </a:endParaRPr>
          </a:p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itchFamily="18" charset="0"/>
              </a:rPr>
              <a:t>Выгорание, хроническая усталость…….</a:t>
            </a:r>
          </a:p>
        </p:txBody>
      </p:sp>
      <p:sp>
        <p:nvSpPr>
          <p:cNvPr id="11" name="CaixaDeTexto 13"/>
          <p:cNvSpPr txBox="1"/>
          <p:nvPr/>
        </p:nvSpPr>
        <p:spPr>
          <a:xfrm>
            <a:off x="6682229" y="1646988"/>
            <a:ext cx="53896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600" i="1" dirty="0">
                <a:solidFill>
                  <a:srgbClr val="E20000"/>
                </a:solidFill>
                <a:latin typeface="Georgia" pitchFamily="18" charset="0"/>
              </a:rPr>
              <a:t>Проблематика. Актуальность. Реальность.</a:t>
            </a:r>
            <a:endParaRPr lang="ru-RU" sz="2600" b="1" dirty="0">
              <a:solidFill>
                <a:srgbClr val="E20000"/>
              </a:solidFill>
              <a:latin typeface="Georgia"/>
              <a:cs typeface="Georgi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229" y="2835421"/>
            <a:ext cx="5356430" cy="310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6877392" y="3256277"/>
            <a:ext cx="3861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i="1" dirty="0">
                <a:solidFill>
                  <a:schemeClr val="bg1"/>
                </a:solidFill>
                <a:latin typeface="Georgia" pitchFamily="18" charset="0"/>
              </a:rPr>
              <a:t>Триггеры…</a:t>
            </a:r>
            <a:endParaRPr lang="ru-RU" sz="4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5655" y="337209"/>
            <a:ext cx="6837652" cy="699918"/>
          </a:xfrm>
          <a:prstGeom prst="rect">
            <a:avLst/>
          </a:prstGeom>
          <a:solidFill>
            <a:schemeClr val="bg1">
              <a:lumMod val="75000"/>
              <a:alpha val="5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>
            <a:off x="369836" y="82913"/>
            <a:ext cx="5754403" cy="846264"/>
          </a:xfrm>
          <a:prstGeom prst="homePlate">
            <a:avLst>
              <a:gd name="adj" fmla="val 55249"/>
            </a:avLst>
          </a:prstGeom>
          <a:solidFill>
            <a:srgbClr val="758AA7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Georgia" panose="02040502050405020303" pitchFamily="18" charset="0"/>
              </a:rPr>
              <a:t>«БОЛИ» бизнеса…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8CB900-AC9E-AC46-B324-F73808642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007" y="653985"/>
            <a:ext cx="884950" cy="537098"/>
          </a:xfrm>
          <a:prstGeom prst="rect">
            <a:avLst/>
          </a:prstGeom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23930" y="1739152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Овал 23"/>
          <p:cNvSpPr/>
          <p:nvPr/>
        </p:nvSpPr>
        <p:spPr>
          <a:xfrm>
            <a:off x="545513" y="1579460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623930" y="2195029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545513" y="2053267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21665" y="2663073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вал 27"/>
          <p:cNvSpPr/>
          <p:nvPr/>
        </p:nvSpPr>
        <p:spPr>
          <a:xfrm>
            <a:off x="545513" y="2511528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19400" y="3261661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Овал 29"/>
          <p:cNvSpPr/>
          <p:nvPr/>
        </p:nvSpPr>
        <p:spPr>
          <a:xfrm>
            <a:off x="543248" y="3110116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617135" y="3855178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Овал 31"/>
          <p:cNvSpPr/>
          <p:nvPr/>
        </p:nvSpPr>
        <p:spPr>
          <a:xfrm>
            <a:off x="540983" y="3703633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621665" y="4364366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545513" y="4212821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621665" y="4824555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Овал 35"/>
          <p:cNvSpPr/>
          <p:nvPr/>
        </p:nvSpPr>
        <p:spPr>
          <a:xfrm>
            <a:off x="545513" y="4673010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21665" y="5307347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/>
          <p:cNvSpPr/>
          <p:nvPr/>
        </p:nvSpPr>
        <p:spPr>
          <a:xfrm>
            <a:off x="545513" y="5155802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621665" y="5821779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/>
          <p:cNvSpPr/>
          <p:nvPr/>
        </p:nvSpPr>
        <p:spPr>
          <a:xfrm>
            <a:off x="545513" y="5670234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21665" y="6396414"/>
            <a:ext cx="0" cy="2113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вал 41"/>
          <p:cNvSpPr/>
          <p:nvPr/>
        </p:nvSpPr>
        <p:spPr>
          <a:xfrm>
            <a:off x="545513" y="6244869"/>
            <a:ext cx="156834" cy="168657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/>
          <a:srcRect l="7106" t="37535" r="11402" b="32608"/>
          <a:stretch/>
        </p:blipFill>
        <p:spPr>
          <a:xfrm>
            <a:off x="10418324" y="211858"/>
            <a:ext cx="1458400" cy="98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-4.16667E-7 -1.48148E-6 L -4.16667E-7 0.00972 " pathEditMode="relative" rAng="0" ptsTypes="AA">
                                      <p:cBhvr>
                                        <p:cTn id="9" dur="3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4.81481E-6 L -4.79167E-6 0.00972 " pathEditMode="relative" rAng="0" ptsTypes="AA">
                                      <p:cBhvr>
                                        <p:cTn id="14" dur="3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1EB6F74A-AD93-4250-89E2-5EE5A03C63C2}"/>
              </a:ext>
            </a:extLst>
          </p:cNvPr>
          <p:cNvSpPr/>
          <p:nvPr/>
        </p:nvSpPr>
        <p:spPr>
          <a:xfrm>
            <a:off x="-18621" y="0"/>
            <a:ext cx="1311564" cy="6858000"/>
          </a:xfrm>
          <a:prstGeom prst="rect">
            <a:avLst/>
          </a:prstGeom>
          <a:gradFill>
            <a:gsLst>
              <a:gs pos="66000">
                <a:schemeClr val="accent5">
                  <a:lumMod val="25000"/>
                  <a:lumOff val="75000"/>
                  <a:alpha val="48000"/>
                </a:schemeClr>
              </a:gs>
              <a:gs pos="0">
                <a:schemeClr val="accent5">
                  <a:lumMod val="50000"/>
                  <a:lumOff val="50000"/>
                </a:schemeClr>
              </a:gs>
              <a:gs pos="200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50000"/>
                  <a:lumOff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AEB49D-9E3E-4CE8-A6CA-29E0A877AD71}"/>
              </a:ext>
            </a:extLst>
          </p:cNvPr>
          <p:cNvSpPr/>
          <p:nvPr/>
        </p:nvSpPr>
        <p:spPr>
          <a:xfrm flipV="1">
            <a:off x="1529058" y="1505008"/>
            <a:ext cx="526293" cy="45719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9" y="301094"/>
            <a:ext cx="877744" cy="27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531157" y="440786"/>
            <a:ext cx="3311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>
                <a:latin typeface="Georgia" panose="02040502050405020303" pitchFamily="18" charset="0"/>
              </a:rPr>
              <a:t>«Управляемый хаос» - реалии даже самых отлаженных бизнес-моделей и систем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70206" y="4912977"/>
            <a:ext cx="3758173" cy="1007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Растут запросы на </a:t>
            </a:r>
            <a:r>
              <a:rPr lang="ru-RU" sz="1400" dirty="0" err="1">
                <a:latin typeface="Georgia" panose="02040502050405020303" pitchFamily="18" charset="0"/>
              </a:rPr>
              <a:t>междисциплинарность</a:t>
            </a:r>
            <a:r>
              <a:rPr lang="ru-RU" sz="1400" dirty="0">
                <a:latin typeface="Georgia" panose="02040502050405020303" pitchFamily="18" charset="0"/>
              </a:rPr>
              <a:t> и адаптацию менеджмента к </a:t>
            </a:r>
            <a:r>
              <a:rPr lang="en-US" sz="1400" dirty="0">
                <a:latin typeface="Georgia" panose="02040502050405020303" pitchFamily="18" charset="0"/>
              </a:rPr>
              <a:t>VUCA-</a:t>
            </a:r>
            <a:r>
              <a:rPr lang="ru-RU" sz="1400" dirty="0">
                <a:latin typeface="Georgia" panose="02040502050405020303" pitchFamily="18" charset="0"/>
              </a:rPr>
              <a:t>миру.  </a:t>
            </a:r>
          </a:p>
          <a:p>
            <a:r>
              <a:rPr lang="ru-RU" sz="1050" i="1" dirty="0">
                <a:latin typeface="Georgia" panose="02040502050405020303" pitchFamily="18" charset="0"/>
              </a:rPr>
              <a:t>* </a:t>
            </a:r>
            <a:r>
              <a:rPr lang="en-US" sz="1050" i="1" dirty="0">
                <a:latin typeface="Georgia" panose="02040502050405020303" pitchFamily="18" charset="0"/>
              </a:rPr>
              <a:t>VUCA — volatility, uncertainty, complexity, ambiguity (</a:t>
            </a:r>
            <a:r>
              <a:rPr lang="ru-RU" sz="1050" i="1" dirty="0">
                <a:latin typeface="Georgia" panose="02040502050405020303" pitchFamily="18" charset="0"/>
              </a:rPr>
              <a:t>нестабильность, неопределённость, сложность, неоднозначность).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1311" y="319991"/>
            <a:ext cx="6263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Триггеры «болевых точек» бизнеса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183" y="1377534"/>
            <a:ext cx="5099998" cy="5099998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2670208" y="3147172"/>
            <a:ext cx="0" cy="35646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2581091" y="2906078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1749665" y="3927533"/>
            <a:ext cx="7667" cy="60114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668217" y="3690040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792205" y="2041006"/>
            <a:ext cx="34535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Скорость появления новых технологий </a:t>
            </a:r>
          </a:p>
          <a:p>
            <a:r>
              <a:rPr lang="ru-RU" sz="1400" dirty="0">
                <a:latin typeface="Georgia" panose="02040502050405020303" pitchFamily="18" charset="0"/>
              </a:rPr>
              <a:t>и трендов опережает внутренние возможности компании.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70207" y="3046295"/>
            <a:ext cx="36962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Нет времени на анализ данных, прогнозирование и адаптацию стратегии.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745792" y="3866149"/>
            <a:ext cx="48192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Georgia" panose="02040502050405020303" pitchFamily="18" charset="0"/>
              </a:rPr>
              <a:t>Внутренние попытки сократить издержки или автоматизировать рутину упираются в сопротивление сотрудников или технические ограничения. 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2670207" y="5033456"/>
            <a:ext cx="3224" cy="81950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Овал 33"/>
          <p:cNvSpPr/>
          <p:nvPr/>
        </p:nvSpPr>
        <p:spPr>
          <a:xfrm>
            <a:off x="2584315" y="4776507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1795676" y="2136762"/>
            <a:ext cx="7667" cy="601147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1714228" y="1908997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56" y="186489"/>
            <a:ext cx="1075003" cy="3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184" y="246934"/>
            <a:ext cx="6523772" cy="612301"/>
          </a:xfrm>
          <a:prstGeom prst="rect">
            <a:avLst/>
          </a:prstGeom>
          <a:solidFill>
            <a:schemeClr val="bg1">
              <a:lumMod val="75000"/>
              <a:alpha val="5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144892" y="104193"/>
            <a:ext cx="5754403" cy="599896"/>
          </a:xfrm>
          <a:prstGeom prst="homePlate">
            <a:avLst>
              <a:gd name="adj" fmla="val 55249"/>
            </a:avLst>
          </a:prstGeom>
          <a:solidFill>
            <a:srgbClr val="758AA7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Georgia" panose="02040502050405020303" pitchFamily="18" charset="0"/>
              </a:rPr>
              <a:t>Индустрия 4.0 (</a:t>
            </a:r>
            <a:r>
              <a:rPr lang="en-US" sz="2400" b="1" dirty="0">
                <a:latin typeface="Georgia" panose="02040502050405020303" pitchFamily="18" charset="0"/>
              </a:rPr>
              <a:t>Industry 4.0)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6956" y="1272525"/>
            <a:ext cx="21305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Smart Manufacturing </a:t>
            </a:r>
            <a:endParaRPr lang="ru-RU" b="1" dirty="0"/>
          </a:p>
          <a:p>
            <a:pPr algn="ctr"/>
            <a:r>
              <a:rPr lang="ru-RU" sz="1400" dirty="0"/>
              <a:t>Умное производство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07644" y="3887520"/>
            <a:ext cx="19869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Virtual Reality (VR)</a:t>
            </a:r>
            <a:endParaRPr lang="ru-RU" b="1" dirty="0"/>
          </a:p>
          <a:p>
            <a:pPr algn="ctr"/>
            <a:r>
              <a:rPr lang="ru-RU" sz="1400" dirty="0"/>
              <a:t>Виртуальная реальность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68762" y="3072863"/>
            <a:ext cx="256946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Artificial Intelligence (AI)</a:t>
            </a:r>
            <a:endParaRPr lang="ru-RU" b="1" dirty="0"/>
          </a:p>
          <a:p>
            <a:pPr algn="ctr"/>
            <a:r>
              <a:rPr lang="ru-RU" sz="1400" dirty="0"/>
              <a:t>Технологии имитации человеческого поведения для выполнения конкретных задач и самообучения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43154" y="1175519"/>
            <a:ext cx="21503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Predictive Maintenance (PM)</a:t>
            </a:r>
            <a:endParaRPr lang="ru-RU" b="1" dirty="0"/>
          </a:p>
          <a:p>
            <a:pPr algn="ctr"/>
            <a:r>
              <a:rPr lang="ru-RU" sz="1400" dirty="0"/>
              <a:t>Искусственный интеллект на основе анализа состояния оборудования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5195" y="2857882"/>
            <a:ext cx="416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ЭФФЕКТЫ </a:t>
            </a:r>
            <a:r>
              <a:rPr lang="en-US" sz="28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INDUSTRY 4.0</a:t>
            </a:r>
            <a:endParaRPr lang="ru-RU" sz="2800" b="1" dirty="0">
              <a:solidFill>
                <a:schemeClr val="accent5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26949" y="5409748"/>
            <a:ext cx="2801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Industrial Internet of Things (</a:t>
            </a:r>
            <a:r>
              <a:rPr lang="en-US" b="1" dirty="0" err="1"/>
              <a:t>IIoT</a:t>
            </a:r>
            <a:r>
              <a:rPr lang="en-US" b="1" dirty="0"/>
              <a:t>)</a:t>
            </a:r>
            <a:endParaRPr lang="ru-RU" b="1" dirty="0"/>
          </a:p>
          <a:p>
            <a:pPr algn="ctr"/>
            <a:r>
              <a:rPr lang="ru-RU" sz="1400" dirty="0"/>
              <a:t>Промышленный (</a:t>
            </a:r>
            <a:r>
              <a:rPr lang="ru-RU" sz="1400" dirty="0" err="1"/>
              <a:t>Индустри-альный</a:t>
            </a:r>
            <a:r>
              <a:rPr lang="ru-RU" sz="1400" dirty="0"/>
              <a:t>)  Интернет вещей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974360" y="5302026"/>
            <a:ext cx="24509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Machine Vision (MV)</a:t>
            </a:r>
            <a:endParaRPr lang="ru-RU" b="1" dirty="0"/>
          </a:p>
          <a:p>
            <a:pPr algn="ctr"/>
            <a:r>
              <a:rPr lang="ru-RU" sz="1400" dirty="0"/>
              <a:t>Технология автоматической фиксации и обработки изображений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146742" y="1272540"/>
            <a:ext cx="26932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Augmented Reality (AR)</a:t>
            </a:r>
            <a:endParaRPr lang="ru-RU" b="1" dirty="0"/>
          </a:p>
          <a:p>
            <a:pPr algn="ctr"/>
            <a:r>
              <a:rPr lang="ru-RU" sz="1400" dirty="0"/>
              <a:t>Технология, объединяющая два мира: реальный, вокруг нас, и виртуальный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74126" y="2397852"/>
            <a:ext cx="21305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Factory of the Feature</a:t>
            </a:r>
            <a:endParaRPr lang="ru-RU" b="1" dirty="0"/>
          </a:p>
          <a:p>
            <a:pPr algn="ctr"/>
            <a:r>
              <a:rPr lang="ru-RU" sz="1400" dirty="0"/>
              <a:t>Фабрики будущего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226949" y="1353050"/>
            <a:ext cx="245097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/>
              <a:t>Blockchain</a:t>
            </a:r>
            <a:r>
              <a:rPr lang="en-US" b="1" dirty="0"/>
              <a:t> </a:t>
            </a:r>
            <a:r>
              <a:rPr lang="ru-RU" b="1" dirty="0" err="1"/>
              <a:t>або</a:t>
            </a:r>
            <a:r>
              <a:rPr lang="ru-RU" b="1" dirty="0"/>
              <a:t> </a:t>
            </a:r>
            <a:r>
              <a:rPr lang="en-US" b="1" dirty="0"/>
              <a:t>Block Chain</a:t>
            </a:r>
            <a:r>
              <a:rPr lang="ru-RU" b="1" dirty="0"/>
              <a:t> </a:t>
            </a:r>
          </a:p>
          <a:p>
            <a:pPr algn="ctr"/>
            <a:r>
              <a:rPr lang="ru-RU" sz="1400" dirty="0" err="1"/>
              <a:t>Блокчейн</a:t>
            </a:r>
            <a:endParaRPr lang="ru-RU" sz="14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3204678" y="3887520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Lean Manufacturing, LEAN</a:t>
            </a:r>
            <a:r>
              <a:rPr lang="ru-RU" b="1" dirty="0"/>
              <a:t> </a:t>
            </a:r>
          </a:p>
          <a:p>
            <a:pPr algn="ctr"/>
            <a:r>
              <a:rPr lang="ru-RU" sz="1400" dirty="0"/>
              <a:t>бережливое производство, «стройное производство»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525956" y="5163527"/>
            <a:ext cx="21503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Business Intelligence, BI</a:t>
            </a:r>
            <a:r>
              <a:rPr lang="ru-RU" b="1" dirty="0"/>
              <a:t> </a:t>
            </a:r>
            <a:r>
              <a:rPr lang="ru-RU" sz="1400" dirty="0"/>
              <a:t>интеллектуальный анализ данных, бизнес-аналитика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18CB900-AC9E-AC46-B324-F73808642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45" y="399567"/>
            <a:ext cx="884950" cy="53709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96533" y="3586449"/>
            <a:ext cx="24509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Reliability Centered Maintenance, RCM II</a:t>
            </a:r>
            <a:r>
              <a:rPr lang="ru-RU" b="1" dirty="0"/>
              <a:t> </a:t>
            </a:r>
            <a:r>
              <a:rPr lang="ru-RU" sz="1400" dirty="0"/>
              <a:t>обслуживание, направленное на обеспечение надежности оборудования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670395" y="5409748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Total Productive Maintenance, TPM</a:t>
            </a:r>
            <a:r>
              <a:rPr lang="ru-RU" b="1" dirty="0"/>
              <a:t> </a:t>
            </a:r>
            <a:r>
              <a:rPr lang="ru-RU" sz="1400" dirty="0"/>
              <a:t>Всеобщий уход за оборудованием</a:t>
            </a:r>
          </a:p>
        </p:txBody>
      </p:sp>
    </p:spTree>
    <p:extLst>
      <p:ext uri="{BB962C8B-B14F-4D97-AF65-F5344CB8AC3E}">
        <p14:creationId xmlns:p14="http://schemas.microsoft.com/office/powerpoint/2010/main" val="35117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3656" y="186489"/>
            <a:ext cx="1075003" cy="3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335678"/>
            <a:ext cx="6812280" cy="508627"/>
          </a:xfrm>
          <a:prstGeom prst="rect">
            <a:avLst/>
          </a:prstGeom>
          <a:solidFill>
            <a:schemeClr val="bg1">
              <a:lumMod val="75000"/>
              <a:alpha val="51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ятиугольник 6"/>
          <p:cNvSpPr/>
          <p:nvPr/>
        </p:nvSpPr>
        <p:spPr>
          <a:xfrm>
            <a:off x="144892" y="104193"/>
            <a:ext cx="5754403" cy="635920"/>
          </a:xfrm>
          <a:prstGeom prst="homePlate">
            <a:avLst>
              <a:gd name="adj" fmla="val 55249"/>
            </a:avLst>
          </a:prstGeom>
          <a:solidFill>
            <a:srgbClr val="758AA7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latin typeface="Georgia" panose="02040502050405020303" pitchFamily="18" charset="0"/>
              </a:rPr>
              <a:t>Индустрия 4.0 (</a:t>
            </a:r>
            <a:r>
              <a:rPr lang="en-US" sz="2400" b="1" dirty="0">
                <a:latin typeface="Georgia" panose="02040502050405020303" pitchFamily="18" charset="0"/>
              </a:rPr>
              <a:t>Industry 4.0)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18804" y="4182872"/>
            <a:ext cx="25694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Enterprise Asset Management, EAM</a:t>
            </a:r>
            <a:r>
              <a:rPr lang="ru-RU" b="1" dirty="0"/>
              <a:t> </a:t>
            </a:r>
            <a:r>
              <a:rPr lang="ru-RU" sz="1400" dirty="0"/>
              <a:t>Управление основными фондами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318804" y="1423831"/>
            <a:ext cx="2150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Supply Chain Management, SCM</a:t>
            </a:r>
            <a:r>
              <a:rPr lang="ru-RU" b="1" dirty="0"/>
              <a:t> </a:t>
            </a:r>
            <a:r>
              <a:rPr lang="ru-RU" sz="1400" dirty="0"/>
              <a:t>Управление цепочками поставок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22093" y="4136359"/>
            <a:ext cx="26932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Warehouse Management System, WMS</a:t>
            </a:r>
            <a:r>
              <a:rPr lang="ru-RU" b="1" dirty="0"/>
              <a:t> </a:t>
            </a:r>
          </a:p>
          <a:p>
            <a:pPr algn="ctr"/>
            <a:r>
              <a:rPr lang="ru-RU" sz="1400" dirty="0"/>
              <a:t>Система управления складом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1118" y="1492648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Enterprise Resource Planning, ERP</a:t>
            </a:r>
            <a:endParaRPr lang="ru-RU" b="1" dirty="0"/>
          </a:p>
          <a:p>
            <a:pPr algn="ctr"/>
            <a:r>
              <a:rPr lang="ru-RU" sz="1400" dirty="0"/>
              <a:t>Планирование ресурсов предприятия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8690" y="2919607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Master Data Management, MDM</a:t>
            </a:r>
            <a:endParaRPr lang="ru-RU" b="1" dirty="0"/>
          </a:p>
          <a:p>
            <a:pPr algn="ctr"/>
            <a:r>
              <a:rPr lang="ru-RU" sz="1400" dirty="0"/>
              <a:t>Управление основными данными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158746" y="3288416"/>
            <a:ext cx="245097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Product Data Management, PDM</a:t>
            </a:r>
            <a:r>
              <a:rPr lang="ru-RU" b="1" dirty="0"/>
              <a:t> </a:t>
            </a:r>
            <a:r>
              <a:rPr lang="ru-RU" sz="1400" dirty="0"/>
              <a:t>Система управления данными об изделии (продукции)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226043" y="5581029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Product Lifecycle Management, PLM</a:t>
            </a:r>
            <a:r>
              <a:rPr lang="ru-RU" b="1" dirty="0"/>
              <a:t> </a:t>
            </a:r>
            <a:r>
              <a:rPr lang="ru-RU" sz="1400" dirty="0"/>
              <a:t>Управление жизненным циклом продукции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907771" y="5037091"/>
            <a:ext cx="237195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Customer Relationship Management, CRM</a:t>
            </a:r>
            <a:r>
              <a:rPr lang="ru-RU" b="1" dirty="0"/>
              <a:t> </a:t>
            </a:r>
            <a:r>
              <a:rPr lang="ru-RU" sz="1400" dirty="0"/>
              <a:t>Система управления взаимоотношениями с клиентами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173618" y="5461395"/>
            <a:ext cx="23902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Enterprise Content Management, ECM</a:t>
            </a:r>
            <a:endParaRPr lang="ru-RU" b="1" dirty="0"/>
          </a:p>
          <a:p>
            <a:pPr algn="ctr"/>
            <a:r>
              <a:rPr lang="ru-RU" sz="1400" dirty="0"/>
              <a:t>Управление корпоративным контентом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06456" y="1323797"/>
            <a:ext cx="2150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Business Process Management, BPM</a:t>
            </a:r>
            <a:r>
              <a:rPr lang="ru-RU" b="1" dirty="0"/>
              <a:t> </a:t>
            </a:r>
            <a:r>
              <a:rPr lang="ru-RU" sz="1400" dirty="0"/>
              <a:t>Управление бизнес-процессами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8907771" y="1428765"/>
            <a:ext cx="226313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Supplier Relationship Management, SRM</a:t>
            </a:r>
            <a:r>
              <a:rPr lang="ru-RU" b="1" dirty="0"/>
              <a:t> </a:t>
            </a:r>
            <a:r>
              <a:rPr lang="ru-RU" sz="1400" dirty="0"/>
              <a:t>Управление отношениями с поставщиками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101801" y="5475301"/>
            <a:ext cx="2450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Applicant Tracking System, ATS</a:t>
            </a:r>
            <a:r>
              <a:rPr lang="ru-RU" b="1" dirty="0"/>
              <a:t> </a:t>
            </a:r>
          </a:p>
          <a:p>
            <a:pPr algn="ctr"/>
            <a:r>
              <a:rPr lang="ru-RU" sz="1400" dirty="0"/>
              <a:t>Система по управлению кандидатами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8CB900-AC9E-AC46-B324-F73808642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345" y="399567"/>
            <a:ext cx="884950" cy="53709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1310" y="3121159"/>
            <a:ext cx="4163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ЭФФЕКТЫ </a:t>
            </a:r>
            <a:r>
              <a:rPr lang="en-US" sz="2800" b="1" dirty="0">
                <a:solidFill>
                  <a:schemeClr val="accent5">
                    <a:lumMod val="50000"/>
                    <a:lumOff val="50000"/>
                  </a:schemeClr>
                </a:solidFill>
              </a:rPr>
              <a:t>INDUSTRY 4.0</a:t>
            </a:r>
            <a:endParaRPr lang="ru-RU" sz="2800" b="1" dirty="0">
              <a:solidFill>
                <a:schemeClr val="accent5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02245" y="4302520"/>
            <a:ext cx="23747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Machine Learning (ML)</a:t>
            </a:r>
            <a:endParaRPr lang="ru-RU" b="1" dirty="0"/>
          </a:p>
          <a:p>
            <a:pPr algn="ctr"/>
            <a:r>
              <a:rPr lang="ru-RU" sz="1400" dirty="0"/>
              <a:t>Машинное обучение </a:t>
            </a:r>
          </a:p>
        </p:txBody>
      </p:sp>
    </p:spTree>
    <p:extLst>
      <p:ext uri="{BB962C8B-B14F-4D97-AF65-F5344CB8AC3E}">
        <p14:creationId xmlns:p14="http://schemas.microsoft.com/office/powerpoint/2010/main" val="19821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1EB6F74A-AD93-4250-89E2-5EE5A03C63C2}"/>
              </a:ext>
            </a:extLst>
          </p:cNvPr>
          <p:cNvSpPr/>
          <p:nvPr/>
        </p:nvSpPr>
        <p:spPr>
          <a:xfrm>
            <a:off x="-18621" y="0"/>
            <a:ext cx="1311564" cy="6858000"/>
          </a:xfrm>
          <a:prstGeom prst="rect">
            <a:avLst/>
          </a:prstGeom>
          <a:gradFill>
            <a:gsLst>
              <a:gs pos="66000">
                <a:schemeClr val="accent5">
                  <a:lumMod val="25000"/>
                  <a:lumOff val="75000"/>
                  <a:alpha val="48000"/>
                </a:schemeClr>
              </a:gs>
              <a:gs pos="0">
                <a:schemeClr val="accent5">
                  <a:lumMod val="50000"/>
                  <a:lumOff val="50000"/>
                </a:schemeClr>
              </a:gs>
              <a:gs pos="200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50000"/>
                  <a:lumOff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AEB49D-9E3E-4CE8-A6CA-29E0A877AD71}"/>
              </a:ext>
            </a:extLst>
          </p:cNvPr>
          <p:cNvSpPr/>
          <p:nvPr/>
        </p:nvSpPr>
        <p:spPr>
          <a:xfrm flipV="1">
            <a:off x="1528281" y="950220"/>
            <a:ext cx="526293" cy="45719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9" y="301094"/>
            <a:ext cx="877744" cy="27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39901" y="256035"/>
            <a:ext cx="626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Запросы бизнеса к кадрам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536071" y="2648942"/>
            <a:ext cx="57749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Georgia" panose="02040502050405020303" pitchFamily="18" charset="0"/>
              </a:rPr>
              <a:t>Трансформационный менеджмент 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Перевод устаревших систем на AI-платформы без остановки производства. 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Реинжиниринг процессов с сохранением </a:t>
            </a:r>
            <a:r>
              <a:rPr lang="ru-RU" sz="1200" dirty="0" err="1">
                <a:latin typeface="Georgia" panose="02040502050405020303" pitchFamily="18" charset="0"/>
              </a:rPr>
              <a:t>institutional</a:t>
            </a:r>
            <a:r>
              <a:rPr lang="ru-RU" sz="1200" dirty="0">
                <a:latin typeface="Georgia" panose="02040502050405020303" pitchFamily="18" charset="0"/>
              </a:rPr>
              <a:t> </a:t>
            </a:r>
            <a:r>
              <a:rPr lang="ru-RU" sz="1200" dirty="0" err="1">
                <a:latin typeface="Georgia" panose="02040502050405020303" pitchFamily="18" charset="0"/>
              </a:rPr>
              <a:t>knowledge</a:t>
            </a:r>
            <a:r>
              <a:rPr lang="ru-RU" sz="1200" dirty="0">
                <a:latin typeface="Georgia" panose="02040502050405020303" pitchFamily="18" charset="0"/>
              </a:rPr>
              <a:t> (синтез исторических подходов и инноваций).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1058" y="1825021"/>
            <a:ext cx="4809757" cy="480975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7850529" y="256035"/>
            <a:ext cx="41230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Фокус требований в эпоху перманентных трансформаций: переход от </a:t>
            </a:r>
            <a:r>
              <a:rPr lang="ru-RU" sz="1700" b="1" i="1" dirty="0">
                <a:latin typeface="Georgia" panose="02040502050405020303" pitchFamily="18" charset="0"/>
              </a:rPr>
              <a:t>«управления процессами»</a:t>
            </a:r>
            <a:r>
              <a:rPr lang="ru-RU" sz="1400" b="1" i="1" dirty="0">
                <a:latin typeface="Georgia" panose="02040502050405020303" pitchFamily="18" charset="0"/>
              </a:rPr>
              <a:t> </a:t>
            </a:r>
            <a:r>
              <a:rPr lang="ru-RU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Georgia" panose="02040502050405020303" pitchFamily="18" charset="0"/>
              </a:rPr>
              <a:t>к</a:t>
            </a:r>
            <a:r>
              <a:rPr lang="ru-RU" sz="1400" b="1" i="1" dirty="0">
                <a:latin typeface="Georgia" panose="02040502050405020303" pitchFamily="18" charset="0"/>
              </a:rPr>
              <a:t> </a:t>
            </a:r>
            <a:r>
              <a:rPr lang="ru-RU" sz="1700" b="1" i="1" dirty="0">
                <a:latin typeface="Georgia" panose="02040502050405020303" pitchFamily="18" charset="0"/>
              </a:rPr>
              <a:t>«управлению смыслами»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1966194" y="1553243"/>
            <a:ext cx="1" cy="74363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77079" y="1315319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66194" y="1458579"/>
            <a:ext cx="53704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Georgia" panose="02040502050405020303" pitchFamily="18" charset="0"/>
              </a:rPr>
              <a:t>Управление в условиях </a:t>
            </a:r>
            <a:r>
              <a:rPr lang="en-US" sz="1400" b="1" dirty="0">
                <a:latin typeface="Georgia" panose="02040502050405020303" pitchFamily="18" charset="0"/>
              </a:rPr>
              <a:t>VUCA </a:t>
            </a:r>
            <a:endParaRPr lang="ru-RU" sz="1400" b="1" dirty="0">
              <a:latin typeface="Georgia" panose="02040502050405020303" pitchFamily="18" charset="0"/>
            </a:endParaRPr>
          </a:p>
          <a:p>
            <a:r>
              <a:rPr lang="ru-RU" sz="1200" dirty="0">
                <a:latin typeface="Georgia" panose="02040502050405020303" pitchFamily="18" charset="0"/>
              </a:rPr>
              <a:t>Навыки кризисного менеджмента и быстрого </a:t>
            </a:r>
            <a:r>
              <a:rPr lang="ru-RU" sz="1200" dirty="0" err="1">
                <a:latin typeface="Georgia" panose="02040502050405020303" pitchFamily="18" charset="0"/>
              </a:rPr>
              <a:t>перестраивания</a:t>
            </a:r>
            <a:r>
              <a:rPr lang="ru-RU" sz="1200" dirty="0">
                <a:latin typeface="Georgia" panose="02040502050405020303" pitchFamily="18" charset="0"/>
              </a:rPr>
              <a:t> стратегий (пример: </a:t>
            </a:r>
            <a:r>
              <a:rPr lang="ru-RU" sz="1200" dirty="0" err="1">
                <a:latin typeface="Georgia" panose="02040502050405020303" pitchFamily="18" charset="0"/>
              </a:rPr>
              <a:t>санкционные</a:t>
            </a:r>
            <a:r>
              <a:rPr lang="ru-RU" sz="1200" dirty="0">
                <a:latin typeface="Georgia" panose="02040502050405020303" pitchFamily="18" charset="0"/>
              </a:rPr>
              <a:t> риски, пандемические сценарии, кризис роста, диверсификация бизнеса).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640363" y="3835928"/>
            <a:ext cx="4514347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Georgia" panose="02040502050405020303" pitchFamily="18" charset="0"/>
              </a:rPr>
              <a:t>Продвинутый </a:t>
            </a:r>
            <a:r>
              <a:rPr lang="ru-RU" sz="1400" b="1" dirty="0" err="1">
                <a:latin typeface="Georgia" panose="02040502050405020303" pitchFamily="18" charset="0"/>
              </a:rPr>
              <a:t>коммьюнити</a:t>
            </a:r>
            <a:r>
              <a:rPr lang="ru-RU" sz="1400" b="1" dirty="0">
                <a:latin typeface="Georgia" panose="02040502050405020303" pitchFamily="18" charset="0"/>
              </a:rPr>
              <a:t>-менеджмент 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Построение лояльности в гибридных коллективах (офис + </a:t>
            </a:r>
            <a:r>
              <a:rPr lang="ru-RU" sz="1200" dirty="0" err="1">
                <a:latin typeface="Georgia" panose="02040502050405020303" pitchFamily="18" charset="0"/>
              </a:rPr>
              <a:t>удалёнка</a:t>
            </a:r>
            <a:r>
              <a:rPr lang="ru-RU" sz="1200" dirty="0">
                <a:latin typeface="Georgia" panose="02040502050405020303" pitchFamily="18" charset="0"/>
              </a:rPr>
              <a:t>). 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Операционно-координационная работа с </a:t>
            </a:r>
            <a:r>
              <a:rPr lang="ru-RU" sz="1200" dirty="0" err="1">
                <a:latin typeface="Georgia" panose="02040502050405020303" pitchFamily="18" charset="0"/>
              </a:rPr>
              <a:t>DAOs</a:t>
            </a:r>
            <a:r>
              <a:rPr lang="ru-RU" sz="1200" dirty="0">
                <a:latin typeface="Georgia" panose="02040502050405020303" pitchFamily="18" charset="0"/>
              </a:rPr>
              <a:t> (децентрализованными автономными организациями).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529016" y="2711058"/>
            <a:ext cx="1" cy="743635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/>
          <p:cNvSpPr/>
          <p:nvPr/>
        </p:nvSpPr>
        <p:spPr>
          <a:xfrm>
            <a:off x="1439901" y="2473134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H="1">
            <a:off x="2640363" y="3917130"/>
            <a:ext cx="2" cy="89944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2551248" y="3679206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824601" y="5249972"/>
            <a:ext cx="0" cy="133998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Овал 21"/>
          <p:cNvSpPr/>
          <p:nvPr/>
        </p:nvSpPr>
        <p:spPr>
          <a:xfrm>
            <a:off x="1743864" y="5011825"/>
            <a:ext cx="178231" cy="172056"/>
          </a:xfrm>
          <a:prstGeom prst="ellipse">
            <a:avLst/>
          </a:prstGeom>
          <a:solidFill>
            <a:schemeClr val="accent5">
              <a:lumMod val="10000"/>
              <a:lumOff val="90000"/>
            </a:schemeClr>
          </a:solidFill>
          <a:ln>
            <a:solidFill>
              <a:schemeClr val="accent5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24601" y="5219006"/>
            <a:ext cx="533010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Georgia" panose="02040502050405020303" pitchFamily="18" charset="0"/>
              </a:rPr>
              <a:t>Нейротехнологии</a:t>
            </a:r>
            <a:r>
              <a:rPr lang="ru-RU" sz="1400" b="1" dirty="0">
                <a:latin typeface="Georgia" panose="02040502050405020303" pitchFamily="18" charset="0"/>
              </a:rPr>
              <a:t> в бизнесе и образовании</a:t>
            </a:r>
            <a:r>
              <a:rPr lang="ru-RU" sz="1400" dirty="0">
                <a:latin typeface="Georgia" panose="02040502050405020303" pitchFamily="18" charset="0"/>
              </a:rPr>
              <a:t>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Разработка и внедрение принципов поведенческой экономики для управления талантами и мотивации.  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Понимание основ </a:t>
            </a:r>
            <a:r>
              <a:rPr lang="ru-RU" sz="1200" dirty="0" err="1">
                <a:latin typeface="Georgia" panose="02040502050405020303" pitchFamily="18" charset="0"/>
              </a:rPr>
              <a:t>нейробиологии</a:t>
            </a:r>
            <a:r>
              <a:rPr lang="ru-RU" sz="1200" dirty="0">
                <a:latin typeface="Georgia" panose="02040502050405020303" pitchFamily="18" charset="0"/>
              </a:rPr>
              <a:t> для борьбы с выгоранием.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1200" dirty="0">
                <a:latin typeface="Georgia" panose="02040502050405020303" pitchFamily="18" charset="0"/>
              </a:rPr>
              <a:t>Эко-внедрение ИИ в менеджменте: отстройка и администрирование бизнес-процессов  (операционный менеджмент, организационное развитие, стратегический менеджмент).</a:t>
            </a:r>
          </a:p>
        </p:txBody>
      </p:sp>
    </p:spTree>
    <p:extLst>
      <p:ext uri="{BB962C8B-B14F-4D97-AF65-F5344CB8AC3E}">
        <p14:creationId xmlns:p14="http://schemas.microsoft.com/office/powerpoint/2010/main" val="378830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1EB6F74A-AD93-4250-89E2-5EE5A03C63C2}"/>
              </a:ext>
            </a:extLst>
          </p:cNvPr>
          <p:cNvSpPr/>
          <p:nvPr/>
        </p:nvSpPr>
        <p:spPr>
          <a:xfrm>
            <a:off x="-18621" y="0"/>
            <a:ext cx="1311564" cy="6858000"/>
          </a:xfrm>
          <a:prstGeom prst="rect">
            <a:avLst/>
          </a:prstGeom>
          <a:gradFill>
            <a:gsLst>
              <a:gs pos="66000">
                <a:schemeClr val="accent5">
                  <a:lumMod val="25000"/>
                  <a:lumOff val="75000"/>
                  <a:alpha val="48000"/>
                </a:schemeClr>
              </a:gs>
              <a:gs pos="0">
                <a:schemeClr val="accent5">
                  <a:lumMod val="50000"/>
                  <a:lumOff val="50000"/>
                </a:schemeClr>
              </a:gs>
              <a:gs pos="200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50000"/>
                  <a:lumOff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AEB49D-9E3E-4CE8-A6CA-29E0A877AD71}"/>
              </a:ext>
            </a:extLst>
          </p:cNvPr>
          <p:cNvSpPr/>
          <p:nvPr/>
        </p:nvSpPr>
        <p:spPr>
          <a:xfrm flipV="1">
            <a:off x="1502898" y="971716"/>
            <a:ext cx="526293" cy="45719"/>
          </a:xfrm>
          <a:prstGeom prst="rect">
            <a:avLst/>
          </a:prstGeom>
          <a:solidFill>
            <a:schemeClr val="accent5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1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89" y="301094"/>
            <a:ext cx="877744" cy="27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416243" y="317365"/>
            <a:ext cx="7566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Ключевые тренды рынка труда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72346" y="1466840"/>
            <a:ext cx="54944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Hard skills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</a:p>
          <a:p>
            <a:endParaRPr lang="en-US" sz="800" b="1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" panose="02040502050405020303" pitchFamily="18" charset="0"/>
              </a:rPr>
              <a:t>Работодатели ждут не «просто менеджеров», а гибридных специалистов на стыке технологий, психологии и устойчивого развития.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800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" panose="02040502050405020303" pitchFamily="18" charset="0"/>
              </a:rPr>
              <a:t>Кадровая потребность в специалистах с высоким уровнем междисциплинарных знаний.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72345" y="3796306"/>
            <a:ext cx="725336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Georgia" panose="02040502050405020303" pitchFamily="18" charset="0"/>
              </a:rPr>
              <a:t>Soft &amp; Self Skills</a:t>
            </a:r>
            <a:r>
              <a:rPr lang="ru-RU" sz="2000" b="1" dirty="0">
                <a:latin typeface="Georgia" panose="02040502050405020303" pitchFamily="18" charset="0"/>
              </a:rPr>
              <a:t> </a:t>
            </a:r>
          </a:p>
          <a:p>
            <a:endParaRPr lang="ru-RU" sz="800" b="1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 err="1">
                <a:latin typeface="Georgia" panose="02040502050405020303" pitchFamily="18" charset="0"/>
              </a:rPr>
              <a:t>Цифровизация</a:t>
            </a:r>
            <a:r>
              <a:rPr lang="ru-RU" sz="1600" dirty="0">
                <a:latin typeface="Georgia" panose="02040502050405020303" pitchFamily="18" charset="0"/>
              </a:rPr>
              <a:t> уравняла возможности — дифференциация происходит через лояльность.</a:t>
            </a:r>
          </a:p>
          <a:p>
            <a:endParaRPr lang="ru-RU" sz="800" dirty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" panose="02040502050405020303" pitchFamily="18" charset="0"/>
              </a:rPr>
              <a:t>Бизнес-моделям необходимо уделять внимание формированию эмоционального капитала и выстраиванию </a:t>
            </a:r>
            <a:r>
              <a:rPr lang="ru-RU" sz="1600" dirty="0" err="1">
                <a:latin typeface="Georgia" panose="02040502050405020303" pitchFamily="18" charset="0"/>
              </a:rPr>
              <a:t>Agile</a:t>
            </a:r>
            <a:r>
              <a:rPr lang="ru-RU" sz="1600" dirty="0">
                <a:latin typeface="Georgia" panose="02040502050405020303" pitchFamily="18" charset="0"/>
              </a:rPr>
              <a:t>-коммуникаций.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8677" b="19287"/>
          <a:stretch/>
        </p:blipFill>
        <p:spPr>
          <a:xfrm>
            <a:off x="8761555" y="3149909"/>
            <a:ext cx="3186105" cy="35514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72346" y="5716879"/>
            <a:ext cx="7362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1600" dirty="0">
                <a:latin typeface="Georgia" panose="02040502050405020303" pitchFamily="18" charset="0"/>
              </a:rPr>
              <a:t>Публичность, твердая </a:t>
            </a:r>
            <a:r>
              <a:rPr lang="ru-RU" sz="1600" dirty="0" err="1">
                <a:latin typeface="Georgia" panose="02040502050405020303" pitchFamily="18" charset="0"/>
              </a:rPr>
              <a:t>экспертность</a:t>
            </a:r>
            <a:r>
              <a:rPr lang="ru-RU" sz="1600" dirty="0">
                <a:latin typeface="Georgia" panose="02040502050405020303" pitchFamily="18" charset="0"/>
              </a:rPr>
              <a:t> и личный бренд становятся нематериальным активом и конкурентным преимуществом компаний и ее руководителей, нацеленных на экспертное лидерство в нише.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8545" y="1017435"/>
            <a:ext cx="5144961" cy="311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106" t="37535" r="11402" b="32608"/>
          <a:stretch/>
        </p:blipFill>
        <p:spPr>
          <a:xfrm>
            <a:off x="5444123" y="4962942"/>
            <a:ext cx="1225595" cy="825269"/>
          </a:xfrm>
          <a:prstGeom prst="rect">
            <a:avLst/>
          </a:prstGeom>
        </p:spPr>
      </p:pic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2763403"/>
              </p:ext>
            </p:extLst>
          </p:nvPr>
        </p:nvGraphicFramePr>
        <p:xfrm>
          <a:off x="7127285" y="5061319"/>
          <a:ext cx="1084186" cy="153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Acrobat Document" r:id="rId4" imgW="4533723" imgH="6415694" progId="AcroExch.Document.DC">
                  <p:embed/>
                </p:oleObj>
              </mc:Choice>
              <mc:Fallback>
                <p:oleObj name="Acrobat Document" r:id="rId4" imgW="4533723" imgH="6415694" progId="AcroExch.Document.DC">
                  <p:embed/>
                  <p:pic>
                    <p:nvPicPr>
                      <p:cNvPr id="22" name="Объект 2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7285" y="5061319"/>
                        <a:ext cx="1084186" cy="15340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" name="Рисунок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2943" y="5088285"/>
            <a:ext cx="998418" cy="15434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6351" y="5860021"/>
            <a:ext cx="1741141" cy="8217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/>
          <a:srcRect l="-1082" t="14959" r="923" b="61751"/>
          <a:stretch/>
        </p:blipFill>
        <p:spPr>
          <a:xfrm>
            <a:off x="166497" y="897636"/>
            <a:ext cx="3579724" cy="180587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66497" y="117804"/>
            <a:ext cx="9818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Интегративный подход: </a:t>
            </a:r>
            <a:r>
              <a:rPr lang="ru-RU" sz="28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МАИН</a:t>
            </a:r>
            <a:r>
              <a:rPr lang="ru-RU" sz="24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en-US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&amp;</a:t>
            </a:r>
            <a:r>
              <a:rPr lang="en-US" sz="24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Экспертные сообщества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9"/>
          <a:srcRect l="1" t="45836" r="-504" b="22433"/>
          <a:stretch/>
        </p:blipFill>
        <p:spPr>
          <a:xfrm>
            <a:off x="166498" y="3003603"/>
            <a:ext cx="4940524" cy="3591749"/>
          </a:xfrm>
          <a:prstGeom prst="rect">
            <a:avLst/>
          </a:prstGeom>
        </p:spPr>
      </p:pic>
      <p:cxnSp>
        <p:nvCxnSpPr>
          <p:cNvPr id="52" name="Скругленная соединительная линия 51"/>
          <p:cNvCxnSpPr/>
          <p:nvPr/>
        </p:nvCxnSpPr>
        <p:spPr>
          <a:xfrm>
            <a:off x="2402478" y="2479382"/>
            <a:ext cx="456502" cy="448253"/>
          </a:xfrm>
          <a:prstGeom prst="curvedConnector3">
            <a:avLst>
              <a:gd name="adj1" fmla="val 184247"/>
            </a:avLst>
          </a:prstGeom>
          <a:ln>
            <a:solidFill>
              <a:schemeClr val="accent5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2351" y="1295513"/>
            <a:ext cx="6513667" cy="318893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5444123" y="4727643"/>
            <a:ext cx="620473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74635" y="5051562"/>
            <a:ext cx="2095830" cy="161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EBDE49C-A003-4E38-B92A-9B297F4F83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14869" b="10294"/>
          <a:stretch/>
        </p:blipFill>
        <p:spPr>
          <a:xfrm>
            <a:off x="3162090" y="1143625"/>
            <a:ext cx="9029910" cy="5440159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41528C-6962-47D4-8BFF-A16C8288D02F}"/>
              </a:ext>
            </a:extLst>
          </p:cNvPr>
          <p:cNvSpPr/>
          <p:nvPr/>
        </p:nvSpPr>
        <p:spPr>
          <a:xfrm>
            <a:off x="7362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shade val="30000"/>
                  <a:satMod val="115000"/>
                </a:schemeClr>
              </a:gs>
              <a:gs pos="50000">
                <a:schemeClr val="tx2">
                  <a:lumMod val="50000"/>
                  <a:shade val="67500"/>
                  <a:satMod val="115000"/>
                </a:schemeClr>
              </a:gs>
              <a:gs pos="100000">
                <a:schemeClr val="tx2">
                  <a:lumMod val="5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0CE824-B8F6-4CB9-8968-92F4AC6516B7}"/>
              </a:ext>
            </a:extLst>
          </p:cNvPr>
          <p:cNvSpPr/>
          <p:nvPr/>
        </p:nvSpPr>
        <p:spPr>
          <a:xfrm>
            <a:off x="7362" y="1935805"/>
            <a:ext cx="12192000" cy="2568102"/>
          </a:xfrm>
          <a:prstGeom prst="rect">
            <a:avLst/>
          </a:prstGeom>
          <a:gradFill flip="none" rotWithShape="1">
            <a:gsLst>
              <a:gs pos="88000">
                <a:schemeClr val="accent5">
                  <a:lumMod val="25000"/>
                  <a:lumOff val="75000"/>
                  <a:alpha val="48000"/>
                </a:schemeClr>
              </a:gs>
              <a:gs pos="0">
                <a:schemeClr val="accent5">
                  <a:lumMod val="50000"/>
                  <a:lumOff val="50000"/>
                </a:schemeClr>
              </a:gs>
              <a:gs pos="50000">
                <a:schemeClr val="accent5">
                  <a:lumMod val="50000"/>
                  <a:lumOff val="50000"/>
                </a:schemeClr>
              </a:gs>
              <a:gs pos="100000">
                <a:schemeClr val="accent5">
                  <a:lumMod val="25000"/>
                  <a:lumOff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3357847" y="2237919"/>
            <a:ext cx="59002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Образовательно-консалтинговые проекты</a:t>
            </a:r>
            <a:endParaRPr lang="en-US" sz="4400" b="1" spc="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847" y="2430918"/>
            <a:ext cx="2621572" cy="834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167215" y="2333638"/>
            <a:ext cx="3363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spc="300" dirty="0">
                <a:solidFill>
                  <a:schemeClr val="bg1"/>
                </a:solidFill>
                <a:latin typeface="Georgia" panose="02040502050405020303" pitchFamily="18" charset="0"/>
              </a:rPr>
              <a:t>КЕЙСЫ В ТЕМУ</a:t>
            </a:r>
            <a:endParaRPr lang="en-US" sz="4800" b="1" i="1" spc="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3298880" y="2152975"/>
            <a:ext cx="0" cy="204280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6189753" y="112372"/>
            <a:ext cx="2808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300" dirty="0">
                <a:solidFill>
                  <a:schemeClr val="accent5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От «ХАОСА» к СИСТЕМЕ</a:t>
            </a:r>
            <a:endParaRPr lang="en-US" sz="2400" b="1" spc="300" dirty="0">
              <a:solidFill>
                <a:schemeClr val="accent5">
                  <a:lumMod val="50000"/>
                  <a:lumOff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329110-8625-4952-8306-8C1C9FA54287}"/>
              </a:ext>
            </a:extLst>
          </p:cNvPr>
          <p:cNvSpPr txBox="1"/>
          <p:nvPr/>
        </p:nvSpPr>
        <p:spPr>
          <a:xfrm>
            <a:off x="2237362" y="140884"/>
            <a:ext cx="386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spc="300" dirty="0">
                <a:solidFill>
                  <a:schemeClr val="bg1"/>
                </a:solidFill>
                <a:latin typeface="Georgia" panose="02040502050405020303" pitchFamily="18" charset="0"/>
              </a:rPr>
              <a:t>ЭКОТЕХНОЛОГИИ В БИЗНЕСЕ</a:t>
            </a:r>
            <a:endParaRPr lang="en-US" sz="2400" b="1" spc="3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98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RONX_05">
      <a:dk1>
        <a:sysClr val="windowText" lastClr="000000"/>
      </a:dk1>
      <a:lt1>
        <a:sysClr val="window" lastClr="FFFFFF"/>
      </a:lt1>
      <a:dk2>
        <a:srgbClr val="8A8A9B"/>
      </a:dk2>
      <a:lt2>
        <a:srgbClr val="E7E7EB"/>
      </a:lt2>
      <a:accent1>
        <a:srgbClr val="7900DF"/>
      </a:accent1>
      <a:accent2>
        <a:srgbClr val="FF154C"/>
      </a:accent2>
      <a:accent3>
        <a:srgbClr val="D50984"/>
      </a:accent3>
      <a:accent4>
        <a:srgbClr val="FF6000"/>
      </a:accent4>
      <a:accent5>
        <a:srgbClr val="101A2E"/>
      </a:accent5>
      <a:accent6>
        <a:srgbClr val="AC25FF"/>
      </a:accent6>
      <a:hlink>
        <a:srgbClr val="F833A5"/>
      </a:hlink>
      <a:folHlink>
        <a:srgbClr val="BFBFBF"/>
      </a:folHlink>
    </a:clrScheme>
    <a:fontScheme name="Custom 3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735</Words>
  <Application>Microsoft Office PowerPoint</Application>
  <PresentationFormat>Широкоэкранный</PresentationFormat>
  <Paragraphs>122</Paragraphs>
  <Slides>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Schoolbook</vt:lpstr>
      <vt:lpstr>Georgia</vt:lpstr>
      <vt:lpstr>Montserrat</vt:lpstr>
      <vt:lpstr>Wingdings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Riyan</dc:creator>
  <cp:lastModifiedBy>Aleksey Tsekhovoy</cp:lastModifiedBy>
  <cp:revision>327</cp:revision>
  <dcterms:created xsi:type="dcterms:W3CDTF">2019-03-27T13:05:22Z</dcterms:created>
  <dcterms:modified xsi:type="dcterms:W3CDTF">2025-04-18T07:52:19Z</dcterms:modified>
</cp:coreProperties>
</file>