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8" r:id="rId2"/>
    <p:sldId id="310" r:id="rId3"/>
    <p:sldId id="317" r:id="rId4"/>
    <p:sldId id="309" r:id="rId5"/>
    <p:sldId id="311" r:id="rId6"/>
    <p:sldId id="313" r:id="rId7"/>
    <p:sldId id="318" r:id="rId8"/>
    <p:sldId id="314" r:id="rId9"/>
    <p:sldId id="315" r:id="rId10"/>
    <p:sldId id="319" r:id="rId11"/>
    <p:sldId id="320" r:id="rId12"/>
    <p:sldId id="321" r:id="rId13"/>
    <p:sldId id="32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518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5FC30-E560-410C-BF6E-3BBE7822EC14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E6E41-2710-49E3-90FD-88B76302F6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4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4E6E41-2710-49E3-90FD-88B76302F6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025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4E6E41-2710-49E3-90FD-88B76302F68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47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061278-DB7C-B11D-4CFF-2EA33EFFEF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6A5C0A-6ED7-375F-C643-2003D695F5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B5E35F-D3CA-05FC-80C8-CC0B977D1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1FE438-EE80-9FE2-C689-FEA68F48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A838CE-0CD8-3C8F-440B-29D3613B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74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FF1380-10CE-791B-5604-57659604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D77930-D450-39F6-7A4E-BD3140916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FD762B-83F4-2E25-481A-3C0D96884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FA03BF-3C75-BE14-B7CE-FF88CDC5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9C3743-36D7-F17E-33CD-1849C390B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4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8AA589-7221-454B-0204-41FF2579C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C13B34-CF17-2293-090D-38A72AD444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F06FC0-00E3-9553-3C94-8A7756B72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BB4113-7983-9470-A0FE-3B7A0713B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DA9F25-B642-DE24-D7A5-0E21C249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54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A8759-14DD-C4EC-D712-ACFBD3A9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24D7E1-43A9-5F90-A4F5-42A931B1B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27CBA5-0301-4FF3-1927-53E0E92E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843E5F-BA35-15E7-DAD8-51C808E4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5D8A9F-5CD4-EB82-C618-5E445E522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9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8A6835-878A-A946-493A-928783DED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B222F3-07A4-7328-5DA8-012F4FAC0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6BF561-DEFC-8EEC-DDE6-A29DB32B6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9977E1-8C6A-8F58-E7BC-D7865606E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7C9294-911C-73E2-13BE-73EF4FF3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5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0DD601-6979-6E3F-BD0E-D798697F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87711-16FB-0B18-C5B4-CEDE3E824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59BD22-758A-06B5-12A2-7D6CF244D2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32BDA1-5423-A7CE-7E86-B4E03BFDE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DD5581-DAC5-1BA1-9C13-0F689170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DBDCC8-5138-EFBC-5F8B-5E81A8E1B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35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64172E-1A21-D92F-C3E0-7EC2099CB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F6E1BD-E97D-AABA-8838-ED33BE228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1DDF552-3F7B-B9DE-F28E-3CC46358A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64DD91-603A-8EEF-5A51-E313517FA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80D86EC-4D5C-51EC-941E-D3D0B7D6F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10347A-773B-F777-D047-417A6CB8F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A247BA3-99AE-6EC0-1616-C603640AD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332D5C2-F8BC-4B6E-6614-53D025FF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1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376CC6-6D86-4032-ABE0-5EDC8070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BA4631-8164-1ECD-E292-77696212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8A4A6C4-8D94-00AE-1825-D8A860FA9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3DE909-E5E4-92A4-776D-40547F3E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05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BC37EA-A43C-B37E-B20E-09EE33650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E91ECE2-BBE7-593B-E376-87E60CE9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5C2B93-D3D4-7EB2-A484-1C4ADE539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69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9C340E-94B6-2C0B-7806-CDC80D6F0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0696AF-9462-6C29-B2F5-491A7BE39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064113-777D-5114-5D61-81EA1751D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C0EFEE-DFC9-DE2D-57FD-8D248F83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3EBFF-9A73-A7B5-9528-C2B7AA87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5C9C64-6A04-D379-6BEB-FC6A2E696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61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9BAB30-5501-A0DF-B2B3-46EDC73B7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77CFA2-1C5A-9850-ED83-91D1B3D21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C3A06F-D0C1-EAAE-81EF-01E2CDB8B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ED3023-1E9B-0572-AE0E-D941D4B25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E9D604-64AF-C97D-B6BC-F220CFB3C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1FEFE4-8441-3310-6175-357A4832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856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BE9F16-D4EB-9EB7-5D0E-A32C01314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F835F1-D11F-E06F-16D3-B1A1F050F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9E843F-A1B6-B9C0-52A2-49E30E165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D7782-A865-48B2-A296-1B7193BEFF73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1DA83F-3B42-BDE4-9297-92936E0CC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322FA-70DF-D9F3-ADE9-2CBA21F216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C330F-5D11-4268-9587-0FE50B8AAB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02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web-publications/global-innovation-index-2024/en/gii-2024-results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7AEF0100-1C56-44D1-AD7D-EF6511E6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544" y="6175354"/>
            <a:ext cx="7512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ru-RU" altLang="ru-RU" sz="2400" b="1" i="1" dirty="0">
                <a:solidFill>
                  <a:srgbClr val="002060"/>
                </a:solidFill>
              </a:rPr>
              <a:t>Талдыкорган - 2025 год.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815034C4-341C-4BAB-B7EE-648991014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02" y="193328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kk-KZ" altLang="ru-RU" sz="2800" b="1" dirty="0">
                <a:solidFill>
                  <a:srgbClr val="002060"/>
                </a:solidFill>
              </a:rPr>
              <a:t>Общественное объединение «Центр устойчивого развития </a:t>
            </a:r>
            <a:r>
              <a:rPr lang="en-US" altLang="ru-RU" sz="2800" b="1" dirty="0">
                <a:solidFill>
                  <a:srgbClr val="002060"/>
                </a:solidFill>
              </a:rPr>
              <a:t>O</a:t>
            </a:r>
            <a:r>
              <a:rPr lang="ru-RU" altLang="ru-RU" sz="2800" b="1" dirty="0" err="1">
                <a:solidFill>
                  <a:srgbClr val="002060"/>
                </a:solidFill>
              </a:rPr>
              <a:t>шак</a:t>
            </a:r>
            <a:r>
              <a:rPr lang="ru-RU" altLang="ru-RU" sz="2800" b="1" dirty="0">
                <a:solidFill>
                  <a:srgbClr val="002060"/>
                </a:solidFill>
              </a:rPr>
              <a:t>»</a:t>
            </a:r>
          </a:p>
        </p:txBody>
      </p:sp>
      <p:pic>
        <p:nvPicPr>
          <p:cNvPr id="3077" name="Рисунок 1">
            <a:extLst>
              <a:ext uri="{FF2B5EF4-FFF2-40B4-BE49-F238E27FC236}">
                <a16:creationId xmlns:a16="http://schemas.microsoft.com/office/drawing/2014/main" id="{33C62139-7D86-4E76-B42A-A57096F01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071" y="772516"/>
            <a:ext cx="3095625" cy="200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0584" y="3327496"/>
            <a:ext cx="12006072" cy="1365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3200" b="1" dirty="0">
                <a:solidFill>
                  <a:srgbClr val="C00000"/>
                </a:solidFill>
                <a:cs typeface="Arial" charset="0"/>
              </a:rPr>
              <a:t>           </a:t>
            </a:r>
            <a:r>
              <a:rPr lang="ru-RU" sz="32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Устойчивое развитие регионов Казахстана: </a:t>
            </a:r>
            <a:endParaRPr lang="ru-RU" sz="32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25000"/>
              </a:lnSpc>
              <a:spcAft>
                <a:spcPts val="800"/>
              </a:spcAft>
            </a:pPr>
            <a:r>
              <a:rPr lang="ru-RU" sz="32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проблемы, инновации и внедрение</a:t>
            </a:r>
            <a:endParaRPr lang="ru-RU" sz="32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13DB96-7C03-8270-79CF-18531F244661}"/>
              </a:ext>
            </a:extLst>
          </p:cNvPr>
          <p:cNvSpPr txBox="1"/>
          <p:nvPr/>
        </p:nvSpPr>
        <p:spPr>
          <a:xfrm>
            <a:off x="2569718" y="4888280"/>
            <a:ext cx="72932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Разработал: доктор юридических наук, профессор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         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Молдабай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Сар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қ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ытбек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Сәрсембайұлы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>
    <p:cover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C83EB6-04FF-B3E1-A33F-30796E17E6D2}"/>
              </a:ext>
            </a:extLst>
          </p:cNvPr>
          <p:cNvSpPr txBox="1"/>
          <p:nvPr/>
        </p:nvSpPr>
        <p:spPr>
          <a:xfrm>
            <a:off x="67056" y="0"/>
            <a:ext cx="11930980" cy="6673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III. Внедрение моделей устойчивого развития на региональном уровне Казахстана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1.Государственные инициативы и стратегические программы</a:t>
            </a:r>
            <a:r>
              <a:rPr lang="ru-RU" sz="19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                     </a:t>
            </a:r>
            <a:r>
              <a:rPr lang="ru-RU" sz="19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Слайд №9</a:t>
            </a:r>
            <a:endParaRPr lang="ru-RU" sz="19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Роль государственных программ и субсидий в поддержке устойчивого развития на уровне регионов.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Механизмы государственного и частного партнерства для реализации проектов в сфере устойчивого развития.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Важность интеграции устойчивых практик в долгосрочные региональные планы и стратегические документы.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2.Роль местных властей и сообществ</a:t>
            </a:r>
            <a:r>
              <a:rPr lang="ru-RU" sz="19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Местные органы власти должны принимать активное участие в реализации устойчивых инициатив, включая участие в экологических проектах, образовательных программах и улучшении социальной инфраструктуры.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Вовлечение местных сообществ в процесс принятия решений, планирование и реализацию устойчивых проектов.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450215" algn="just"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3.Международное сотрудничество</a:t>
            </a:r>
            <a:r>
              <a:rPr lang="ru-RU" sz="19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Роль международных организаций, таких как ООН, Всемирный банк, в поддержке устойчивого развития на региональном уровне через предоставление грантов и технической помощи.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Применение опыта других стран в области устойчивого развития, особенно в таких сферах, как экология, экономика замкнутого цикла, инклюзивное развитие.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635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6B8691-D853-7131-48B7-345B6B8FA5D8}"/>
              </a:ext>
            </a:extLst>
          </p:cNvPr>
          <p:cNvSpPr txBox="1"/>
          <p:nvPr/>
        </p:nvSpPr>
        <p:spPr>
          <a:xfrm>
            <a:off x="184726" y="155448"/>
            <a:ext cx="12007273" cy="822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</a:t>
            </a:r>
            <a:r>
              <a:rPr lang="ru-RU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</a:t>
            </a:r>
            <a:r>
              <a:rPr lang="ru-RU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оэтапный план действий, адаптированный к казахстанским реалиям</a:t>
            </a:r>
            <a:endParaRPr lang="ru-RU" sz="2400" b="1" kern="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1.Институциональная основа  </a:t>
            </a:r>
            <a:r>
              <a:rPr lang="ru-RU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Слайд №10</a:t>
            </a:r>
            <a:endParaRPr lang="ru-RU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создать координационные и исполнительные механизмы на уровне регионов (областей и районов).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Диагностика региональной ситуации</a:t>
            </a:r>
            <a:endParaRPr lang="ru-RU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оценить текущее состояние региона по направлениям ЦУР (</a:t>
            </a:r>
            <a:r>
              <a:rPr lang="ru-RU" sz="1800" i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экология, экономика, социальная сфера</a:t>
            </a: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Образование и кадры</a:t>
            </a:r>
            <a:endParaRPr lang="ru-RU" sz="18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Цель: подготовить профессионалов, способных внедрять УР-модели на местах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Финансирование</a:t>
            </a:r>
            <a:endParaRPr lang="ru-RU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обеспечить устойчивое финансирование региональных инициатив.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Пилотные проекты</a:t>
            </a:r>
            <a:endParaRPr lang="ru-RU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опробовать практики устойчивого развития на ограниченной территории.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Мониторинг и отчётность</a:t>
            </a:r>
            <a:endParaRPr lang="ru-RU" sz="1800" kern="1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обеспечить прозрачность и эффективность внедрения.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Коммуникация и вовлечение населения</a:t>
            </a:r>
            <a:endParaRPr lang="ru-RU" kern="1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сформировать устойчивое мышление у населения и бизнеса.</a:t>
            </a: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1800" b="1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None/>
            </a:pPr>
            <a:endParaRPr lang="ru-RU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58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9C452B-1C57-41CD-3952-98BD00219B8A}"/>
              </a:ext>
            </a:extLst>
          </p:cNvPr>
          <p:cNvSpPr txBox="1"/>
          <p:nvPr/>
        </p:nvSpPr>
        <p:spPr>
          <a:xfrm>
            <a:off x="314036" y="132245"/>
            <a:ext cx="11591637" cy="6543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V. Заключение                                                                                                                     </a:t>
            </a:r>
            <a:r>
              <a:rPr lang="ru-RU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Слайд №11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0215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Основные выводы</a:t>
            </a:r>
            <a:r>
              <a:rPr lang="ru-RU" sz="20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Устойчивое развитие регионов невозможно без комплексного подхода, включающего экономические, социальные и экологические аспекты.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Инновации играют ключевую роль в решении проблем устойчивого развития на региональном уровне, однако их внедрение требует эффективного взаимодействия между государственными органами, местными сообществами и частным сектором.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0215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 Рекомендации</a:t>
            </a:r>
            <a:r>
              <a:rPr lang="ru-RU" sz="20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20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Необходимость создания более гибкой системы поддержки инновационных проектов в регионах.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20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Активное вовлечение местных сообществ и властей в реализацию устойчивых инициатив.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lnSpc>
                <a:spcPct val="125000"/>
              </a:lnSpc>
              <a:spcAft>
                <a:spcPts val="800"/>
              </a:spcAft>
            </a:pPr>
            <a:r>
              <a:rPr lang="ru-RU" sz="20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и распространение лучших практик устойчивого развития, с акцентом на региональные особенности.</a:t>
            </a:r>
            <a:endParaRPr lang="ru-RU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827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>
            <a:extLst>
              <a:ext uri="{FF2B5EF4-FFF2-40B4-BE49-F238E27FC236}">
                <a16:creationId xmlns:a16="http://schemas.microsoft.com/office/drawing/2014/main" id="{7AEF0100-1C56-44D1-AD7D-EF6511E6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544" y="6175354"/>
            <a:ext cx="7512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ru-RU" altLang="ru-RU" sz="2400" b="1" i="1" dirty="0">
                <a:solidFill>
                  <a:srgbClr val="002060"/>
                </a:solidFill>
              </a:rPr>
              <a:t>Талдыкорган - 2025 год.</a:t>
            </a:r>
          </a:p>
        </p:txBody>
      </p:sp>
      <p:sp>
        <p:nvSpPr>
          <p:cNvPr id="3075" name="Text Box 4">
            <a:extLst>
              <a:ext uri="{FF2B5EF4-FFF2-40B4-BE49-F238E27FC236}">
                <a16:creationId xmlns:a16="http://schemas.microsoft.com/office/drawing/2014/main" id="{815034C4-341C-4BAB-B7EE-648991014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52" y="315689"/>
            <a:ext cx="1219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kk-KZ" altLang="ru-RU" sz="2800" b="1" dirty="0">
                <a:solidFill>
                  <a:srgbClr val="002060"/>
                </a:solidFill>
              </a:rPr>
              <a:t>Общественное объединение «Центр устойчивого развития </a:t>
            </a:r>
            <a:r>
              <a:rPr lang="en-US" altLang="ru-RU" sz="2800" b="1" dirty="0">
                <a:solidFill>
                  <a:srgbClr val="002060"/>
                </a:solidFill>
              </a:rPr>
              <a:t>O</a:t>
            </a:r>
            <a:r>
              <a:rPr lang="ru-RU" altLang="ru-RU" sz="2800" b="1" dirty="0" err="1">
                <a:solidFill>
                  <a:srgbClr val="002060"/>
                </a:solidFill>
              </a:rPr>
              <a:t>шак</a:t>
            </a:r>
            <a:r>
              <a:rPr lang="ru-RU" altLang="ru-RU" sz="2800" b="1" dirty="0">
                <a:solidFill>
                  <a:srgbClr val="002060"/>
                </a:solidFill>
              </a:rPr>
              <a:t>»</a:t>
            </a:r>
          </a:p>
        </p:txBody>
      </p:sp>
      <p:pic>
        <p:nvPicPr>
          <p:cNvPr id="3077" name="Рисунок 1">
            <a:extLst>
              <a:ext uri="{FF2B5EF4-FFF2-40B4-BE49-F238E27FC236}">
                <a16:creationId xmlns:a16="http://schemas.microsoft.com/office/drawing/2014/main" id="{33C62139-7D86-4E76-B42A-A57096F01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071" y="772516"/>
            <a:ext cx="3095625" cy="2005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58034" y="3284555"/>
            <a:ext cx="12006072" cy="659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3200" b="1" dirty="0">
                <a:solidFill>
                  <a:srgbClr val="C00000"/>
                </a:solidFill>
                <a:cs typeface="Arial" charset="0"/>
              </a:rPr>
              <a:t>           </a:t>
            </a:r>
            <a:r>
              <a:rPr lang="ru-RU" sz="32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БЛАГОДАРЮ ЗА ВНИМАНИЕ</a:t>
            </a:r>
            <a:endParaRPr lang="ru-RU" sz="32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13DB96-7C03-8270-79CF-18531F244661}"/>
              </a:ext>
            </a:extLst>
          </p:cNvPr>
          <p:cNvSpPr txBox="1"/>
          <p:nvPr/>
        </p:nvSpPr>
        <p:spPr>
          <a:xfrm>
            <a:off x="2764406" y="4573171"/>
            <a:ext cx="72932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Молдабай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Сар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қ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ытбек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Сәрсембайұлы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доктор юридических наук, профессор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855152"/>
      </p:ext>
    </p:extLst>
  </p:cSld>
  <p:clrMapOvr>
    <a:masterClrMapping/>
  </p:clrMapOvr>
  <p:transition>
    <p:cover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D41BA3-B631-064F-B888-855F751D8779}"/>
              </a:ext>
            </a:extLst>
          </p:cNvPr>
          <p:cNvSpPr txBox="1"/>
          <p:nvPr/>
        </p:nvSpPr>
        <p:spPr>
          <a:xfrm>
            <a:off x="342900" y="67798"/>
            <a:ext cx="11696700" cy="6417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</a:t>
            </a: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Цели устойчивого развития и Казахстан      Слайд №1</a:t>
            </a:r>
            <a:endParaRPr lang="ru-RU" sz="1900" kern="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ЦУР — это 17 глобальных целей, состоящих из 169 подкатегорий и индикаторов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Система ЦУР создавалась экспертами ООН для того, чтобы страны могли как самостоятельно, так и совместно решать глобальные проблемы человечества. В их числе не только плохая экологическая обстановка и инфекционные болезни, но и трудности управления природными ресурсами, голод, бедность, недостаток образования и т. д.</a:t>
            </a:r>
            <a:r>
              <a:rPr lang="ru-RU" sz="19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последнем актуальном отчёте ООН говорится, что </a:t>
            </a: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глобальном уровне лишь 16% задач ЦУР находятся на пути к достижению</a:t>
            </a:r>
            <a:r>
              <a:rPr lang="ru-RU" sz="19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Основная часть задач (84%) демонстрирует ограниченный прогресс, застой или вовсе регресс.</a:t>
            </a:r>
            <a:r>
              <a:rPr lang="ru-RU" sz="19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основе этих данных авторы доклада сделали вывод, что к 2030 году мир не достигнет ни одной из семнадцати целей, которые ООН поставил в 2015-м. 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Есть четыре основные причины: многие страны выделяли недостаточно средств на реализацию ЦУР, на регресс сильно повлияли пандемия COVID-19 и международные конфликты. 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 тому же некоторые глобальные цели, такие как борьба с парниковыми газами и глобальным потеплением, требуют более длительного временного горизонта. </a:t>
            </a:r>
          </a:p>
          <a:p>
            <a:pPr algn="just">
              <a:lnSpc>
                <a:spcPct val="125000"/>
              </a:lnSpc>
              <a:spcAft>
                <a:spcPts val="800"/>
              </a:spcAft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Поэтому установлена следующая контрольная точка — 2050 год. Цели ЦУР будут скорректированы на 25 лет вперёд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099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16E971C-2639-AF46-69F5-94C2381E2DFE}"/>
              </a:ext>
            </a:extLst>
          </p:cNvPr>
          <p:cNvSpPr txBox="1"/>
          <p:nvPr/>
        </p:nvSpPr>
        <p:spPr>
          <a:xfrm>
            <a:off x="10659618" y="322826"/>
            <a:ext cx="18950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Слайд №2</a:t>
            </a:r>
            <a:r>
              <a:rPr lang="ru-RU" dirty="0"/>
              <a:t>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7C51AA-8A4D-9EF5-F026-4D49E7B324A0}"/>
              </a:ext>
            </a:extLst>
          </p:cNvPr>
          <p:cNvSpPr txBox="1"/>
          <p:nvPr/>
        </p:nvSpPr>
        <p:spPr>
          <a:xfrm>
            <a:off x="203200" y="305068"/>
            <a:ext cx="11823700" cy="6309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Проблемы устойчивого развития регионов Казахстана                     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Экономические проблемы: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Неразвитая инфраструктура в отдалённых районах.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Недостаток инвестиций в региональную экономику.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Высокая зависимость от одной или нескольких отраслей, что делает регионы уязвимыми к экономическим кризисам.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Низкий уровень диверсификации экономик регионов.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2.Социальные проблемы: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Высокая безработица, особенно среди молодежи.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Низкие доходы и социальная неравенство между регионами.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Проблемы в образовании и здравоохранении, вызванные неравномерным распределением государственных ресурсов.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Отток населения в крупные города и за рубеж.</a:t>
            </a:r>
          </a:p>
          <a:p>
            <a:r>
              <a:rPr lang="ru-RU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3.Экологические проблемы: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Загрязнение воды, воздуха и почвы в некоторых регионах.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Деградация земель, истощение природных ресурсов.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Угрозы изменения климата и их влияние на сельское хозяйство, особенно в районах, зависимых от аграрного производства.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    Низкий уровень экологической осведомленности населения и отсутствие системного подхода к охране природы.</a:t>
            </a:r>
          </a:p>
        </p:txBody>
      </p:sp>
    </p:spTree>
    <p:extLst>
      <p:ext uri="{BB962C8B-B14F-4D97-AF65-F5344CB8AC3E}">
        <p14:creationId xmlns:p14="http://schemas.microsoft.com/office/powerpoint/2010/main" val="1775832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захстан не продвинулся в достижении Целей устойчивого развития">
            <a:extLst>
              <a:ext uri="{FF2B5EF4-FFF2-40B4-BE49-F238E27FC236}">
                <a16:creationId xmlns:a16="http://schemas.microsoft.com/office/drawing/2014/main" id="{C8442FB0-936C-701D-47AB-5063DB0C7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146441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A9561C-9DF6-C6E2-BB86-EEAF07BA2EB7}"/>
              </a:ext>
            </a:extLst>
          </p:cNvPr>
          <p:cNvSpPr txBox="1"/>
          <p:nvPr/>
        </p:nvSpPr>
        <p:spPr>
          <a:xfrm>
            <a:off x="10087897" y="0"/>
            <a:ext cx="16813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Слайд №3</a:t>
            </a:r>
            <a:r>
              <a:rPr lang="ru-RU" sz="20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19269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захстан не продвинулся в достижении Целей устойчивого развития">
            <a:extLst>
              <a:ext uri="{FF2B5EF4-FFF2-40B4-BE49-F238E27FC236}">
                <a16:creationId xmlns:a16="http://schemas.microsoft.com/office/drawing/2014/main" id="{1E7F2FA6-4DE3-208E-D969-D4B64CE1A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59" y="64008"/>
            <a:ext cx="11729884" cy="679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FD11F1-9577-7B42-CDD3-924FF994C3EC}"/>
              </a:ext>
            </a:extLst>
          </p:cNvPr>
          <p:cNvSpPr txBox="1"/>
          <p:nvPr/>
        </p:nvSpPr>
        <p:spPr>
          <a:xfrm>
            <a:off x="10407483" y="262469"/>
            <a:ext cx="15534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Слайд №4</a:t>
            </a:r>
            <a:r>
              <a:rPr lang="ru-RU" sz="1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973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захстан не продвинулся в достижении Целей устойчивого развития">
            <a:extLst>
              <a:ext uri="{FF2B5EF4-FFF2-40B4-BE49-F238E27FC236}">
                <a16:creationId xmlns:a16="http://schemas.microsoft.com/office/drawing/2014/main" id="{20E42D45-CAA8-4ABF-C5D2-CBC8B8052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AAA5CD-2F28-6583-57EA-6FAD0F318783}"/>
              </a:ext>
            </a:extLst>
          </p:cNvPr>
          <p:cNvSpPr txBox="1"/>
          <p:nvPr/>
        </p:nvSpPr>
        <p:spPr>
          <a:xfrm>
            <a:off x="10493326" y="109434"/>
            <a:ext cx="1698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Слайд №5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156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23CCECA-91D0-C30D-BE8C-02F247115944}"/>
              </a:ext>
            </a:extLst>
          </p:cNvPr>
          <p:cNvSpPr txBox="1"/>
          <p:nvPr/>
        </p:nvSpPr>
        <p:spPr>
          <a:xfrm>
            <a:off x="129308" y="131725"/>
            <a:ext cx="11896437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II. Инновации в устойчивом развитии регионов Казахстана      </a:t>
            </a:r>
            <a:r>
              <a:rPr lang="ru-RU" sz="19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Слайд №6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9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9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buFont typeface="+mj-lt"/>
              <a:buAutoNum type="arabicPeriod"/>
              <a:tabLst>
                <a:tab pos="768985" algn="l"/>
              </a:tabLst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Инновационные подходы в экономике:</a:t>
            </a:r>
            <a:endParaRPr lang="ru-RU" sz="19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высокотехнологичных и экологически чистых производств, которые способствуют созданию новых рабочих мест и снижению негативного воздействия на окружающую среду.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Внедрение «зелёных» технологий и устойчивых методов производства в сельское хозяйство, горнодобывающую промышленность, энергетику.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инфраструктуры для развития туристической отрасли с акцентом на экотуризм и устойчивые практики.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-342900" algn="just">
              <a:buFont typeface="+mj-lt"/>
              <a:buAutoNum type="arabicPeriod"/>
              <a:tabLst>
                <a:tab pos="768985" algn="l"/>
              </a:tabLst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Инновации в социальной сфере:</a:t>
            </a:r>
            <a:endParaRPr lang="ru-RU" sz="19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Внедрение цифровых технологий для улучшения доступа к образованию, здравоохранению и социальным услугам в удалённых регионах.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платформ для активного взаимодействия местных сообществ с государственными органами и частным сектором.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 новых форм социальных предприятий, которые создают устойчивые рабочие места и способствуют развитию местных инициатив.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indent="-342900" algn="just">
              <a:buFont typeface="+mj-lt"/>
              <a:buAutoNum type="arabicPeriod"/>
              <a:tabLst>
                <a:tab pos="768985" algn="l"/>
              </a:tabLst>
            </a:pPr>
            <a:r>
              <a:rPr lang="ru-RU" sz="19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Экологические инновации</a:t>
            </a:r>
            <a:r>
              <a:rPr lang="ru-RU" sz="19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ru-RU" sz="1900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Разработка и внедрение технологий для улучшения управления водными и земельными ресурсами.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>
              <a:buNone/>
            </a:pPr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 проектов по восстановлению экосистем, например, лесовосстановление, очистка загрязнённых водоёмов, восстановление плодородных земель.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9580" algn="just"/>
            <a:r>
              <a:rPr lang="ru-RU" sz="1900" kern="100" spc="5" dirty="0">
                <a:solidFill>
                  <a:srgbClr val="1E1E1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</a:t>
            </a:r>
            <a:r>
              <a:rPr lang="ru-RU" sz="19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Внедрение технологий по переработке отходов и переход к замкнутым циклам производства.</a:t>
            </a:r>
            <a:endParaRPr lang="ru-RU" sz="19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9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76AAC19-AB10-3F4F-51EC-9E0176288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662CFFD-12AD-8A3A-532E-97703C91BDC6}"/>
              </a:ext>
            </a:extLst>
          </p:cNvPr>
          <p:cNvSpPr txBox="1"/>
          <p:nvPr/>
        </p:nvSpPr>
        <p:spPr>
          <a:xfrm>
            <a:off x="10090052" y="264179"/>
            <a:ext cx="17549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Слайд №7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38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7381FD-419F-5771-A820-EB6D4A8E03A6}"/>
              </a:ext>
            </a:extLst>
          </p:cNvPr>
          <p:cNvSpPr txBox="1"/>
          <p:nvPr/>
        </p:nvSpPr>
        <p:spPr>
          <a:xfrm>
            <a:off x="147782" y="0"/>
            <a:ext cx="11979563" cy="695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2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Казахстан в Глобальном инновационном индексе 2024: достижения и перспективы</a:t>
            </a:r>
          </a:p>
          <a:p>
            <a:pPr algn="just">
              <a:buNone/>
            </a:pPr>
            <a:r>
              <a:rPr lang="ru-RU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Слайд №8</a:t>
            </a:r>
            <a:endParaRPr lang="ru-RU" sz="2200" b="0" i="0" dirty="0">
              <a:solidFill>
                <a:srgbClr val="05050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2024 году Казахстан впервые вошел в топ-80 стран мира по Глобальному инновационному индексу (GII), заняв 78-е место из 133 стран. 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Этот индекс, разработанный Всемирной организацией интеллектуальной собственности (WIPO) в сотрудничестве с INSEAD и Корнеллским университетом, является ведущим мировым показателем оценки инновационной деятельности стран.  (</a:t>
            </a:r>
            <a:r>
              <a:rPr lang="ru-RU" sz="1400" b="1" i="0" u="none" strike="noStrike" dirty="0">
                <a:solidFill>
                  <a:srgbClr val="0064D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https://www.wipo.int/.../global.../en/gii-2024-results.html</a:t>
            </a: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</a:t>
            </a:r>
            <a:r>
              <a:rPr lang="ru-RU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Ретроспектива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Прогресс Казахстана в GII за последние годы демонстрирует устойчивую положительную динамику: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В 2022 году Казахстан занимал 83-е место среди 132 стран.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В 2023 году страна поднялась на 81-е место, улучшив свои позиции.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В 2024 году Казахстан укрепил свои достижения, войдя в топ-80 и заняв 78-е место.</a:t>
            </a:r>
          </a:p>
          <a:p>
            <a:pPr algn="just">
              <a:buNone/>
            </a:pPr>
            <a:endParaRPr lang="ru-RU" sz="2000" b="0" i="0" dirty="0">
              <a:solidFill>
                <a:srgbClr val="05050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Этот рост подчеркивает системные усилия государства в создании благоприятных условий для инновационного развития.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ru-RU" sz="20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Основные достижения Казахстана в GII 2024: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8-е место в мире по предоставлению государственных онлайн-услуг.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15-е место по уровню электронного участия граждан.</a:t>
            </a:r>
          </a:p>
          <a:p>
            <a:pPr algn="just">
              <a:buNone/>
            </a:pPr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10-е место по числу зарегистрированных полезных моделей.</a:t>
            </a:r>
          </a:p>
          <a:p>
            <a:pPr algn="just"/>
            <a:r>
              <a:rPr lang="ru-RU" sz="2000" b="0" i="0" dirty="0">
                <a:solidFill>
                  <a:srgbClr val="05050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• 25-е место по качеству политики в области предпринимательства и культуры инноваций</a:t>
            </a:r>
          </a:p>
        </p:txBody>
      </p:sp>
    </p:spTree>
    <p:extLst>
      <p:ext uri="{BB962C8B-B14F-4D97-AF65-F5344CB8AC3E}">
        <p14:creationId xmlns:p14="http://schemas.microsoft.com/office/powerpoint/2010/main" val="557095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1219</Words>
  <Application>Microsoft Office PowerPoint</Application>
  <PresentationFormat>Широкоэкранный</PresentationFormat>
  <Paragraphs>105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Саркытбек</dc:creator>
  <cp:lastModifiedBy>User</cp:lastModifiedBy>
  <cp:revision>6</cp:revision>
  <dcterms:created xsi:type="dcterms:W3CDTF">2025-04-15T17:54:55Z</dcterms:created>
  <dcterms:modified xsi:type="dcterms:W3CDTF">2025-04-18T07:26:19Z</dcterms:modified>
</cp:coreProperties>
</file>