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76.jpg" ContentType="image/jpeg"/>
  <Override PartName="/ppt/media/image83.jpg" ContentType="image/jpeg"/>
  <Override PartName="/ppt/media/image86.jpg" ContentType="image/jpeg"/>
  <Override PartName="/ppt/media/image87.jpg" ContentType="image/jpeg"/>
  <Override PartName="/ppt/media/image88.jpg" ContentType="image/jpeg"/>
  <Override PartName="/ppt/media/image89.jpg" ContentType="image/jpeg"/>
  <Override PartName="/ppt/media/image9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600" r:id="rId2"/>
    <p:sldId id="589" r:id="rId3"/>
    <p:sldId id="2172" r:id="rId4"/>
    <p:sldId id="2169" r:id="rId5"/>
    <p:sldId id="2170" r:id="rId6"/>
    <p:sldId id="2171" r:id="rId7"/>
    <p:sldId id="2128" r:id="rId8"/>
    <p:sldId id="2174" r:id="rId9"/>
    <p:sldId id="2165" r:id="rId10"/>
    <p:sldId id="2134" r:id="rId11"/>
    <p:sldId id="2180" r:id="rId12"/>
    <p:sldId id="2146" r:id="rId13"/>
    <p:sldId id="2151" r:id="rId14"/>
    <p:sldId id="261" r:id="rId15"/>
    <p:sldId id="489" r:id="rId16"/>
    <p:sldId id="2142" r:id="rId17"/>
    <p:sldId id="2177" r:id="rId18"/>
    <p:sldId id="2105" r:id="rId19"/>
    <p:sldId id="2141" r:id="rId20"/>
    <p:sldId id="2127" r:id="rId21"/>
    <p:sldId id="2143" r:id="rId22"/>
    <p:sldId id="2029" r:id="rId23"/>
    <p:sldId id="2158" r:id="rId24"/>
    <p:sldId id="2153" r:id="rId25"/>
    <p:sldId id="2152" r:id="rId26"/>
    <p:sldId id="2065" r:id="rId27"/>
    <p:sldId id="2140" r:id="rId28"/>
    <p:sldId id="2063" r:id="rId29"/>
    <p:sldId id="2116" r:id="rId30"/>
    <p:sldId id="2179" r:id="rId31"/>
    <p:sldId id="2176" r:id="rId32"/>
    <p:sldId id="2181" r:id="rId33"/>
    <p:sldId id="2156"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FF8"/>
    <a:srgbClr val="F828D0"/>
    <a:srgbClr val="9286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94" autoAdjust="0"/>
    <p:restoredTop sz="94660"/>
  </p:normalViewPr>
  <p:slideViewPr>
    <p:cSldViewPr snapToGrid="0">
      <p:cViewPr varScale="1">
        <p:scale>
          <a:sx n="82" d="100"/>
          <a:sy n="82" d="100"/>
        </p:scale>
        <p:origin x="379" y="48"/>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4C9B2-08B8-4946-B0A6-D89FC9DE1804}"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ru-RU"/>
        </a:p>
      </dgm:t>
    </dgm:pt>
    <dgm:pt modelId="{BF8ECF94-71C4-4FC4-AF95-28297424BE13}">
      <dgm:prSet custT="1"/>
      <dgm:spPr/>
      <dgm:t>
        <a:bodyPr/>
        <a:lstStyle/>
        <a:p>
          <a:pPr algn="l">
            <a:lnSpc>
              <a:spcPct val="100000"/>
            </a:lnSpc>
          </a:pPr>
          <a:r>
            <a:rPr lang="ru-RU" sz="1800" dirty="0">
              <a:solidFill>
                <a:srgbClr val="002060"/>
              </a:solidFill>
              <a:latin typeface="Arial" panose="020B0604020202020204" pitchFamily="34" charset="0"/>
              <a:cs typeface="Arial" panose="020B0604020202020204" pitchFamily="34" charset="0"/>
            </a:rPr>
            <a:t>Люди и взаимодействие важнее процессов и инструментов, </a:t>
          </a:r>
        </a:p>
        <a:p>
          <a:pPr algn="l">
            <a:lnSpc>
              <a:spcPct val="100000"/>
            </a:lnSpc>
          </a:pPr>
          <a:r>
            <a:rPr lang="ru-RU" sz="1600" b="1" i="1" dirty="0">
              <a:solidFill>
                <a:srgbClr val="00B050"/>
              </a:solidFill>
              <a:latin typeface="Arial" panose="020B0604020202020204" pitchFamily="34" charset="0"/>
              <a:cs typeface="Arial" panose="020B0604020202020204" pitchFamily="34" charset="0"/>
            </a:rPr>
            <a:t>*Наша ремарка: кроме тех процессов и инструментов, которые обеспечивают это взаимодействие</a:t>
          </a:r>
        </a:p>
      </dgm:t>
    </dgm:pt>
    <dgm:pt modelId="{935CC8B9-C4AA-452C-82C2-117000802180}" type="parTrans" cxnId="{4F300616-1496-437A-B705-6C96E0C156C3}">
      <dgm:prSet/>
      <dgm:spPr/>
      <dgm:t>
        <a:bodyPr/>
        <a:lstStyle/>
        <a:p>
          <a:endParaRPr lang="ru-RU"/>
        </a:p>
      </dgm:t>
    </dgm:pt>
    <dgm:pt modelId="{3BC8B139-2A22-4B34-AD0D-6D19E4063AB0}" type="sibTrans" cxnId="{4F300616-1496-437A-B705-6C96E0C156C3}">
      <dgm:prSet/>
      <dgm:spPr/>
      <dgm:t>
        <a:bodyPr/>
        <a:lstStyle/>
        <a:p>
          <a:pPr>
            <a:lnSpc>
              <a:spcPct val="100000"/>
            </a:lnSpc>
          </a:pPr>
          <a:endParaRPr lang="ru-RU"/>
        </a:p>
      </dgm:t>
    </dgm:pt>
    <dgm:pt modelId="{84490202-A19C-451F-B6B5-4B7C2E73EEE4}">
      <dgm:prSet custT="1"/>
      <dgm:spPr/>
      <dgm:t>
        <a:bodyPr/>
        <a:lstStyle/>
        <a:p>
          <a:pPr>
            <a:lnSpc>
              <a:spcPct val="100000"/>
            </a:lnSpc>
          </a:pPr>
          <a:r>
            <a:rPr lang="ru-RU" sz="1800" dirty="0">
              <a:solidFill>
                <a:srgbClr val="002060"/>
              </a:solidFill>
              <a:latin typeface="Arial" panose="020B0604020202020204" pitchFamily="34" charset="0"/>
              <a:cs typeface="Arial" panose="020B0604020202020204" pitchFamily="34" charset="0"/>
            </a:rPr>
            <a:t>Работающий продукт важнее исчерпывающей документации </a:t>
          </a:r>
        </a:p>
      </dgm:t>
    </dgm:pt>
    <dgm:pt modelId="{E5F41447-72A8-4DA4-A9B6-4C312A288B9C}" type="parTrans" cxnId="{4A75E41F-C1EA-4A34-9CC5-021A85721A66}">
      <dgm:prSet/>
      <dgm:spPr/>
      <dgm:t>
        <a:bodyPr/>
        <a:lstStyle/>
        <a:p>
          <a:endParaRPr lang="ru-RU"/>
        </a:p>
      </dgm:t>
    </dgm:pt>
    <dgm:pt modelId="{9F3107BB-D9FD-4269-B73B-E6E9D5331820}" type="sibTrans" cxnId="{4A75E41F-C1EA-4A34-9CC5-021A85721A66}">
      <dgm:prSet/>
      <dgm:spPr/>
      <dgm:t>
        <a:bodyPr/>
        <a:lstStyle/>
        <a:p>
          <a:pPr>
            <a:lnSpc>
              <a:spcPct val="100000"/>
            </a:lnSpc>
          </a:pPr>
          <a:endParaRPr lang="ru-RU"/>
        </a:p>
      </dgm:t>
    </dgm:pt>
    <dgm:pt modelId="{B020A076-4D40-4F71-97D9-0B148D4EA720}">
      <dgm:prSet custT="1"/>
      <dgm:spPr/>
      <dgm:t>
        <a:bodyPr/>
        <a:lstStyle/>
        <a:p>
          <a:pPr>
            <a:lnSpc>
              <a:spcPct val="100000"/>
            </a:lnSpc>
          </a:pPr>
          <a:r>
            <a:rPr lang="ru-RU" sz="1800" dirty="0">
              <a:solidFill>
                <a:srgbClr val="002060"/>
              </a:solidFill>
              <a:latin typeface="Arial" panose="020B0604020202020204" pitchFamily="34" charset="0"/>
              <a:cs typeface="Arial" panose="020B0604020202020204" pitchFamily="34" charset="0"/>
            </a:rPr>
            <a:t>Сотрудничество с заказчиком важнее согласования условий договора </a:t>
          </a:r>
        </a:p>
      </dgm:t>
    </dgm:pt>
    <dgm:pt modelId="{3F0EC15B-1F85-40D3-87CF-156D4F333DE6}" type="parTrans" cxnId="{4383BAD7-C946-4AD0-A163-DC955ABCB660}">
      <dgm:prSet/>
      <dgm:spPr/>
      <dgm:t>
        <a:bodyPr/>
        <a:lstStyle/>
        <a:p>
          <a:endParaRPr lang="ru-RU"/>
        </a:p>
      </dgm:t>
    </dgm:pt>
    <dgm:pt modelId="{14424165-DD49-42F7-97FE-26F0C4BCD774}" type="sibTrans" cxnId="{4383BAD7-C946-4AD0-A163-DC955ABCB660}">
      <dgm:prSet/>
      <dgm:spPr/>
      <dgm:t>
        <a:bodyPr/>
        <a:lstStyle/>
        <a:p>
          <a:pPr>
            <a:lnSpc>
              <a:spcPct val="100000"/>
            </a:lnSpc>
          </a:pPr>
          <a:endParaRPr lang="ru-RU"/>
        </a:p>
      </dgm:t>
    </dgm:pt>
    <dgm:pt modelId="{43C87E4F-6D86-4C95-B079-2E7B94CF0115}">
      <dgm:prSet custT="1"/>
      <dgm:spPr/>
      <dgm:t>
        <a:bodyPr/>
        <a:lstStyle/>
        <a:p>
          <a:pPr>
            <a:lnSpc>
              <a:spcPct val="100000"/>
            </a:lnSpc>
          </a:pPr>
          <a:r>
            <a:rPr lang="ru-RU" sz="1800" dirty="0">
              <a:solidFill>
                <a:srgbClr val="002060"/>
              </a:solidFill>
              <a:latin typeface="Arial" panose="020B0604020202020204" pitchFamily="34" charset="0"/>
              <a:cs typeface="Arial" panose="020B0604020202020204" pitchFamily="34" charset="0"/>
            </a:rPr>
            <a:t>Готовность к изменениям важнее следования первоначальному плану</a:t>
          </a:r>
        </a:p>
      </dgm:t>
    </dgm:pt>
    <dgm:pt modelId="{487D2095-83DA-4106-BC75-685937B6D419}" type="parTrans" cxnId="{308BAD2A-1DAF-42BE-A092-CAE48AECFA15}">
      <dgm:prSet/>
      <dgm:spPr/>
      <dgm:t>
        <a:bodyPr/>
        <a:lstStyle/>
        <a:p>
          <a:endParaRPr lang="ru-RU"/>
        </a:p>
      </dgm:t>
    </dgm:pt>
    <dgm:pt modelId="{7F402EA2-5C5A-4C5A-9DBF-E750385E6AB0}" type="sibTrans" cxnId="{308BAD2A-1DAF-42BE-A092-CAE48AECFA15}">
      <dgm:prSet/>
      <dgm:spPr/>
      <dgm:t>
        <a:bodyPr/>
        <a:lstStyle/>
        <a:p>
          <a:endParaRPr lang="ru-RU"/>
        </a:p>
      </dgm:t>
    </dgm:pt>
    <dgm:pt modelId="{D42FD6E3-B1FC-495F-A0E1-7096889E644B}" type="pres">
      <dgm:prSet presAssocID="{5254C9B2-08B8-4946-B0A6-D89FC9DE1804}" presName="root" presStyleCnt="0">
        <dgm:presLayoutVars>
          <dgm:dir/>
          <dgm:resizeHandles val="exact"/>
        </dgm:presLayoutVars>
      </dgm:prSet>
      <dgm:spPr/>
    </dgm:pt>
    <dgm:pt modelId="{4BAAB4DA-13E3-4301-A0CE-AB89E06E6A13}" type="pres">
      <dgm:prSet presAssocID="{5254C9B2-08B8-4946-B0A6-D89FC9DE1804}" presName="container" presStyleCnt="0">
        <dgm:presLayoutVars>
          <dgm:dir/>
          <dgm:resizeHandles val="exact"/>
        </dgm:presLayoutVars>
      </dgm:prSet>
      <dgm:spPr/>
    </dgm:pt>
    <dgm:pt modelId="{E0031832-F2DB-4555-AED2-F0B0B784D196}" type="pres">
      <dgm:prSet presAssocID="{BF8ECF94-71C4-4FC4-AF95-28297424BE13}" presName="compNode" presStyleCnt="0"/>
      <dgm:spPr/>
    </dgm:pt>
    <dgm:pt modelId="{C4AE3E2C-7A5D-43A6-9B6E-43C45CBEBD47}" type="pres">
      <dgm:prSet presAssocID="{BF8ECF94-71C4-4FC4-AF95-28297424BE13}" presName="iconBgRect" presStyleLbl="bgShp" presStyleIdx="0" presStyleCnt="4"/>
      <dgm:spPr>
        <a:solidFill>
          <a:schemeClr val="accent1">
            <a:lumMod val="60000"/>
            <a:lumOff val="40000"/>
          </a:schemeClr>
        </a:solidFill>
      </dgm:spPr>
    </dgm:pt>
    <dgm:pt modelId="{6BD73273-9374-4A7C-A98E-8C6749FC672E}" type="pres">
      <dgm:prSet presAssocID="{BF8ECF94-71C4-4FC4-AF95-28297424BE13}"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14BE0F4-E658-400E-8A87-F7913C236AD8}" type="pres">
      <dgm:prSet presAssocID="{BF8ECF94-71C4-4FC4-AF95-28297424BE13}" presName="spaceRect" presStyleCnt="0"/>
      <dgm:spPr/>
    </dgm:pt>
    <dgm:pt modelId="{CCBD6E45-03E7-40F0-B6FD-8CBB881DDCE0}" type="pres">
      <dgm:prSet presAssocID="{BF8ECF94-71C4-4FC4-AF95-28297424BE13}" presName="textRect" presStyleLbl="revTx" presStyleIdx="0" presStyleCnt="4">
        <dgm:presLayoutVars>
          <dgm:chMax val="1"/>
          <dgm:chPref val="1"/>
        </dgm:presLayoutVars>
      </dgm:prSet>
      <dgm:spPr/>
    </dgm:pt>
    <dgm:pt modelId="{66198626-9BDA-4F0F-85DC-8F99B973D5FC}" type="pres">
      <dgm:prSet presAssocID="{3BC8B139-2A22-4B34-AD0D-6D19E4063AB0}" presName="sibTrans" presStyleLbl="sibTrans2D1" presStyleIdx="0" presStyleCnt="0"/>
      <dgm:spPr/>
    </dgm:pt>
    <dgm:pt modelId="{D806199F-357F-4CB7-9DD3-C3E85ACD0159}" type="pres">
      <dgm:prSet presAssocID="{84490202-A19C-451F-B6B5-4B7C2E73EEE4}" presName="compNode" presStyleCnt="0"/>
      <dgm:spPr/>
    </dgm:pt>
    <dgm:pt modelId="{7F3010B3-9878-4E21-B3D7-57982FA88AE3}" type="pres">
      <dgm:prSet presAssocID="{84490202-A19C-451F-B6B5-4B7C2E73EEE4}" presName="iconBgRect" presStyleLbl="bgShp" presStyleIdx="1" presStyleCnt="4"/>
      <dgm:spPr>
        <a:solidFill>
          <a:schemeClr val="accent1">
            <a:lumMod val="60000"/>
            <a:lumOff val="40000"/>
          </a:schemeClr>
        </a:solidFill>
      </dgm:spPr>
    </dgm:pt>
    <dgm:pt modelId="{08DCE73C-80FA-4651-8D21-02D17504EFDE}" type="pres">
      <dgm:prSet presAssocID="{84490202-A19C-451F-B6B5-4B7C2E73EEE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4C18A12-356A-4B10-A177-5AFF16FDDCF6}" type="pres">
      <dgm:prSet presAssocID="{84490202-A19C-451F-B6B5-4B7C2E73EEE4}" presName="spaceRect" presStyleCnt="0"/>
      <dgm:spPr/>
    </dgm:pt>
    <dgm:pt modelId="{1AAF751F-A4F4-4E87-878E-B2FABE02B3A5}" type="pres">
      <dgm:prSet presAssocID="{84490202-A19C-451F-B6B5-4B7C2E73EEE4}" presName="textRect" presStyleLbl="revTx" presStyleIdx="1" presStyleCnt="4" custLinFactNeighborY="-2131">
        <dgm:presLayoutVars>
          <dgm:chMax val="1"/>
          <dgm:chPref val="1"/>
        </dgm:presLayoutVars>
      </dgm:prSet>
      <dgm:spPr/>
    </dgm:pt>
    <dgm:pt modelId="{168451F6-006B-4D08-A877-D007DB807B0D}" type="pres">
      <dgm:prSet presAssocID="{9F3107BB-D9FD-4269-B73B-E6E9D5331820}" presName="sibTrans" presStyleLbl="sibTrans2D1" presStyleIdx="0" presStyleCnt="0"/>
      <dgm:spPr/>
    </dgm:pt>
    <dgm:pt modelId="{E1F78C6C-BD4D-425F-8CB0-7D8F48A8762D}" type="pres">
      <dgm:prSet presAssocID="{B020A076-4D40-4F71-97D9-0B148D4EA720}" presName="compNode" presStyleCnt="0"/>
      <dgm:spPr/>
    </dgm:pt>
    <dgm:pt modelId="{2B916788-408F-4404-A3C8-4E4E53C989EE}" type="pres">
      <dgm:prSet presAssocID="{B020A076-4D40-4F71-97D9-0B148D4EA720}" presName="iconBgRect" presStyleLbl="bgShp" presStyleIdx="2" presStyleCnt="4"/>
      <dgm:spPr>
        <a:solidFill>
          <a:schemeClr val="accent1">
            <a:lumMod val="60000"/>
            <a:lumOff val="40000"/>
          </a:schemeClr>
        </a:solidFill>
      </dgm:spPr>
    </dgm:pt>
    <dgm:pt modelId="{79AA881A-0A4D-4A92-A3B6-79AA4511877F}" type="pres">
      <dgm:prSet presAssocID="{B020A076-4D40-4F71-97D9-0B148D4EA72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DFA652E0-90A5-47AB-9E37-58A2B9D2745C}" type="pres">
      <dgm:prSet presAssocID="{B020A076-4D40-4F71-97D9-0B148D4EA720}" presName="spaceRect" presStyleCnt="0"/>
      <dgm:spPr/>
    </dgm:pt>
    <dgm:pt modelId="{B03FD7D0-CE89-4FC7-A2EC-E014D92126B2}" type="pres">
      <dgm:prSet presAssocID="{B020A076-4D40-4F71-97D9-0B148D4EA720}" presName="textRect" presStyleLbl="revTx" presStyleIdx="2" presStyleCnt="4" custLinFactNeighborX="-740" custLinFactNeighborY="-7181">
        <dgm:presLayoutVars>
          <dgm:chMax val="1"/>
          <dgm:chPref val="1"/>
        </dgm:presLayoutVars>
      </dgm:prSet>
      <dgm:spPr/>
    </dgm:pt>
    <dgm:pt modelId="{169ECAB5-A21D-42F9-9F9B-B3E1D11DBD87}" type="pres">
      <dgm:prSet presAssocID="{14424165-DD49-42F7-97FE-26F0C4BCD774}" presName="sibTrans" presStyleLbl="sibTrans2D1" presStyleIdx="0" presStyleCnt="0"/>
      <dgm:spPr/>
    </dgm:pt>
    <dgm:pt modelId="{E64EDD90-6755-42A8-B5E5-13FA904B3278}" type="pres">
      <dgm:prSet presAssocID="{43C87E4F-6D86-4C95-B079-2E7B94CF0115}" presName="compNode" presStyleCnt="0"/>
      <dgm:spPr/>
    </dgm:pt>
    <dgm:pt modelId="{FE09D90F-069C-4FD9-8525-7DC74B0CC571}" type="pres">
      <dgm:prSet presAssocID="{43C87E4F-6D86-4C95-B079-2E7B94CF0115}" presName="iconBgRect" presStyleLbl="bgShp" presStyleIdx="3" presStyleCnt="4"/>
      <dgm:spPr>
        <a:solidFill>
          <a:schemeClr val="accent1">
            <a:lumMod val="60000"/>
            <a:lumOff val="40000"/>
          </a:schemeClr>
        </a:solidFill>
      </dgm:spPr>
    </dgm:pt>
    <dgm:pt modelId="{464363FA-361F-4C0C-97C9-26C1EC80787C}" type="pres">
      <dgm:prSet presAssocID="{43C87E4F-6D86-4C95-B079-2E7B94CF0115}"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 Chime"/>
        </a:ext>
      </dgm:extLst>
    </dgm:pt>
    <dgm:pt modelId="{EFA5723E-0049-40B7-ADE4-65C07ACFD6EA}" type="pres">
      <dgm:prSet presAssocID="{43C87E4F-6D86-4C95-B079-2E7B94CF0115}" presName="spaceRect" presStyleCnt="0"/>
      <dgm:spPr/>
    </dgm:pt>
    <dgm:pt modelId="{8B1AB96C-2AAC-4110-AF41-7911CB978B43}" type="pres">
      <dgm:prSet presAssocID="{43C87E4F-6D86-4C95-B079-2E7B94CF0115}" presName="textRect" presStyleLbl="revTx" presStyleIdx="3" presStyleCnt="4" custLinFactNeighborX="-2667" custLinFactNeighborY="-7683">
        <dgm:presLayoutVars>
          <dgm:chMax val="1"/>
          <dgm:chPref val="1"/>
        </dgm:presLayoutVars>
      </dgm:prSet>
      <dgm:spPr/>
    </dgm:pt>
  </dgm:ptLst>
  <dgm:cxnLst>
    <dgm:cxn modelId="{6C60C010-56B5-4858-BCFB-F8BC1C7B6CDF}" type="presOf" srcId="{5254C9B2-08B8-4946-B0A6-D89FC9DE1804}" destId="{D42FD6E3-B1FC-495F-A0E1-7096889E644B}" srcOrd="0" destOrd="0" presId="urn:microsoft.com/office/officeart/2018/2/layout/IconCircleList"/>
    <dgm:cxn modelId="{4F300616-1496-437A-B705-6C96E0C156C3}" srcId="{5254C9B2-08B8-4946-B0A6-D89FC9DE1804}" destId="{BF8ECF94-71C4-4FC4-AF95-28297424BE13}" srcOrd="0" destOrd="0" parTransId="{935CC8B9-C4AA-452C-82C2-117000802180}" sibTransId="{3BC8B139-2A22-4B34-AD0D-6D19E4063AB0}"/>
    <dgm:cxn modelId="{B339C518-7E31-40C6-A601-BCA04FA83937}" type="presOf" srcId="{43C87E4F-6D86-4C95-B079-2E7B94CF0115}" destId="{8B1AB96C-2AAC-4110-AF41-7911CB978B43}" srcOrd="0" destOrd="0" presId="urn:microsoft.com/office/officeart/2018/2/layout/IconCircleList"/>
    <dgm:cxn modelId="{F9D8E81D-3DFB-4291-B948-E49C13A7DD5F}" type="presOf" srcId="{3BC8B139-2A22-4B34-AD0D-6D19E4063AB0}" destId="{66198626-9BDA-4F0F-85DC-8F99B973D5FC}" srcOrd="0" destOrd="0" presId="urn:microsoft.com/office/officeart/2018/2/layout/IconCircleList"/>
    <dgm:cxn modelId="{4A75E41F-C1EA-4A34-9CC5-021A85721A66}" srcId="{5254C9B2-08B8-4946-B0A6-D89FC9DE1804}" destId="{84490202-A19C-451F-B6B5-4B7C2E73EEE4}" srcOrd="1" destOrd="0" parTransId="{E5F41447-72A8-4DA4-A9B6-4C312A288B9C}" sibTransId="{9F3107BB-D9FD-4269-B73B-E6E9D5331820}"/>
    <dgm:cxn modelId="{308BAD2A-1DAF-42BE-A092-CAE48AECFA15}" srcId="{5254C9B2-08B8-4946-B0A6-D89FC9DE1804}" destId="{43C87E4F-6D86-4C95-B079-2E7B94CF0115}" srcOrd="3" destOrd="0" parTransId="{487D2095-83DA-4106-BC75-685937B6D419}" sibTransId="{7F402EA2-5C5A-4C5A-9DBF-E750385E6AB0}"/>
    <dgm:cxn modelId="{DA4D704B-C67C-4171-A56F-85DAAD84A741}" type="presOf" srcId="{14424165-DD49-42F7-97FE-26F0C4BCD774}" destId="{169ECAB5-A21D-42F9-9F9B-B3E1D11DBD87}" srcOrd="0" destOrd="0" presId="urn:microsoft.com/office/officeart/2018/2/layout/IconCircleList"/>
    <dgm:cxn modelId="{B589FB81-09CE-46F0-8610-06BEA9C27D2C}" type="presOf" srcId="{B020A076-4D40-4F71-97D9-0B148D4EA720}" destId="{B03FD7D0-CE89-4FC7-A2EC-E014D92126B2}" srcOrd="0" destOrd="0" presId="urn:microsoft.com/office/officeart/2018/2/layout/IconCircleList"/>
    <dgm:cxn modelId="{EC420E8F-85D9-4930-AFAA-3FA2058AAF30}" type="presOf" srcId="{BF8ECF94-71C4-4FC4-AF95-28297424BE13}" destId="{CCBD6E45-03E7-40F0-B6FD-8CBB881DDCE0}" srcOrd="0" destOrd="0" presId="urn:microsoft.com/office/officeart/2018/2/layout/IconCircleList"/>
    <dgm:cxn modelId="{BFF8DB99-B622-431B-9CBD-9E8A0EB76C85}" type="presOf" srcId="{9F3107BB-D9FD-4269-B73B-E6E9D5331820}" destId="{168451F6-006B-4D08-A877-D007DB807B0D}" srcOrd="0" destOrd="0" presId="urn:microsoft.com/office/officeart/2018/2/layout/IconCircleList"/>
    <dgm:cxn modelId="{4383BAD7-C946-4AD0-A163-DC955ABCB660}" srcId="{5254C9B2-08B8-4946-B0A6-D89FC9DE1804}" destId="{B020A076-4D40-4F71-97D9-0B148D4EA720}" srcOrd="2" destOrd="0" parTransId="{3F0EC15B-1F85-40D3-87CF-156D4F333DE6}" sibTransId="{14424165-DD49-42F7-97FE-26F0C4BCD774}"/>
    <dgm:cxn modelId="{3AD374F6-1F13-416B-ADB8-D8DDEC409DCB}" type="presOf" srcId="{84490202-A19C-451F-B6B5-4B7C2E73EEE4}" destId="{1AAF751F-A4F4-4E87-878E-B2FABE02B3A5}" srcOrd="0" destOrd="0" presId="urn:microsoft.com/office/officeart/2018/2/layout/IconCircleList"/>
    <dgm:cxn modelId="{E73E7C4D-F49D-4A77-9725-A22DB2C5A376}" type="presParOf" srcId="{D42FD6E3-B1FC-495F-A0E1-7096889E644B}" destId="{4BAAB4DA-13E3-4301-A0CE-AB89E06E6A13}" srcOrd="0" destOrd="0" presId="urn:microsoft.com/office/officeart/2018/2/layout/IconCircleList"/>
    <dgm:cxn modelId="{64486A38-CA22-4892-89BA-FB3E1BAD6798}" type="presParOf" srcId="{4BAAB4DA-13E3-4301-A0CE-AB89E06E6A13}" destId="{E0031832-F2DB-4555-AED2-F0B0B784D196}" srcOrd="0" destOrd="0" presId="urn:microsoft.com/office/officeart/2018/2/layout/IconCircleList"/>
    <dgm:cxn modelId="{6FF4BAFD-9561-4605-A95D-1D1760528C92}" type="presParOf" srcId="{E0031832-F2DB-4555-AED2-F0B0B784D196}" destId="{C4AE3E2C-7A5D-43A6-9B6E-43C45CBEBD47}" srcOrd="0" destOrd="0" presId="urn:microsoft.com/office/officeart/2018/2/layout/IconCircleList"/>
    <dgm:cxn modelId="{7BCD60DA-5642-4A44-9945-0A7C2021FA61}" type="presParOf" srcId="{E0031832-F2DB-4555-AED2-F0B0B784D196}" destId="{6BD73273-9374-4A7C-A98E-8C6749FC672E}" srcOrd="1" destOrd="0" presId="urn:microsoft.com/office/officeart/2018/2/layout/IconCircleList"/>
    <dgm:cxn modelId="{21C66CBC-C47D-4D6B-95F8-16F364A4301A}" type="presParOf" srcId="{E0031832-F2DB-4555-AED2-F0B0B784D196}" destId="{614BE0F4-E658-400E-8A87-F7913C236AD8}" srcOrd="2" destOrd="0" presId="urn:microsoft.com/office/officeart/2018/2/layout/IconCircleList"/>
    <dgm:cxn modelId="{72777290-E1C8-4105-AB60-95CAE6818F9A}" type="presParOf" srcId="{E0031832-F2DB-4555-AED2-F0B0B784D196}" destId="{CCBD6E45-03E7-40F0-B6FD-8CBB881DDCE0}" srcOrd="3" destOrd="0" presId="urn:microsoft.com/office/officeart/2018/2/layout/IconCircleList"/>
    <dgm:cxn modelId="{38B378E3-6786-4C68-956A-4EA69D3A7438}" type="presParOf" srcId="{4BAAB4DA-13E3-4301-A0CE-AB89E06E6A13}" destId="{66198626-9BDA-4F0F-85DC-8F99B973D5FC}" srcOrd="1" destOrd="0" presId="urn:microsoft.com/office/officeart/2018/2/layout/IconCircleList"/>
    <dgm:cxn modelId="{AB2338E5-767B-49DE-87BC-29182ECEBBEB}" type="presParOf" srcId="{4BAAB4DA-13E3-4301-A0CE-AB89E06E6A13}" destId="{D806199F-357F-4CB7-9DD3-C3E85ACD0159}" srcOrd="2" destOrd="0" presId="urn:microsoft.com/office/officeart/2018/2/layout/IconCircleList"/>
    <dgm:cxn modelId="{B071FD84-BBBA-4EAD-8742-4829D20ACED9}" type="presParOf" srcId="{D806199F-357F-4CB7-9DD3-C3E85ACD0159}" destId="{7F3010B3-9878-4E21-B3D7-57982FA88AE3}" srcOrd="0" destOrd="0" presId="urn:microsoft.com/office/officeart/2018/2/layout/IconCircleList"/>
    <dgm:cxn modelId="{19D1C4E5-C16D-4999-A76D-017CCB20189B}" type="presParOf" srcId="{D806199F-357F-4CB7-9DD3-C3E85ACD0159}" destId="{08DCE73C-80FA-4651-8D21-02D17504EFDE}" srcOrd="1" destOrd="0" presId="urn:microsoft.com/office/officeart/2018/2/layout/IconCircleList"/>
    <dgm:cxn modelId="{A98142A1-89C8-4299-9326-C377B3E7F228}" type="presParOf" srcId="{D806199F-357F-4CB7-9DD3-C3E85ACD0159}" destId="{04C18A12-356A-4B10-A177-5AFF16FDDCF6}" srcOrd="2" destOrd="0" presId="urn:microsoft.com/office/officeart/2018/2/layout/IconCircleList"/>
    <dgm:cxn modelId="{4B0E1C2A-E38B-46FD-A379-92A26EB137B1}" type="presParOf" srcId="{D806199F-357F-4CB7-9DD3-C3E85ACD0159}" destId="{1AAF751F-A4F4-4E87-878E-B2FABE02B3A5}" srcOrd="3" destOrd="0" presId="urn:microsoft.com/office/officeart/2018/2/layout/IconCircleList"/>
    <dgm:cxn modelId="{FBF9A7C7-1F47-4CB0-BA30-30FC15FCB9DD}" type="presParOf" srcId="{4BAAB4DA-13E3-4301-A0CE-AB89E06E6A13}" destId="{168451F6-006B-4D08-A877-D007DB807B0D}" srcOrd="3" destOrd="0" presId="urn:microsoft.com/office/officeart/2018/2/layout/IconCircleList"/>
    <dgm:cxn modelId="{595EE48E-EB76-480C-A667-741F1C32D189}" type="presParOf" srcId="{4BAAB4DA-13E3-4301-A0CE-AB89E06E6A13}" destId="{E1F78C6C-BD4D-425F-8CB0-7D8F48A8762D}" srcOrd="4" destOrd="0" presId="urn:microsoft.com/office/officeart/2018/2/layout/IconCircleList"/>
    <dgm:cxn modelId="{4E2F58FE-F3A4-4CDC-9CF6-DC6FA9B9B6E3}" type="presParOf" srcId="{E1F78C6C-BD4D-425F-8CB0-7D8F48A8762D}" destId="{2B916788-408F-4404-A3C8-4E4E53C989EE}" srcOrd="0" destOrd="0" presId="urn:microsoft.com/office/officeart/2018/2/layout/IconCircleList"/>
    <dgm:cxn modelId="{FDB584D4-4B26-4C52-B2E5-F557E7B4599E}" type="presParOf" srcId="{E1F78C6C-BD4D-425F-8CB0-7D8F48A8762D}" destId="{79AA881A-0A4D-4A92-A3B6-79AA4511877F}" srcOrd="1" destOrd="0" presId="urn:microsoft.com/office/officeart/2018/2/layout/IconCircleList"/>
    <dgm:cxn modelId="{BA8B2B2F-6EAF-4DEF-A92A-7E579684BE2D}" type="presParOf" srcId="{E1F78C6C-BD4D-425F-8CB0-7D8F48A8762D}" destId="{DFA652E0-90A5-47AB-9E37-58A2B9D2745C}" srcOrd="2" destOrd="0" presId="urn:microsoft.com/office/officeart/2018/2/layout/IconCircleList"/>
    <dgm:cxn modelId="{A461637D-B60F-49BC-A714-512C8FDD4BD1}" type="presParOf" srcId="{E1F78C6C-BD4D-425F-8CB0-7D8F48A8762D}" destId="{B03FD7D0-CE89-4FC7-A2EC-E014D92126B2}" srcOrd="3" destOrd="0" presId="urn:microsoft.com/office/officeart/2018/2/layout/IconCircleList"/>
    <dgm:cxn modelId="{7897BA09-3E7A-407B-8E4B-D5780FAD7641}" type="presParOf" srcId="{4BAAB4DA-13E3-4301-A0CE-AB89E06E6A13}" destId="{169ECAB5-A21D-42F9-9F9B-B3E1D11DBD87}" srcOrd="5" destOrd="0" presId="urn:microsoft.com/office/officeart/2018/2/layout/IconCircleList"/>
    <dgm:cxn modelId="{18373F8B-991F-4FE9-9E04-4006679B5C43}" type="presParOf" srcId="{4BAAB4DA-13E3-4301-A0CE-AB89E06E6A13}" destId="{E64EDD90-6755-42A8-B5E5-13FA904B3278}" srcOrd="6" destOrd="0" presId="urn:microsoft.com/office/officeart/2018/2/layout/IconCircleList"/>
    <dgm:cxn modelId="{26475E6E-F6C9-41FF-8194-DD9D6CFA21E5}" type="presParOf" srcId="{E64EDD90-6755-42A8-B5E5-13FA904B3278}" destId="{FE09D90F-069C-4FD9-8525-7DC74B0CC571}" srcOrd="0" destOrd="0" presId="urn:microsoft.com/office/officeart/2018/2/layout/IconCircleList"/>
    <dgm:cxn modelId="{62A41155-3406-4059-A883-16FF4ED5743B}" type="presParOf" srcId="{E64EDD90-6755-42A8-B5E5-13FA904B3278}" destId="{464363FA-361F-4C0C-97C9-26C1EC80787C}" srcOrd="1" destOrd="0" presId="urn:microsoft.com/office/officeart/2018/2/layout/IconCircleList"/>
    <dgm:cxn modelId="{4CBB43B6-6AA4-4E71-97AB-D28196706A41}" type="presParOf" srcId="{E64EDD90-6755-42A8-B5E5-13FA904B3278}" destId="{EFA5723E-0049-40B7-ADE4-65C07ACFD6EA}" srcOrd="2" destOrd="0" presId="urn:microsoft.com/office/officeart/2018/2/layout/IconCircleList"/>
    <dgm:cxn modelId="{FBB134A7-3045-4F9F-8AB6-4B62F3D1B707}" type="presParOf" srcId="{E64EDD90-6755-42A8-B5E5-13FA904B3278}" destId="{8B1AB96C-2AAC-4110-AF41-7911CB978B4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2A1838-264F-4D19-9A34-1A0E9DE4A50D}" type="doc">
      <dgm:prSet loTypeId="urn:microsoft.com/office/officeart/2005/8/layout/hProcess11" loCatId="process" qsTypeId="urn:microsoft.com/office/officeart/2005/8/quickstyle/simple1" qsCatId="simple" csTypeId="urn:microsoft.com/office/officeart/2005/8/colors/accent1_2" csCatId="accent1" phldr="1"/>
      <dgm:spPr/>
    </dgm:pt>
    <dgm:pt modelId="{2CA93826-92F3-4B9C-AABA-E025A57699CC}">
      <dgm:prSet phldrT="[Текст]" custT="1"/>
      <dgm:spPr/>
      <dgm:t>
        <a:bodyPr/>
        <a:lstStyle/>
        <a:p>
          <a:pPr algn="ctr"/>
          <a:r>
            <a:rPr lang="ru-RU" sz="1800" b="1" i="0" kern="1200" dirty="0">
              <a:solidFill>
                <a:srgbClr val="C00000"/>
              </a:solidFill>
              <a:latin typeface="Arial" panose="020B0604020202020204" pitchFamily="34" charset="0"/>
              <a:ea typeface="+mn-ea"/>
              <a:cs typeface="Arial" panose="020B0604020202020204" pitchFamily="34" charset="0"/>
            </a:rPr>
            <a:t>2014 г</a:t>
          </a:r>
          <a:r>
            <a:rPr lang="ru-RU" sz="1800" b="0" i="0" kern="1200" dirty="0">
              <a:solidFill>
                <a:srgbClr val="002060"/>
              </a:solidFill>
              <a:latin typeface="Arial" panose="020B0604020202020204" pitchFamily="34" charset="0"/>
              <a:cs typeface="Arial" panose="020B0604020202020204" pitchFamily="34" charset="0"/>
            </a:rPr>
            <a:t>. – Гармонизация международного стандарта </a:t>
          </a:r>
          <a:r>
            <a:rPr lang="en-US" sz="1800" b="0" i="0" kern="1200" dirty="0">
              <a:solidFill>
                <a:srgbClr val="002060"/>
              </a:solidFill>
              <a:latin typeface="Arial" panose="020B0604020202020204" pitchFamily="34" charset="0"/>
              <a:cs typeface="Arial" panose="020B0604020202020204" pitchFamily="34" charset="0"/>
            </a:rPr>
            <a:t>ISO 21500</a:t>
          </a:r>
          <a:endParaRPr lang="ru-RU" sz="1800" b="0" i="0" kern="1200" dirty="0">
            <a:solidFill>
              <a:srgbClr val="002060"/>
            </a:solidFill>
            <a:latin typeface="Arial" panose="020B0604020202020204" pitchFamily="34" charset="0"/>
            <a:cs typeface="Arial" panose="020B0604020202020204" pitchFamily="34" charset="0"/>
          </a:endParaRPr>
        </a:p>
      </dgm:t>
    </dgm:pt>
    <dgm:pt modelId="{4AD8CAEB-0620-4A54-8848-496FA1624CAE}" type="parTrans" cxnId="{F4340B05-5E10-491B-845B-1063F793CB39}">
      <dgm:prSet/>
      <dgm:spPr/>
      <dgm:t>
        <a:bodyPr/>
        <a:lstStyle/>
        <a:p>
          <a:endParaRPr lang="ru-RU"/>
        </a:p>
      </dgm:t>
    </dgm:pt>
    <dgm:pt modelId="{A0651AF9-FA69-49F8-9B37-77D46540E6C6}" type="sibTrans" cxnId="{F4340B05-5E10-491B-845B-1063F793CB39}">
      <dgm:prSet/>
      <dgm:spPr/>
      <dgm:t>
        <a:bodyPr/>
        <a:lstStyle/>
        <a:p>
          <a:endParaRPr lang="ru-RU"/>
        </a:p>
      </dgm:t>
    </dgm:pt>
    <dgm:pt modelId="{EC4D93F8-DAA4-4679-AB9E-A33CCAAC2F0F}">
      <dgm:prSet phldrT="[Текст]" custT="1"/>
      <dgm:spPr/>
      <dgm:t>
        <a:bodyPr/>
        <a:lstStyle/>
        <a:p>
          <a:pPr algn="ctr"/>
          <a:endParaRPr lang="ru-RU" sz="1600" b="0" i="0" kern="1200" dirty="0"/>
        </a:p>
      </dgm:t>
    </dgm:pt>
    <dgm:pt modelId="{CB4E00B1-9DCF-4CFB-9A29-1FC4F3BB073C}" type="parTrans" cxnId="{72371092-9652-4373-B244-991680260CEE}">
      <dgm:prSet/>
      <dgm:spPr/>
      <dgm:t>
        <a:bodyPr/>
        <a:lstStyle/>
        <a:p>
          <a:endParaRPr lang="ru-RU"/>
        </a:p>
      </dgm:t>
    </dgm:pt>
    <dgm:pt modelId="{20145F87-A84B-4725-B642-D5B7E07CAF5A}" type="sibTrans" cxnId="{72371092-9652-4373-B244-991680260CEE}">
      <dgm:prSet/>
      <dgm:spPr/>
      <dgm:t>
        <a:bodyPr/>
        <a:lstStyle/>
        <a:p>
          <a:endParaRPr lang="ru-RU"/>
        </a:p>
      </dgm:t>
    </dgm:pt>
    <dgm:pt modelId="{80392152-C1EE-4B85-B81D-40AB72F87247}">
      <dgm:prSet custT="1"/>
      <dgm:spPr/>
      <dgm:t>
        <a:bodyPr/>
        <a:lstStyle/>
        <a:p>
          <a:pPr algn="ctr"/>
          <a:r>
            <a:rPr lang="ru-RU" sz="1600" b="1" i="0" dirty="0">
              <a:solidFill>
                <a:srgbClr val="C00000"/>
              </a:solidFill>
              <a:latin typeface="Arial" panose="020B0604020202020204" pitchFamily="34" charset="0"/>
              <a:cs typeface="Arial" panose="020B0604020202020204" pitchFamily="34" charset="0"/>
            </a:rPr>
            <a:t>2006 г. </a:t>
          </a:r>
          <a:r>
            <a:rPr lang="ru-RU" sz="1600" b="0" i="0" dirty="0">
              <a:solidFill>
                <a:srgbClr val="008080"/>
              </a:solidFill>
              <a:latin typeface="Arial" panose="020B0604020202020204" pitchFamily="34" charset="0"/>
              <a:cs typeface="Arial" panose="020B0604020202020204" pitchFamily="34" charset="0"/>
            </a:rPr>
            <a:t>- </a:t>
          </a:r>
          <a:r>
            <a:rPr lang="ru-RU" sz="1600" b="0" i="0" dirty="0">
              <a:solidFill>
                <a:srgbClr val="002060"/>
              </a:solidFill>
              <a:latin typeface="Arial" panose="020B0604020202020204" pitchFamily="34" charset="0"/>
              <a:cs typeface="Arial" panose="020B0604020202020204" pitchFamily="34" charset="0"/>
            </a:rPr>
            <a:t>Концепция развития проектного менеджмента в РК</a:t>
          </a:r>
        </a:p>
      </dgm:t>
    </dgm:pt>
    <dgm:pt modelId="{DE348E38-F3C2-4110-8865-2FFF0E1B6DE4}" type="parTrans" cxnId="{19E67543-2747-4739-A5FC-44F4F174EF05}">
      <dgm:prSet/>
      <dgm:spPr/>
      <dgm:t>
        <a:bodyPr/>
        <a:lstStyle/>
        <a:p>
          <a:endParaRPr lang="ru-RU"/>
        </a:p>
      </dgm:t>
    </dgm:pt>
    <dgm:pt modelId="{8F02B7B9-893A-4162-AAA0-6842685FF0A2}" type="sibTrans" cxnId="{19E67543-2747-4739-A5FC-44F4F174EF05}">
      <dgm:prSet/>
      <dgm:spPr/>
      <dgm:t>
        <a:bodyPr/>
        <a:lstStyle/>
        <a:p>
          <a:endParaRPr lang="ru-RU"/>
        </a:p>
      </dgm:t>
    </dgm:pt>
    <dgm:pt modelId="{03F570D7-5D92-436F-BCC7-F313C4A4C8D9}">
      <dgm:prSet custT="1"/>
      <dgm:spPr/>
      <dgm:t>
        <a:bodyPr/>
        <a:lstStyle/>
        <a:p>
          <a:pPr algn="ctr"/>
          <a:r>
            <a:rPr lang="ru-RU" sz="1600" b="1" kern="1200" dirty="0">
              <a:solidFill>
                <a:srgbClr val="C00000"/>
              </a:solidFill>
              <a:latin typeface="Arial" panose="020B0604020202020204" pitchFamily="34" charset="0"/>
              <a:ea typeface="+mn-ea"/>
              <a:cs typeface="Arial" panose="020B0604020202020204" pitchFamily="34" charset="0"/>
            </a:rPr>
            <a:t>2008 г. </a:t>
          </a:r>
          <a:r>
            <a:rPr lang="ru-RU" sz="1600" b="0" i="0" kern="1200" dirty="0">
              <a:solidFill>
                <a:srgbClr val="002060"/>
              </a:solidFill>
              <a:latin typeface="Arial" panose="020B0604020202020204" pitchFamily="34" charset="0"/>
              <a:cs typeface="Arial" panose="020B0604020202020204" pitchFamily="34" charset="0"/>
            </a:rPr>
            <a:t>- Открытие магистратуры, </a:t>
          </a:r>
          <a:r>
            <a:rPr lang="en-US" sz="1600" b="0" i="0" kern="1200" dirty="0">
              <a:solidFill>
                <a:srgbClr val="002060"/>
              </a:solidFill>
              <a:latin typeface="Arial" panose="020B0604020202020204" pitchFamily="34" charset="0"/>
              <a:cs typeface="Arial" panose="020B0604020202020204" pitchFamily="34" charset="0"/>
            </a:rPr>
            <a:t>PhD </a:t>
          </a:r>
          <a:r>
            <a:rPr lang="ru-RU" sz="1600" b="0" i="0" kern="1200" dirty="0">
              <a:solidFill>
                <a:srgbClr val="002060"/>
              </a:solidFill>
              <a:latin typeface="Arial" panose="020B0604020202020204" pitchFamily="34" charset="0"/>
              <a:cs typeface="Arial" panose="020B0604020202020204" pitchFamily="34" charset="0"/>
            </a:rPr>
            <a:t>докторантуры в </a:t>
          </a:r>
          <a:r>
            <a:rPr lang="ru-RU" sz="1600" b="0" i="0" kern="1200" dirty="0" err="1">
              <a:solidFill>
                <a:srgbClr val="002060"/>
              </a:solidFill>
              <a:latin typeface="Arial" panose="020B0604020202020204" pitchFamily="34" charset="0"/>
              <a:cs typeface="Arial" panose="020B0604020202020204" pitchFamily="34" charset="0"/>
            </a:rPr>
            <a:t>КазНИТУ</a:t>
          </a:r>
          <a:endParaRPr lang="ru-RU" sz="1600" b="0" i="0" kern="1200" dirty="0">
            <a:solidFill>
              <a:srgbClr val="002060"/>
            </a:solidFill>
            <a:latin typeface="Arial" panose="020B0604020202020204" pitchFamily="34" charset="0"/>
            <a:cs typeface="Arial" panose="020B0604020202020204" pitchFamily="34" charset="0"/>
          </a:endParaRPr>
        </a:p>
      </dgm:t>
    </dgm:pt>
    <dgm:pt modelId="{27F02B2A-2C0A-4282-8228-BA44D9C06F36}" type="parTrans" cxnId="{9A77E1A5-127B-492C-A0A1-59D048BAA69C}">
      <dgm:prSet/>
      <dgm:spPr/>
      <dgm:t>
        <a:bodyPr/>
        <a:lstStyle/>
        <a:p>
          <a:endParaRPr lang="ru-RU"/>
        </a:p>
      </dgm:t>
    </dgm:pt>
    <dgm:pt modelId="{B3EF18EA-DD34-4A4E-A0B6-B7719AE50B47}" type="sibTrans" cxnId="{9A77E1A5-127B-492C-A0A1-59D048BAA69C}">
      <dgm:prSet/>
      <dgm:spPr/>
      <dgm:t>
        <a:bodyPr/>
        <a:lstStyle/>
        <a:p>
          <a:endParaRPr lang="ru-RU"/>
        </a:p>
      </dgm:t>
    </dgm:pt>
    <dgm:pt modelId="{CBD61B82-A14C-4CEF-84E5-B5FE63FC27A4}">
      <dgm:prSet custT="1"/>
      <dgm:spPr/>
      <dgm:t>
        <a:bodyPr/>
        <a:lstStyle/>
        <a:p>
          <a:pPr algn="ctr"/>
          <a:endParaRPr lang="ru-RU" sz="1600" b="0" i="0" kern="1200" dirty="0"/>
        </a:p>
      </dgm:t>
    </dgm:pt>
    <dgm:pt modelId="{700CCB3B-49F7-44AE-86D4-E9D3E47548B7}" type="parTrans" cxnId="{591E04C0-DBBF-4687-8F9A-00E66A10F3CD}">
      <dgm:prSet/>
      <dgm:spPr/>
      <dgm:t>
        <a:bodyPr/>
        <a:lstStyle/>
        <a:p>
          <a:endParaRPr lang="ru-RU"/>
        </a:p>
      </dgm:t>
    </dgm:pt>
    <dgm:pt modelId="{D7DC70CF-4AF8-4A7D-8BBB-10499BE8CDE0}" type="sibTrans" cxnId="{591E04C0-DBBF-4687-8F9A-00E66A10F3CD}">
      <dgm:prSet/>
      <dgm:spPr/>
      <dgm:t>
        <a:bodyPr/>
        <a:lstStyle/>
        <a:p>
          <a:endParaRPr lang="ru-RU"/>
        </a:p>
      </dgm:t>
    </dgm:pt>
    <dgm:pt modelId="{02766CE2-102E-4ACC-9587-CEC1B03B3A00}" type="pres">
      <dgm:prSet presAssocID="{3D2A1838-264F-4D19-9A34-1A0E9DE4A50D}" presName="Name0" presStyleCnt="0">
        <dgm:presLayoutVars>
          <dgm:dir/>
          <dgm:resizeHandles val="exact"/>
        </dgm:presLayoutVars>
      </dgm:prSet>
      <dgm:spPr/>
    </dgm:pt>
    <dgm:pt modelId="{4F4BD359-490C-476D-B338-D65568247037}" type="pres">
      <dgm:prSet presAssocID="{3D2A1838-264F-4D19-9A34-1A0E9DE4A50D}" presName="arrow" presStyleLbl="bgShp" presStyleIdx="0" presStyleCnt="1" custLinFactNeighborX="296" custLinFactNeighborY="-5492"/>
      <dgm:spPr>
        <a:solidFill>
          <a:schemeClr val="accent5">
            <a:lumMod val="75000"/>
          </a:schemeClr>
        </a:solidFill>
      </dgm:spPr>
    </dgm:pt>
    <dgm:pt modelId="{EF65A7ED-6599-4DA0-BA0F-D0FA5152B6BE}" type="pres">
      <dgm:prSet presAssocID="{3D2A1838-264F-4D19-9A34-1A0E9DE4A50D}" presName="points" presStyleCnt="0"/>
      <dgm:spPr/>
    </dgm:pt>
    <dgm:pt modelId="{7EE60B56-30FC-4561-8A1A-B1ED6EF9263A}" type="pres">
      <dgm:prSet presAssocID="{80392152-C1EE-4B85-B81D-40AB72F87247}" presName="compositeA" presStyleCnt="0"/>
      <dgm:spPr/>
    </dgm:pt>
    <dgm:pt modelId="{EE34A952-0BBA-411B-A93E-0897E14A8F82}" type="pres">
      <dgm:prSet presAssocID="{80392152-C1EE-4B85-B81D-40AB72F87247}" presName="textA" presStyleLbl="revTx" presStyleIdx="0" presStyleCnt="3" custScaleX="428963" custScaleY="35378" custLinFactNeighborX="83440" custLinFactNeighborY="42658">
        <dgm:presLayoutVars>
          <dgm:bulletEnabled val="1"/>
        </dgm:presLayoutVars>
      </dgm:prSet>
      <dgm:spPr/>
    </dgm:pt>
    <dgm:pt modelId="{44DB1793-E77C-4B1D-94E3-6FA34C00ACD8}" type="pres">
      <dgm:prSet presAssocID="{80392152-C1EE-4B85-B81D-40AB72F87247}" presName="circleA" presStyleLbl="node1" presStyleIdx="0" presStyleCnt="3" custLinFactX="-100000" custLinFactY="-100000" custLinFactNeighborX="-166299" custLinFactNeighborY="-109467"/>
      <dgm:spPr/>
    </dgm:pt>
    <dgm:pt modelId="{16000A8B-BBD3-4569-BA8B-3642022354B1}" type="pres">
      <dgm:prSet presAssocID="{80392152-C1EE-4B85-B81D-40AB72F87247}" presName="spaceA" presStyleCnt="0"/>
      <dgm:spPr/>
    </dgm:pt>
    <dgm:pt modelId="{A755A0AA-63E0-47C4-BAFE-B7A7AC30F302}" type="pres">
      <dgm:prSet presAssocID="{8F02B7B9-893A-4162-AAA0-6842685FF0A2}" presName="space" presStyleCnt="0"/>
      <dgm:spPr/>
    </dgm:pt>
    <dgm:pt modelId="{0E3A875F-4C2D-456C-A636-55DBA6AE7E51}" type="pres">
      <dgm:prSet presAssocID="{03F570D7-5D92-436F-BCC7-F313C4A4C8D9}" presName="compositeB" presStyleCnt="0"/>
      <dgm:spPr/>
    </dgm:pt>
    <dgm:pt modelId="{B4106E8E-87AC-47F0-BE33-36FC6A5F9C48}" type="pres">
      <dgm:prSet presAssocID="{03F570D7-5D92-436F-BCC7-F313C4A4C8D9}" presName="textB" presStyleLbl="revTx" presStyleIdx="1" presStyleCnt="3" custScaleX="490416" custScaleY="35378" custLinFactNeighborX="-23556" custLinFactNeighborY="-39624">
        <dgm:presLayoutVars>
          <dgm:bulletEnabled val="1"/>
        </dgm:presLayoutVars>
      </dgm:prSet>
      <dgm:spPr/>
    </dgm:pt>
    <dgm:pt modelId="{B0D71FC3-ADCD-4D0B-89C9-E6D6D826B088}" type="pres">
      <dgm:prSet presAssocID="{03F570D7-5D92-436F-BCC7-F313C4A4C8D9}" presName="circleB" presStyleLbl="node1" presStyleIdx="1" presStyleCnt="3" custLinFactX="-259531" custLinFactY="57810" custLinFactNeighborX="-300000" custLinFactNeighborY="100000"/>
      <dgm:spPr/>
    </dgm:pt>
    <dgm:pt modelId="{5F3B9BB7-AEED-47C4-BF51-420A6F8B7F21}" type="pres">
      <dgm:prSet presAssocID="{03F570D7-5D92-436F-BCC7-F313C4A4C8D9}" presName="spaceB" presStyleCnt="0"/>
      <dgm:spPr/>
    </dgm:pt>
    <dgm:pt modelId="{EE12A7D7-3BE1-4671-A0E1-1539BD914236}" type="pres">
      <dgm:prSet presAssocID="{B3EF18EA-DD34-4A4E-A0B6-B7719AE50B47}" presName="space" presStyleCnt="0"/>
      <dgm:spPr/>
    </dgm:pt>
    <dgm:pt modelId="{48F91AE1-7AD9-46B8-ABD7-9CC7BD7142EA}" type="pres">
      <dgm:prSet presAssocID="{2CA93826-92F3-4B9C-AABA-E025A57699CC}" presName="compositeA" presStyleCnt="0"/>
      <dgm:spPr/>
    </dgm:pt>
    <dgm:pt modelId="{7B06A796-9816-4A00-8446-8BE02BCA0908}" type="pres">
      <dgm:prSet presAssocID="{2CA93826-92F3-4B9C-AABA-E025A57699CC}" presName="textA" presStyleLbl="revTx" presStyleIdx="2" presStyleCnt="3" custScaleX="462613" custScaleY="35378" custLinFactX="-44550" custLinFactNeighborX="-100000" custLinFactNeighborY="34022">
        <dgm:presLayoutVars>
          <dgm:bulletEnabled val="1"/>
        </dgm:presLayoutVars>
      </dgm:prSet>
      <dgm:spPr/>
    </dgm:pt>
    <dgm:pt modelId="{42178B20-7E7F-4EE7-B305-512489C746E7}" type="pres">
      <dgm:prSet presAssocID="{2CA93826-92F3-4B9C-AABA-E025A57699CC}" presName="circleA" presStyleLbl="node1" presStyleIdx="2" presStyleCnt="3" custLinFactX="-292294" custLinFactY="-100000" custLinFactNeighborX="-300000" custLinFactNeighborY="-154562"/>
      <dgm:spPr/>
    </dgm:pt>
    <dgm:pt modelId="{9CE34ADD-0FEE-45D4-8B8E-3A137471DE50}" type="pres">
      <dgm:prSet presAssocID="{2CA93826-92F3-4B9C-AABA-E025A57699CC}" presName="spaceA" presStyleCnt="0"/>
      <dgm:spPr/>
    </dgm:pt>
  </dgm:ptLst>
  <dgm:cxnLst>
    <dgm:cxn modelId="{F4340B05-5E10-491B-845B-1063F793CB39}" srcId="{3D2A1838-264F-4D19-9A34-1A0E9DE4A50D}" destId="{2CA93826-92F3-4B9C-AABA-E025A57699CC}" srcOrd="2" destOrd="0" parTransId="{4AD8CAEB-0620-4A54-8848-496FA1624CAE}" sibTransId="{A0651AF9-FA69-49F8-9B37-77D46540E6C6}"/>
    <dgm:cxn modelId="{3251F607-CD15-4E37-9A2E-4C09C4A17870}" type="presOf" srcId="{80392152-C1EE-4B85-B81D-40AB72F87247}" destId="{EE34A952-0BBA-411B-A93E-0897E14A8F82}" srcOrd="0" destOrd="0" presId="urn:microsoft.com/office/officeart/2005/8/layout/hProcess11"/>
    <dgm:cxn modelId="{3116BF14-CF1A-4A2D-ADE5-75CF5A7DBBE5}" type="presOf" srcId="{3D2A1838-264F-4D19-9A34-1A0E9DE4A50D}" destId="{02766CE2-102E-4ACC-9587-CEC1B03B3A00}" srcOrd="0" destOrd="0" presId="urn:microsoft.com/office/officeart/2005/8/layout/hProcess11"/>
    <dgm:cxn modelId="{D5BE4D21-D4BC-4FD3-BE17-EE27CBCA4B43}" type="presOf" srcId="{EC4D93F8-DAA4-4679-AB9E-A33CCAAC2F0F}" destId="{B4106E8E-87AC-47F0-BE33-36FC6A5F9C48}" srcOrd="0" destOrd="2" presId="urn:microsoft.com/office/officeart/2005/8/layout/hProcess11"/>
    <dgm:cxn modelId="{E0F69824-B799-44AA-A82F-06662B1BA7FD}" type="presOf" srcId="{03F570D7-5D92-436F-BCC7-F313C4A4C8D9}" destId="{B4106E8E-87AC-47F0-BE33-36FC6A5F9C48}" srcOrd="0" destOrd="0" presId="urn:microsoft.com/office/officeart/2005/8/layout/hProcess11"/>
    <dgm:cxn modelId="{19E67543-2747-4739-A5FC-44F4F174EF05}" srcId="{3D2A1838-264F-4D19-9A34-1A0E9DE4A50D}" destId="{80392152-C1EE-4B85-B81D-40AB72F87247}" srcOrd="0" destOrd="0" parTransId="{DE348E38-F3C2-4110-8865-2FFF0E1B6DE4}" sibTransId="{8F02B7B9-893A-4162-AAA0-6842685FF0A2}"/>
    <dgm:cxn modelId="{72371092-9652-4373-B244-991680260CEE}" srcId="{03F570D7-5D92-436F-BCC7-F313C4A4C8D9}" destId="{EC4D93F8-DAA4-4679-AB9E-A33CCAAC2F0F}" srcOrd="1" destOrd="0" parTransId="{CB4E00B1-9DCF-4CFB-9A29-1FC4F3BB073C}" sibTransId="{20145F87-A84B-4725-B642-D5B7E07CAF5A}"/>
    <dgm:cxn modelId="{9A77E1A5-127B-492C-A0A1-59D048BAA69C}" srcId="{3D2A1838-264F-4D19-9A34-1A0E9DE4A50D}" destId="{03F570D7-5D92-436F-BCC7-F313C4A4C8D9}" srcOrd="1" destOrd="0" parTransId="{27F02B2A-2C0A-4282-8228-BA44D9C06F36}" sibTransId="{B3EF18EA-DD34-4A4E-A0B6-B7719AE50B47}"/>
    <dgm:cxn modelId="{8F4112AA-AB42-4E9C-9CDE-CCF325E863A1}" type="presOf" srcId="{2CA93826-92F3-4B9C-AABA-E025A57699CC}" destId="{7B06A796-9816-4A00-8446-8BE02BCA0908}" srcOrd="0" destOrd="0" presId="urn:microsoft.com/office/officeart/2005/8/layout/hProcess11"/>
    <dgm:cxn modelId="{591E04C0-DBBF-4687-8F9A-00E66A10F3CD}" srcId="{03F570D7-5D92-436F-BCC7-F313C4A4C8D9}" destId="{CBD61B82-A14C-4CEF-84E5-B5FE63FC27A4}" srcOrd="0" destOrd="0" parTransId="{700CCB3B-49F7-44AE-86D4-E9D3E47548B7}" sibTransId="{D7DC70CF-4AF8-4A7D-8BBB-10499BE8CDE0}"/>
    <dgm:cxn modelId="{8A4A34F9-3323-421A-85FB-2279B306A42F}" type="presOf" srcId="{CBD61B82-A14C-4CEF-84E5-B5FE63FC27A4}" destId="{B4106E8E-87AC-47F0-BE33-36FC6A5F9C48}" srcOrd="0" destOrd="1" presId="urn:microsoft.com/office/officeart/2005/8/layout/hProcess11"/>
    <dgm:cxn modelId="{77A686E7-0DEC-4C74-9354-CFE94BC813F0}" type="presParOf" srcId="{02766CE2-102E-4ACC-9587-CEC1B03B3A00}" destId="{4F4BD359-490C-476D-B338-D65568247037}" srcOrd="0" destOrd="0" presId="urn:microsoft.com/office/officeart/2005/8/layout/hProcess11"/>
    <dgm:cxn modelId="{21042FCB-63FF-439A-8A6C-0E8ED6803F8B}" type="presParOf" srcId="{02766CE2-102E-4ACC-9587-CEC1B03B3A00}" destId="{EF65A7ED-6599-4DA0-BA0F-D0FA5152B6BE}" srcOrd="1" destOrd="0" presId="urn:microsoft.com/office/officeart/2005/8/layout/hProcess11"/>
    <dgm:cxn modelId="{8859D61B-937C-425F-9B06-A7B29B05ECC8}" type="presParOf" srcId="{EF65A7ED-6599-4DA0-BA0F-D0FA5152B6BE}" destId="{7EE60B56-30FC-4561-8A1A-B1ED6EF9263A}" srcOrd="0" destOrd="0" presId="urn:microsoft.com/office/officeart/2005/8/layout/hProcess11"/>
    <dgm:cxn modelId="{6B97D4A1-9EBF-409B-A6C0-1AC96C768A67}" type="presParOf" srcId="{7EE60B56-30FC-4561-8A1A-B1ED6EF9263A}" destId="{EE34A952-0BBA-411B-A93E-0897E14A8F82}" srcOrd="0" destOrd="0" presId="urn:microsoft.com/office/officeart/2005/8/layout/hProcess11"/>
    <dgm:cxn modelId="{BBBAA81B-C996-4ACB-B314-588C24DD9AAF}" type="presParOf" srcId="{7EE60B56-30FC-4561-8A1A-B1ED6EF9263A}" destId="{44DB1793-E77C-4B1D-94E3-6FA34C00ACD8}" srcOrd="1" destOrd="0" presId="urn:microsoft.com/office/officeart/2005/8/layout/hProcess11"/>
    <dgm:cxn modelId="{DBD45699-36F0-44A9-BF11-5D773F83D28F}" type="presParOf" srcId="{7EE60B56-30FC-4561-8A1A-B1ED6EF9263A}" destId="{16000A8B-BBD3-4569-BA8B-3642022354B1}" srcOrd="2" destOrd="0" presId="urn:microsoft.com/office/officeart/2005/8/layout/hProcess11"/>
    <dgm:cxn modelId="{6D2750EF-66A6-4F21-AD2D-EEE99BFA9D9C}" type="presParOf" srcId="{EF65A7ED-6599-4DA0-BA0F-D0FA5152B6BE}" destId="{A755A0AA-63E0-47C4-BAFE-B7A7AC30F302}" srcOrd="1" destOrd="0" presId="urn:microsoft.com/office/officeart/2005/8/layout/hProcess11"/>
    <dgm:cxn modelId="{D66C18FB-3817-495F-B369-1EA87C4D5A8C}" type="presParOf" srcId="{EF65A7ED-6599-4DA0-BA0F-D0FA5152B6BE}" destId="{0E3A875F-4C2D-456C-A636-55DBA6AE7E51}" srcOrd="2" destOrd="0" presId="urn:microsoft.com/office/officeart/2005/8/layout/hProcess11"/>
    <dgm:cxn modelId="{ACAA870E-754F-42C9-8A80-090B18D9B0AE}" type="presParOf" srcId="{0E3A875F-4C2D-456C-A636-55DBA6AE7E51}" destId="{B4106E8E-87AC-47F0-BE33-36FC6A5F9C48}" srcOrd="0" destOrd="0" presId="urn:microsoft.com/office/officeart/2005/8/layout/hProcess11"/>
    <dgm:cxn modelId="{1819E970-03C4-4997-9E7A-6ABB91AD9248}" type="presParOf" srcId="{0E3A875F-4C2D-456C-A636-55DBA6AE7E51}" destId="{B0D71FC3-ADCD-4D0B-89C9-E6D6D826B088}" srcOrd="1" destOrd="0" presId="urn:microsoft.com/office/officeart/2005/8/layout/hProcess11"/>
    <dgm:cxn modelId="{7A943A25-B24F-4E92-B857-508B5007F715}" type="presParOf" srcId="{0E3A875F-4C2D-456C-A636-55DBA6AE7E51}" destId="{5F3B9BB7-AEED-47C4-BF51-420A6F8B7F21}" srcOrd="2" destOrd="0" presId="urn:microsoft.com/office/officeart/2005/8/layout/hProcess11"/>
    <dgm:cxn modelId="{D61CD0B3-AFF9-4675-BA1A-F80C429B8CE5}" type="presParOf" srcId="{EF65A7ED-6599-4DA0-BA0F-D0FA5152B6BE}" destId="{EE12A7D7-3BE1-4671-A0E1-1539BD914236}" srcOrd="3" destOrd="0" presId="urn:microsoft.com/office/officeart/2005/8/layout/hProcess11"/>
    <dgm:cxn modelId="{B2F9A437-7B74-4CCC-B824-EFADD5442BB3}" type="presParOf" srcId="{EF65A7ED-6599-4DA0-BA0F-D0FA5152B6BE}" destId="{48F91AE1-7AD9-46B8-ABD7-9CC7BD7142EA}" srcOrd="4" destOrd="0" presId="urn:microsoft.com/office/officeart/2005/8/layout/hProcess11"/>
    <dgm:cxn modelId="{97D07397-C420-44E9-8480-B63C380E1550}" type="presParOf" srcId="{48F91AE1-7AD9-46B8-ABD7-9CC7BD7142EA}" destId="{7B06A796-9816-4A00-8446-8BE02BCA0908}" srcOrd="0" destOrd="0" presId="urn:microsoft.com/office/officeart/2005/8/layout/hProcess11"/>
    <dgm:cxn modelId="{3DD332A1-75FC-495A-B450-C20D23D5E063}" type="presParOf" srcId="{48F91AE1-7AD9-46B8-ABD7-9CC7BD7142EA}" destId="{42178B20-7E7F-4EE7-B305-512489C746E7}" srcOrd="1" destOrd="0" presId="urn:microsoft.com/office/officeart/2005/8/layout/hProcess11"/>
    <dgm:cxn modelId="{DDC85964-8FA8-4C4E-A71E-A735D8CA0AE9}" type="presParOf" srcId="{48F91AE1-7AD9-46B8-ABD7-9CC7BD7142EA}" destId="{9CE34ADD-0FEE-45D4-8B8E-3A137471DE50}"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E3E2C-7A5D-43A6-9B6E-43C45CBEBD47}">
      <dsp:nvSpPr>
        <dsp:cNvPr id="0" name=""/>
        <dsp:cNvSpPr/>
      </dsp:nvSpPr>
      <dsp:spPr>
        <a:xfrm>
          <a:off x="334" y="351556"/>
          <a:ext cx="1454248" cy="1454248"/>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6BD73273-9374-4A7C-A98E-8C6749FC672E}">
      <dsp:nvSpPr>
        <dsp:cNvPr id="0" name=""/>
        <dsp:cNvSpPr/>
      </dsp:nvSpPr>
      <dsp:spPr>
        <a:xfrm>
          <a:off x="305726" y="656948"/>
          <a:ext cx="843464" cy="84346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D6E45-03E7-40F0-B6FD-8CBB881DDCE0}">
      <dsp:nvSpPr>
        <dsp:cNvPr id="0" name=""/>
        <dsp:cNvSpPr/>
      </dsp:nvSpPr>
      <dsp:spPr>
        <a:xfrm>
          <a:off x="1766207" y="351556"/>
          <a:ext cx="3427871" cy="145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ru-RU" sz="1800" kern="1200" dirty="0">
              <a:solidFill>
                <a:srgbClr val="002060"/>
              </a:solidFill>
              <a:latin typeface="Arial" panose="020B0604020202020204" pitchFamily="34" charset="0"/>
              <a:cs typeface="Arial" panose="020B0604020202020204" pitchFamily="34" charset="0"/>
            </a:rPr>
            <a:t>Люди и взаимодействие важнее процессов и инструментов, </a:t>
          </a:r>
        </a:p>
        <a:p>
          <a:pPr marL="0" lvl="0" indent="0" algn="l" defTabSz="800100">
            <a:lnSpc>
              <a:spcPct val="100000"/>
            </a:lnSpc>
            <a:spcBef>
              <a:spcPct val="0"/>
            </a:spcBef>
            <a:spcAft>
              <a:spcPct val="35000"/>
            </a:spcAft>
            <a:buNone/>
          </a:pPr>
          <a:r>
            <a:rPr lang="ru-RU" sz="1600" b="1" i="1" kern="1200" dirty="0">
              <a:solidFill>
                <a:srgbClr val="00B050"/>
              </a:solidFill>
              <a:latin typeface="Arial" panose="020B0604020202020204" pitchFamily="34" charset="0"/>
              <a:cs typeface="Arial" panose="020B0604020202020204" pitchFamily="34" charset="0"/>
            </a:rPr>
            <a:t>*Наша ремарка: кроме тех процессов и инструментов, которые обеспечивают это взаимодействие</a:t>
          </a:r>
        </a:p>
      </dsp:txBody>
      <dsp:txXfrm>
        <a:off x="1766207" y="351556"/>
        <a:ext cx="3427871" cy="1454248"/>
      </dsp:txXfrm>
    </dsp:sp>
    <dsp:sp modelId="{7F3010B3-9878-4E21-B3D7-57982FA88AE3}">
      <dsp:nvSpPr>
        <dsp:cNvPr id="0" name=""/>
        <dsp:cNvSpPr/>
      </dsp:nvSpPr>
      <dsp:spPr>
        <a:xfrm>
          <a:off x="5791359" y="351556"/>
          <a:ext cx="1454248" cy="1454248"/>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08DCE73C-80FA-4651-8D21-02D17504EFDE}">
      <dsp:nvSpPr>
        <dsp:cNvPr id="0" name=""/>
        <dsp:cNvSpPr/>
      </dsp:nvSpPr>
      <dsp:spPr>
        <a:xfrm>
          <a:off x="6096752" y="656948"/>
          <a:ext cx="843464" cy="84346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AF751F-A4F4-4E87-878E-B2FABE02B3A5}">
      <dsp:nvSpPr>
        <dsp:cNvPr id="0" name=""/>
        <dsp:cNvSpPr/>
      </dsp:nvSpPr>
      <dsp:spPr>
        <a:xfrm>
          <a:off x="7557233" y="320566"/>
          <a:ext cx="3427871" cy="145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ru-RU" sz="1800" kern="1200" dirty="0">
              <a:solidFill>
                <a:srgbClr val="002060"/>
              </a:solidFill>
              <a:latin typeface="Arial" panose="020B0604020202020204" pitchFamily="34" charset="0"/>
              <a:cs typeface="Arial" panose="020B0604020202020204" pitchFamily="34" charset="0"/>
            </a:rPr>
            <a:t>Работающий продукт важнее исчерпывающей документации </a:t>
          </a:r>
        </a:p>
      </dsp:txBody>
      <dsp:txXfrm>
        <a:off x="7557233" y="320566"/>
        <a:ext cx="3427871" cy="1454248"/>
      </dsp:txXfrm>
    </dsp:sp>
    <dsp:sp modelId="{2B916788-408F-4404-A3C8-4E4E53C989EE}">
      <dsp:nvSpPr>
        <dsp:cNvPr id="0" name=""/>
        <dsp:cNvSpPr/>
      </dsp:nvSpPr>
      <dsp:spPr>
        <a:xfrm>
          <a:off x="334" y="2545532"/>
          <a:ext cx="1454248" cy="1454248"/>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9AA881A-0A4D-4A92-A3B6-79AA4511877F}">
      <dsp:nvSpPr>
        <dsp:cNvPr id="0" name=""/>
        <dsp:cNvSpPr/>
      </dsp:nvSpPr>
      <dsp:spPr>
        <a:xfrm>
          <a:off x="305726" y="2850924"/>
          <a:ext cx="843464" cy="84346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3FD7D0-CE89-4FC7-A2EC-E014D92126B2}">
      <dsp:nvSpPr>
        <dsp:cNvPr id="0" name=""/>
        <dsp:cNvSpPr/>
      </dsp:nvSpPr>
      <dsp:spPr>
        <a:xfrm>
          <a:off x="1740841" y="2441103"/>
          <a:ext cx="3427871" cy="145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ru-RU" sz="1800" kern="1200" dirty="0">
              <a:solidFill>
                <a:srgbClr val="002060"/>
              </a:solidFill>
              <a:latin typeface="Arial" panose="020B0604020202020204" pitchFamily="34" charset="0"/>
              <a:cs typeface="Arial" panose="020B0604020202020204" pitchFamily="34" charset="0"/>
            </a:rPr>
            <a:t>Сотрудничество с заказчиком важнее согласования условий договора </a:t>
          </a:r>
        </a:p>
      </dsp:txBody>
      <dsp:txXfrm>
        <a:off x="1740841" y="2441103"/>
        <a:ext cx="3427871" cy="1454248"/>
      </dsp:txXfrm>
    </dsp:sp>
    <dsp:sp modelId="{FE09D90F-069C-4FD9-8525-7DC74B0CC571}">
      <dsp:nvSpPr>
        <dsp:cNvPr id="0" name=""/>
        <dsp:cNvSpPr/>
      </dsp:nvSpPr>
      <dsp:spPr>
        <a:xfrm>
          <a:off x="5791359" y="2545532"/>
          <a:ext cx="1454248" cy="1454248"/>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464363FA-361F-4C0C-97C9-26C1EC80787C}">
      <dsp:nvSpPr>
        <dsp:cNvPr id="0" name=""/>
        <dsp:cNvSpPr/>
      </dsp:nvSpPr>
      <dsp:spPr>
        <a:xfrm>
          <a:off x="6096752" y="2850924"/>
          <a:ext cx="843464" cy="84346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1AB96C-2AAC-4110-AF41-7911CB978B43}">
      <dsp:nvSpPr>
        <dsp:cNvPr id="0" name=""/>
        <dsp:cNvSpPr/>
      </dsp:nvSpPr>
      <dsp:spPr>
        <a:xfrm>
          <a:off x="7465811" y="2433802"/>
          <a:ext cx="3427871" cy="145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ru-RU" sz="1800" kern="1200" dirty="0">
              <a:solidFill>
                <a:srgbClr val="002060"/>
              </a:solidFill>
              <a:latin typeface="Arial" panose="020B0604020202020204" pitchFamily="34" charset="0"/>
              <a:cs typeface="Arial" panose="020B0604020202020204" pitchFamily="34" charset="0"/>
            </a:rPr>
            <a:t>Готовность к изменениям важнее следования первоначальному плану</a:t>
          </a:r>
        </a:p>
      </dsp:txBody>
      <dsp:txXfrm>
        <a:off x="7465811" y="2433802"/>
        <a:ext cx="3427871" cy="1454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BD359-490C-476D-B338-D65568247037}">
      <dsp:nvSpPr>
        <dsp:cNvPr id="0" name=""/>
        <dsp:cNvSpPr/>
      </dsp:nvSpPr>
      <dsp:spPr>
        <a:xfrm>
          <a:off x="0" y="1192274"/>
          <a:ext cx="9902244" cy="1715305"/>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EE34A952-0BBA-411B-A93E-0897E14A8F82}">
      <dsp:nvSpPr>
        <dsp:cNvPr id="0" name=""/>
        <dsp:cNvSpPr/>
      </dsp:nvSpPr>
      <dsp:spPr>
        <a:xfrm>
          <a:off x="537604" y="1008831"/>
          <a:ext cx="2743995" cy="60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ru-RU" sz="1600" b="1" i="0" kern="1200" dirty="0">
              <a:solidFill>
                <a:srgbClr val="C00000"/>
              </a:solidFill>
              <a:latin typeface="Arial" panose="020B0604020202020204" pitchFamily="34" charset="0"/>
              <a:cs typeface="Arial" panose="020B0604020202020204" pitchFamily="34" charset="0"/>
            </a:rPr>
            <a:t>2006 г. </a:t>
          </a:r>
          <a:r>
            <a:rPr lang="ru-RU" sz="1600" b="0" i="0" kern="1200" dirty="0">
              <a:solidFill>
                <a:srgbClr val="008080"/>
              </a:solidFill>
              <a:latin typeface="Arial" panose="020B0604020202020204" pitchFamily="34" charset="0"/>
              <a:cs typeface="Arial" panose="020B0604020202020204" pitchFamily="34" charset="0"/>
            </a:rPr>
            <a:t>- </a:t>
          </a:r>
          <a:r>
            <a:rPr lang="ru-RU" sz="1600" b="0" i="0" kern="1200" dirty="0">
              <a:solidFill>
                <a:srgbClr val="002060"/>
              </a:solidFill>
              <a:latin typeface="Arial" panose="020B0604020202020204" pitchFamily="34" charset="0"/>
              <a:cs typeface="Arial" panose="020B0604020202020204" pitchFamily="34" charset="0"/>
            </a:rPr>
            <a:t>Концепция развития проектного менеджмента в РК</a:t>
          </a:r>
        </a:p>
      </dsp:txBody>
      <dsp:txXfrm>
        <a:off x="537604" y="1008831"/>
        <a:ext cx="2743995" cy="606840"/>
      </dsp:txXfrm>
    </dsp:sp>
    <dsp:sp modelId="{44DB1793-E77C-4B1D-94E3-6FA34C00ACD8}">
      <dsp:nvSpPr>
        <dsp:cNvPr id="0" name=""/>
        <dsp:cNvSpPr/>
      </dsp:nvSpPr>
      <dsp:spPr>
        <a:xfrm>
          <a:off x="19478" y="754352"/>
          <a:ext cx="428826" cy="4288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106E8E-87AC-47F0-BE33-36FC6A5F9C48}">
      <dsp:nvSpPr>
        <dsp:cNvPr id="0" name=""/>
        <dsp:cNvSpPr/>
      </dsp:nvSpPr>
      <dsp:spPr>
        <a:xfrm>
          <a:off x="2629150" y="2724634"/>
          <a:ext cx="3137098" cy="60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ru-RU" sz="1600" b="1" kern="1200" dirty="0">
              <a:solidFill>
                <a:srgbClr val="C00000"/>
              </a:solidFill>
              <a:latin typeface="Arial" panose="020B0604020202020204" pitchFamily="34" charset="0"/>
              <a:ea typeface="+mn-ea"/>
              <a:cs typeface="Arial" panose="020B0604020202020204" pitchFamily="34" charset="0"/>
            </a:rPr>
            <a:t>2008 г. </a:t>
          </a:r>
          <a:r>
            <a:rPr lang="ru-RU" sz="1600" b="0" i="0" kern="1200" dirty="0">
              <a:solidFill>
                <a:srgbClr val="002060"/>
              </a:solidFill>
              <a:latin typeface="Arial" panose="020B0604020202020204" pitchFamily="34" charset="0"/>
              <a:cs typeface="Arial" panose="020B0604020202020204" pitchFamily="34" charset="0"/>
            </a:rPr>
            <a:t>- Открытие магистратуры, </a:t>
          </a:r>
          <a:r>
            <a:rPr lang="en-US" sz="1600" b="0" i="0" kern="1200" dirty="0">
              <a:solidFill>
                <a:srgbClr val="002060"/>
              </a:solidFill>
              <a:latin typeface="Arial" panose="020B0604020202020204" pitchFamily="34" charset="0"/>
              <a:cs typeface="Arial" panose="020B0604020202020204" pitchFamily="34" charset="0"/>
            </a:rPr>
            <a:t>PhD </a:t>
          </a:r>
          <a:r>
            <a:rPr lang="ru-RU" sz="1600" b="0" i="0" kern="1200" dirty="0">
              <a:solidFill>
                <a:srgbClr val="002060"/>
              </a:solidFill>
              <a:latin typeface="Arial" panose="020B0604020202020204" pitchFamily="34" charset="0"/>
              <a:cs typeface="Arial" panose="020B0604020202020204" pitchFamily="34" charset="0"/>
            </a:rPr>
            <a:t>докторантуры в </a:t>
          </a:r>
          <a:r>
            <a:rPr lang="ru-RU" sz="1600" b="0" i="0" kern="1200" dirty="0" err="1">
              <a:solidFill>
                <a:srgbClr val="002060"/>
              </a:solidFill>
              <a:latin typeface="Arial" panose="020B0604020202020204" pitchFamily="34" charset="0"/>
              <a:cs typeface="Arial" panose="020B0604020202020204" pitchFamily="34" charset="0"/>
            </a:rPr>
            <a:t>КазНИТУ</a:t>
          </a:r>
          <a:endParaRPr lang="ru-RU" sz="1600" b="0" i="0" kern="1200" dirty="0">
            <a:solidFill>
              <a:srgbClr val="002060"/>
            </a:solidFill>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Char char="•"/>
          </a:pPr>
          <a:endParaRPr lang="ru-RU" sz="1600" b="0" i="0" kern="1200" dirty="0"/>
        </a:p>
        <a:p>
          <a:pPr marL="171450" lvl="1" indent="-171450" algn="ctr" defTabSz="711200">
            <a:lnSpc>
              <a:spcPct val="90000"/>
            </a:lnSpc>
            <a:spcBef>
              <a:spcPct val="0"/>
            </a:spcBef>
            <a:spcAft>
              <a:spcPct val="15000"/>
            </a:spcAft>
            <a:buChar char="•"/>
          </a:pPr>
          <a:endParaRPr lang="ru-RU" sz="1600" b="0" i="0" kern="1200" dirty="0"/>
        </a:p>
      </dsp:txBody>
      <dsp:txXfrm>
        <a:off x="2629150" y="2724634"/>
        <a:ext cx="3137098" cy="606840"/>
      </dsp:txXfrm>
    </dsp:sp>
    <dsp:sp modelId="{B0D71FC3-ADCD-4D0B-89C9-E6D6D826B088}">
      <dsp:nvSpPr>
        <dsp:cNvPr id="0" name=""/>
        <dsp:cNvSpPr/>
      </dsp:nvSpPr>
      <dsp:spPr>
        <a:xfrm>
          <a:off x="1734553" y="2883565"/>
          <a:ext cx="428826" cy="4288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6A796-9816-4A00-8446-8BE02BCA0908}">
      <dsp:nvSpPr>
        <dsp:cNvPr id="0" name=""/>
        <dsp:cNvSpPr/>
      </dsp:nvSpPr>
      <dsp:spPr>
        <a:xfrm>
          <a:off x="5024257" y="860697"/>
          <a:ext cx="2959247" cy="60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ru-RU" sz="1800" b="1" i="0" kern="1200" dirty="0">
              <a:solidFill>
                <a:srgbClr val="C00000"/>
              </a:solidFill>
              <a:latin typeface="Arial" panose="020B0604020202020204" pitchFamily="34" charset="0"/>
              <a:ea typeface="+mn-ea"/>
              <a:cs typeface="Arial" panose="020B0604020202020204" pitchFamily="34" charset="0"/>
            </a:rPr>
            <a:t>2014 г</a:t>
          </a:r>
          <a:r>
            <a:rPr lang="ru-RU" sz="1800" b="0" i="0" kern="1200" dirty="0">
              <a:solidFill>
                <a:srgbClr val="002060"/>
              </a:solidFill>
              <a:latin typeface="Arial" panose="020B0604020202020204" pitchFamily="34" charset="0"/>
              <a:cs typeface="Arial" panose="020B0604020202020204" pitchFamily="34" charset="0"/>
            </a:rPr>
            <a:t>. – Гармонизация международного стандарта </a:t>
          </a:r>
          <a:r>
            <a:rPr lang="en-US" sz="1800" b="0" i="0" kern="1200" dirty="0">
              <a:solidFill>
                <a:srgbClr val="002060"/>
              </a:solidFill>
              <a:latin typeface="Arial" panose="020B0604020202020204" pitchFamily="34" charset="0"/>
              <a:cs typeface="Arial" panose="020B0604020202020204" pitchFamily="34" charset="0"/>
            </a:rPr>
            <a:t>ISO 21500</a:t>
          </a:r>
          <a:endParaRPr lang="ru-RU" sz="1800" b="0" i="0" kern="1200" dirty="0">
            <a:solidFill>
              <a:srgbClr val="002060"/>
            </a:solidFill>
            <a:latin typeface="Arial" panose="020B0604020202020204" pitchFamily="34" charset="0"/>
            <a:cs typeface="Arial" panose="020B0604020202020204" pitchFamily="34" charset="0"/>
          </a:endParaRPr>
        </a:p>
      </dsp:txBody>
      <dsp:txXfrm>
        <a:off x="5024257" y="860697"/>
        <a:ext cx="2959247" cy="606840"/>
      </dsp:txXfrm>
    </dsp:sp>
    <dsp:sp modelId="{42178B20-7E7F-4EE7-B305-512489C746E7}">
      <dsp:nvSpPr>
        <dsp:cNvPr id="0" name=""/>
        <dsp:cNvSpPr/>
      </dsp:nvSpPr>
      <dsp:spPr>
        <a:xfrm>
          <a:off x="4674214" y="560973"/>
          <a:ext cx="428826" cy="4288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06:27:13.803"/>
    </inkml:context>
    <inkml:brush xml:id="br0">
      <inkml:brushProperty name="width" value="0.1" units="cm"/>
      <inkml:brushProperty name="height" value="0.6" units="cm"/>
      <inkml:brushProperty name="color" value="#008080"/>
      <inkml:brushProperty name="ignorePressure" value="1"/>
      <inkml:brushProperty name="inkEffects" value="pencil"/>
    </inkml:brush>
  </inkml:definitions>
  <inkml:trace contextRef="#ctx0" brushRef="#br0">22 1,'-1'1,"-1"2,-2 1,-2 1,1 1,2-1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AA4C4-433C-40E5-A2FB-85FCD5037C4D}" type="datetimeFigureOut">
              <a:rPr lang="ru-RU" smtClean="0"/>
              <a:t>18.04.2025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C56A5-F98A-4E1F-B54E-67B57A5FB99B}" type="slidenum">
              <a:rPr lang="ru-RU" smtClean="0"/>
              <a:t>‹#›</a:t>
            </a:fld>
            <a:endParaRPr lang="ru-RU"/>
          </a:p>
        </p:txBody>
      </p:sp>
    </p:spTree>
    <p:extLst>
      <p:ext uri="{BB962C8B-B14F-4D97-AF65-F5344CB8AC3E}">
        <p14:creationId xmlns:p14="http://schemas.microsoft.com/office/powerpoint/2010/main" val="61300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 name="Google Shape;79;p2:notes"/>
          <p:cNvSpPr txBox="1">
            <a:spLocks noGrp="1"/>
          </p:cNvSpPr>
          <p:nvPr>
            <p:ph type="body" idx="1"/>
          </p:nvPr>
        </p:nvSpPr>
        <p:spPr>
          <a:xfrm>
            <a:off x="679768" y="4776431"/>
            <a:ext cx="5438140" cy="3907988"/>
          </a:xfrm>
          <a:prstGeom prst="rect">
            <a:avLst/>
          </a:prstGeom>
          <a:noFill/>
          <a:ln>
            <a:noFill/>
          </a:ln>
        </p:spPr>
        <p:txBody>
          <a:bodyPr spcFirstLastPara="1" wrap="square" lIns="91300" tIns="45650" rIns="91300" bIns="45650" anchor="t" anchorCtr="0">
            <a:noAutofit/>
          </a:bodyPr>
          <a:lstStyle/>
          <a:p>
            <a:pPr marL="0" lvl="0" indent="0" algn="l" rtl="0">
              <a:lnSpc>
                <a:spcPct val="90000"/>
              </a:lnSpc>
              <a:spcBef>
                <a:spcPts val="0"/>
              </a:spcBef>
              <a:spcAft>
                <a:spcPts val="0"/>
              </a:spcAft>
              <a:buSzPts val="1400"/>
              <a:buNone/>
            </a:pPr>
            <a:r>
              <a:rPr lang="ru-RU" b="1"/>
              <a:t>Видение</a:t>
            </a:r>
            <a:r>
              <a:rPr lang="ru-RU"/>
              <a:t> – это внутренний документ, необходимый руководству компании, чтобы снять все сомнения относительно долгосрочных перспектив развития компании. Если миссия ориентируется на потребителя, то видение компании акцентирует внимание на принципах деятельности, которые позволяют реализовать эту миссию.</a:t>
            </a:r>
            <a:endParaRPr/>
          </a:p>
          <a:p>
            <a:pPr marL="0" lvl="0" indent="0" algn="l" rtl="0">
              <a:lnSpc>
                <a:spcPct val="90000"/>
              </a:lnSpc>
              <a:spcBef>
                <a:spcPts val="0"/>
              </a:spcBef>
              <a:spcAft>
                <a:spcPts val="0"/>
              </a:spcAft>
              <a:buSzPts val="1400"/>
              <a:buNone/>
            </a:pPr>
            <a:r>
              <a:rPr lang="ru-RU"/>
              <a:t>При разработке видения менеджеры компании должны определить:</a:t>
            </a:r>
            <a:endParaRPr/>
          </a:p>
          <a:p>
            <a:pPr marL="171427" lvl="0" indent="-171427" algn="l" rtl="0">
              <a:lnSpc>
                <a:spcPct val="90000"/>
              </a:lnSpc>
              <a:spcBef>
                <a:spcPts val="0"/>
              </a:spcBef>
              <a:spcAft>
                <a:spcPts val="0"/>
              </a:spcAft>
              <a:buClr>
                <a:schemeClr val="dk1"/>
              </a:buClr>
              <a:buSzPts val="1200"/>
              <a:buFont typeface="Arial"/>
              <a:buChar char="•"/>
            </a:pPr>
            <a:r>
              <a:rPr lang="ru-RU"/>
              <a:t>как они видят будущее своей компании;</a:t>
            </a:r>
            <a:endParaRPr/>
          </a:p>
          <a:p>
            <a:pPr marL="171427" lvl="0" indent="-171427" algn="l" rtl="0">
              <a:lnSpc>
                <a:spcPct val="90000"/>
              </a:lnSpc>
              <a:spcBef>
                <a:spcPts val="0"/>
              </a:spcBef>
              <a:spcAft>
                <a:spcPts val="0"/>
              </a:spcAft>
              <a:buClr>
                <a:schemeClr val="dk1"/>
              </a:buClr>
              <a:buSzPts val="1200"/>
              <a:buFont typeface="Arial"/>
              <a:buChar char="•"/>
            </a:pPr>
            <a:r>
              <a:rPr lang="ru-RU"/>
              <a:t>в каком направлении она должна развиваться;</a:t>
            </a:r>
            <a:endParaRPr/>
          </a:p>
          <a:p>
            <a:pPr marL="171427" lvl="0" indent="-171427" algn="l" rtl="0">
              <a:lnSpc>
                <a:spcPct val="90000"/>
              </a:lnSpc>
              <a:spcBef>
                <a:spcPts val="0"/>
              </a:spcBef>
              <a:spcAft>
                <a:spcPts val="0"/>
              </a:spcAft>
              <a:buClr>
                <a:schemeClr val="dk1"/>
              </a:buClr>
              <a:buSzPts val="1200"/>
              <a:buFont typeface="Arial"/>
              <a:buChar char="•"/>
            </a:pPr>
            <a:r>
              <a:rPr lang="ru-RU"/>
              <a:t>какими станут в будущем используемые технологии, товар, клиенты;</a:t>
            </a:r>
            <a:endParaRPr/>
          </a:p>
          <a:p>
            <a:pPr marL="171427" lvl="0" indent="-171427" algn="l" rtl="0">
              <a:lnSpc>
                <a:spcPct val="90000"/>
              </a:lnSpc>
              <a:spcBef>
                <a:spcPts val="0"/>
              </a:spcBef>
              <a:spcAft>
                <a:spcPts val="0"/>
              </a:spcAft>
              <a:buClr>
                <a:schemeClr val="dk1"/>
              </a:buClr>
              <a:buSzPts val="1200"/>
              <a:buFont typeface="Arial"/>
              <a:buChar char="•"/>
            </a:pPr>
            <a:r>
              <a:rPr lang="ru-RU"/>
              <a:t>какое положение в отрасли компания должна занять в долгосрочной перспективе.</a:t>
            </a:r>
            <a:endParaRPr/>
          </a:p>
          <a:p>
            <a:pPr marL="0" lvl="0" indent="0" algn="l" rtl="0">
              <a:lnSpc>
                <a:spcPct val="90000"/>
              </a:lnSpc>
              <a:spcBef>
                <a:spcPts val="0"/>
              </a:spcBef>
              <a:spcAft>
                <a:spcPts val="0"/>
              </a:spcAft>
              <a:buSzPts val="1400"/>
              <a:buNone/>
            </a:pPr>
            <a:r>
              <a:rPr lang="ru-RU"/>
              <a:t>Сформулированное стратегическое видение значительно снижает риск случайных решений и обеспечивает согласованность политики подразделений с общей политикой компании.</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ru-RU" b="1"/>
              <a:t>Миссия</a:t>
            </a:r>
            <a:r>
              <a:rPr lang="ru-RU"/>
              <a:t> компании представляет собой качественно выраженную совокупность стратегических целей и предпринимательских способностей.</a:t>
            </a:r>
            <a:endParaRPr/>
          </a:p>
          <a:p>
            <a:pPr marL="0" lvl="0" indent="0" algn="l" rtl="0">
              <a:lnSpc>
                <a:spcPct val="90000"/>
              </a:lnSpc>
              <a:spcBef>
                <a:spcPts val="0"/>
              </a:spcBef>
              <a:spcAft>
                <a:spcPts val="0"/>
              </a:spcAft>
              <a:buSzPts val="1400"/>
              <a:buNone/>
            </a:pPr>
            <a:r>
              <a:rPr lang="ru-RU"/>
              <a:t>Миссия помогает определить, чем в действительности занимается компания, каковы ее сущность, масштабы, перспективы и направления роста, отличия от конкурентов. При этом она фокусирует внимание на потребителе, а не на товаре, так как миссия определяется с учетом покупательских интересов, нужд и запросов, которые удовлетворяются бизнесом.</a:t>
            </a:r>
            <a:endParaRPr/>
          </a:p>
          <a:p>
            <a:pPr marL="0" lvl="0" indent="0" algn="l" rtl="0">
              <a:lnSpc>
                <a:spcPct val="90000"/>
              </a:lnSpc>
              <a:spcBef>
                <a:spcPts val="0"/>
              </a:spcBef>
              <a:spcAft>
                <a:spcPts val="0"/>
              </a:spcAft>
              <a:buSzPts val="1400"/>
              <a:buNone/>
            </a:pPr>
            <a:endParaRPr/>
          </a:p>
        </p:txBody>
      </p:sp>
    </p:spTree>
    <p:extLst>
      <p:ext uri="{BB962C8B-B14F-4D97-AF65-F5344CB8AC3E}">
        <p14:creationId xmlns:p14="http://schemas.microsoft.com/office/powerpoint/2010/main" val="288392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a:extLst>
            <a:ext uri="{FF2B5EF4-FFF2-40B4-BE49-F238E27FC236}">
              <a16:creationId xmlns:a16="http://schemas.microsoft.com/office/drawing/2014/main" id="{D4967816-EBB9-F232-EA91-83D5EAF20467}"/>
            </a:ext>
          </a:extLst>
        </p:cNvPr>
        <p:cNvGrpSpPr/>
        <p:nvPr/>
      </p:nvGrpSpPr>
      <p:grpSpPr>
        <a:xfrm>
          <a:off x="0" y="0"/>
          <a:ext cx="0" cy="0"/>
          <a:chOff x="0" y="0"/>
          <a:chExt cx="0" cy="0"/>
        </a:xfrm>
      </p:grpSpPr>
      <p:sp>
        <p:nvSpPr>
          <p:cNvPr id="78" name="Google Shape;78;p2:notes">
            <a:extLst>
              <a:ext uri="{FF2B5EF4-FFF2-40B4-BE49-F238E27FC236}">
                <a16:creationId xmlns:a16="http://schemas.microsoft.com/office/drawing/2014/main" id="{55C8B7F6-37D9-CE03-B8E5-BAF78EFB50D7}"/>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 name="Google Shape;79;p2:notes">
            <a:extLst>
              <a:ext uri="{FF2B5EF4-FFF2-40B4-BE49-F238E27FC236}">
                <a16:creationId xmlns:a16="http://schemas.microsoft.com/office/drawing/2014/main" id="{EF963DBD-1164-0030-9945-F5FDEAD33F24}"/>
              </a:ext>
            </a:extLst>
          </p:cNvPr>
          <p:cNvSpPr txBox="1">
            <a:spLocks noGrp="1"/>
          </p:cNvSpPr>
          <p:nvPr>
            <p:ph type="body" idx="1"/>
          </p:nvPr>
        </p:nvSpPr>
        <p:spPr>
          <a:xfrm>
            <a:off x="679768" y="4776431"/>
            <a:ext cx="5438140" cy="3907988"/>
          </a:xfrm>
          <a:prstGeom prst="rect">
            <a:avLst/>
          </a:prstGeom>
          <a:noFill/>
          <a:ln>
            <a:noFill/>
          </a:ln>
        </p:spPr>
        <p:txBody>
          <a:bodyPr spcFirstLastPara="1" wrap="square" lIns="91300" tIns="45650" rIns="91300" bIns="45650" anchor="t" anchorCtr="0">
            <a:noAutofit/>
          </a:bodyPr>
          <a:lstStyle/>
          <a:p>
            <a:pPr marL="0" lvl="0" indent="0" algn="l" rtl="0">
              <a:lnSpc>
                <a:spcPct val="90000"/>
              </a:lnSpc>
              <a:spcBef>
                <a:spcPts val="0"/>
              </a:spcBef>
              <a:spcAft>
                <a:spcPts val="0"/>
              </a:spcAft>
              <a:buSzPts val="1400"/>
              <a:buNone/>
            </a:pPr>
            <a:r>
              <a:rPr lang="ru-RU" b="1"/>
              <a:t>Видение</a:t>
            </a:r>
            <a:r>
              <a:rPr lang="ru-RU"/>
              <a:t> – это внутренний документ, необходимый руководству компании, чтобы снять все сомнения относительно долгосрочных перспектив развития компании. Если миссия ориентируется на потребителя, то видение компании акцентирует внимание на принципах деятельности, которые позволяют реализовать эту миссию.</a:t>
            </a:r>
            <a:endParaRPr/>
          </a:p>
          <a:p>
            <a:pPr marL="0" lvl="0" indent="0" algn="l" rtl="0">
              <a:lnSpc>
                <a:spcPct val="90000"/>
              </a:lnSpc>
              <a:spcBef>
                <a:spcPts val="0"/>
              </a:spcBef>
              <a:spcAft>
                <a:spcPts val="0"/>
              </a:spcAft>
              <a:buSzPts val="1400"/>
              <a:buNone/>
            </a:pPr>
            <a:r>
              <a:rPr lang="ru-RU"/>
              <a:t>При разработке видения менеджеры компании должны определить:</a:t>
            </a:r>
            <a:endParaRPr/>
          </a:p>
          <a:p>
            <a:pPr marL="171427" lvl="0" indent="-171427" algn="l" rtl="0">
              <a:lnSpc>
                <a:spcPct val="90000"/>
              </a:lnSpc>
              <a:spcBef>
                <a:spcPts val="0"/>
              </a:spcBef>
              <a:spcAft>
                <a:spcPts val="0"/>
              </a:spcAft>
              <a:buClr>
                <a:schemeClr val="dk1"/>
              </a:buClr>
              <a:buSzPts val="1200"/>
              <a:buFont typeface="Arial"/>
              <a:buChar char="•"/>
            </a:pPr>
            <a:r>
              <a:rPr lang="ru-RU"/>
              <a:t>как они видят будущее своей компании;</a:t>
            </a:r>
            <a:endParaRPr/>
          </a:p>
          <a:p>
            <a:pPr marL="171427" lvl="0" indent="-171427" algn="l" rtl="0">
              <a:lnSpc>
                <a:spcPct val="90000"/>
              </a:lnSpc>
              <a:spcBef>
                <a:spcPts val="0"/>
              </a:spcBef>
              <a:spcAft>
                <a:spcPts val="0"/>
              </a:spcAft>
              <a:buClr>
                <a:schemeClr val="dk1"/>
              </a:buClr>
              <a:buSzPts val="1200"/>
              <a:buFont typeface="Arial"/>
              <a:buChar char="•"/>
            </a:pPr>
            <a:r>
              <a:rPr lang="ru-RU"/>
              <a:t>в каком направлении она должна развиваться;</a:t>
            </a:r>
            <a:endParaRPr/>
          </a:p>
          <a:p>
            <a:pPr marL="171427" lvl="0" indent="-171427" algn="l" rtl="0">
              <a:lnSpc>
                <a:spcPct val="90000"/>
              </a:lnSpc>
              <a:spcBef>
                <a:spcPts val="0"/>
              </a:spcBef>
              <a:spcAft>
                <a:spcPts val="0"/>
              </a:spcAft>
              <a:buClr>
                <a:schemeClr val="dk1"/>
              </a:buClr>
              <a:buSzPts val="1200"/>
              <a:buFont typeface="Arial"/>
              <a:buChar char="•"/>
            </a:pPr>
            <a:r>
              <a:rPr lang="ru-RU"/>
              <a:t>какими станут в будущем используемые технологии, товар, клиенты;</a:t>
            </a:r>
            <a:endParaRPr/>
          </a:p>
          <a:p>
            <a:pPr marL="171427" lvl="0" indent="-171427" algn="l" rtl="0">
              <a:lnSpc>
                <a:spcPct val="90000"/>
              </a:lnSpc>
              <a:spcBef>
                <a:spcPts val="0"/>
              </a:spcBef>
              <a:spcAft>
                <a:spcPts val="0"/>
              </a:spcAft>
              <a:buClr>
                <a:schemeClr val="dk1"/>
              </a:buClr>
              <a:buSzPts val="1200"/>
              <a:buFont typeface="Arial"/>
              <a:buChar char="•"/>
            </a:pPr>
            <a:r>
              <a:rPr lang="ru-RU"/>
              <a:t>какое положение в отрасли компания должна занять в долгосрочной перспективе.</a:t>
            </a:r>
            <a:endParaRPr/>
          </a:p>
          <a:p>
            <a:pPr marL="0" lvl="0" indent="0" algn="l" rtl="0">
              <a:lnSpc>
                <a:spcPct val="90000"/>
              </a:lnSpc>
              <a:spcBef>
                <a:spcPts val="0"/>
              </a:spcBef>
              <a:spcAft>
                <a:spcPts val="0"/>
              </a:spcAft>
              <a:buSzPts val="1400"/>
              <a:buNone/>
            </a:pPr>
            <a:r>
              <a:rPr lang="ru-RU"/>
              <a:t>Сформулированное стратегическое видение значительно снижает риск случайных решений и обеспечивает согласованность политики подразделений с общей политикой компании.</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ru-RU" b="1"/>
              <a:t>Миссия</a:t>
            </a:r>
            <a:r>
              <a:rPr lang="ru-RU"/>
              <a:t> компании представляет собой качественно выраженную совокупность стратегических целей и предпринимательских способностей.</a:t>
            </a:r>
            <a:endParaRPr/>
          </a:p>
          <a:p>
            <a:pPr marL="0" lvl="0" indent="0" algn="l" rtl="0">
              <a:lnSpc>
                <a:spcPct val="90000"/>
              </a:lnSpc>
              <a:spcBef>
                <a:spcPts val="0"/>
              </a:spcBef>
              <a:spcAft>
                <a:spcPts val="0"/>
              </a:spcAft>
              <a:buSzPts val="1400"/>
              <a:buNone/>
            </a:pPr>
            <a:r>
              <a:rPr lang="ru-RU"/>
              <a:t>Миссия помогает определить, чем в действительности занимается компания, каковы ее сущность, масштабы, перспективы и направления роста, отличия от конкурентов. При этом она фокусирует внимание на потребителе, а не на товаре, так как миссия определяется с учетом покупательских интересов, нужд и запросов, которые удовлетворяются бизнесом.</a:t>
            </a:r>
            <a:endParaRPr/>
          </a:p>
          <a:p>
            <a:pPr marL="0" lvl="0" indent="0" algn="l" rtl="0">
              <a:lnSpc>
                <a:spcPct val="90000"/>
              </a:lnSpc>
              <a:spcBef>
                <a:spcPts val="0"/>
              </a:spcBef>
              <a:spcAft>
                <a:spcPts val="0"/>
              </a:spcAft>
              <a:buSzPts val="1400"/>
              <a:buNone/>
            </a:pPr>
            <a:endParaRPr/>
          </a:p>
        </p:txBody>
      </p:sp>
    </p:spTree>
    <p:extLst>
      <p:ext uri="{BB962C8B-B14F-4D97-AF65-F5344CB8AC3E}">
        <p14:creationId xmlns:p14="http://schemas.microsoft.com/office/powerpoint/2010/main" val="196371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 name="Google Shape;79;p2:notes"/>
          <p:cNvSpPr txBox="1">
            <a:spLocks noGrp="1"/>
          </p:cNvSpPr>
          <p:nvPr>
            <p:ph type="body" idx="1"/>
          </p:nvPr>
        </p:nvSpPr>
        <p:spPr>
          <a:xfrm>
            <a:off x="679768" y="4776431"/>
            <a:ext cx="5438140" cy="3907988"/>
          </a:xfrm>
          <a:prstGeom prst="rect">
            <a:avLst/>
          </a:prstGeom>
          <a:noFill/>
          <a:ln>
            <a:noFill/>
          </a:ln>
        </p:spPr>
        <p:txBody>
          <a:bodyPr spcFirstLastPara="1" wrap="square" lIns="91300" tIns="45650" rIns="91300" bIns="45650" anchor="t" anchorCtr="0">
            <a:noAutofit/>
          </a:bodyPr>
          <a:lstStyle/>
          <a:p>
            <a:pPr marL="0" lvl="0" indent="0" algn="l" rtl="0">
              <a:lnSpc>
                <a:spcPct val="90000"/>
              </a:lnSpc>
              <a:spcBef>
                <a:spcPts val="0"/>
              </a:spcBef>
              <a:spcAft>
                <a:spcPts val="0"/>
              </a:spcAft>
              <a:buSzPts val="1400"/>
              <a:buNone/>
            </a:pPr>
            <a:r>
              <a:rPr lang="ru-RU" b="1"/>
              <a:t>Видение</a:t>
            </a:r>
            <a:r>
              <a:rPr lang="ru-RU"/>
              <a:t> – это внутренний документ, необходимый руководству компании, чтобы снять все сомнения относительно долгосрочных перспектив развития компании. Если миссия ориентируется на потребителя, то видение компании акцентирует внимание на принципах деятельности, которые позволяют реализовать эту миссию.</a:t>
            </a:r>
            <a:endParaRPr/>
          </a:p>
          <a:p>
            <a:pPr marL="0" lvl="0" indent="0" algn="l" rtl="0">
              <a:lnSpc>
                <a:spcPct val="90000"/>
              </a:lnSpc>
              <a:spcBef>
                <a:spcPts val="0"/>
              </a:spcBef>
              <a:spcAft>
                <a:spcPts val="0"/>
              </a:spcAft>
              <a:buSzPts val="1400"/>
              <a:buNone/>
            </a:pPr>
            <a:r>
              <a:rPr lang="ru-RU"/>
              <a:t>При разработке видения менеджеры компании должны определить:</a:t>
            </a:r>
            <a:endParaRPr/>
          </a:p>
          <a:p>
            <a:pPr marL="171427" lvl="0" indent="-171427" algn="l" rtl="0">
              <a:lnSpc>
                <a:spcPct val="90000"/>
              </a:lnSpc>
              <a:spcBef>
                <a:spcPts val="0"/>
              </a:spcBef>
              <a:spcAft>
                <a:spcPts val="0"/>
              </a:spcAft>
              <a:buClr>
                <a:schemeClr val="dk1"/>
              </a:buClr>
              <a:buSzPts val="1200"/>
              <a:buFont typeface="Arial"/>
              <a:buChar char="•"/>
            </a:pPr>
            <a:r>
              <a:rPr lang="ru-RU"/>
              <a:t>как они видят будущее своей компании;</a:t>
            </a:r>
            <a:endParaRPr/>
          </a:p>
          <a:p>
            <a:pPr marL="171427" lvl="0" indent="-171427" algn="l" rtl="0">
              <a:lnSpc>
                <a:spcPct val="90000"/>
              </a:lnSpc>
              <a:spcBef>
                <a:spcPts val="0"/>
              </a:spcBef>
              <a:spcAft>
                <a:spcPts val="0"/>
              </a:spcAft>
              <a:buClr>
                <a:schemeClr val="dk1"/>
              </a:buClr>
              <a:buSzPts val="1200"/>
              <a:buFont typeface="Arial"/>
              <a:buChar char="•"/>
            </a:pPr>
            <a:r>
              <a:rPr lang="ru-RU"/>
              <a:t>в каком направлении она должна развиваться;</a:t>
            </a:r>
            <a:endParaRPr/>
          </a:p>
          <a:p>
            <a:pPr marL="171427" lvl="0" indent="-171427" algn="l" rtl="0">
              <a:lnSpc>
                <a:spcPct val="90000"/>
              </a:lnSpc>
              <a:spcBef>
                <a:spcPts val="0"/>
              </a:spcBef>
              <a:spcAft>
                <a:spcPts val="0"/>
              </a:spcAft>
              <a:buClr>
                <a:schemeClr val="dk1"/>
              </a:buClr>
              <a:buSzPts val="1200"/>
              <a:buFont typeface="Arial"/>
              <a:buChar char="•"/>
            </a:pPr>
            <a:r>
              <a:rPr lang="ru-RU"/>
              <a:t>какими станут в будущем используемые технологии, товар, клиенты;</a:t>
            </a:r>
            <a:endParaRPr/>
          </a:p>
          <a:p>
            <a:pPr marL="171427" lvl="0" indent="-171427" algn="l" rtl="0">
              <a:lnSpc>
                <a:spcPct val="90000"/>
              </a:lnSpc>
              <a:spcBef>
                <a:spcPts val="0"/>
              </a:spcBef>
              <a:spcAft>
                <a:spcPts val="0"/>
              </a:spcAft>
              <a:buClr>
                <a:schemeClr val="dk1"/>
              </a:buClr>
              <a:buSzPts val="1200"/>
              <a:buFont typeface="Arial"/>
              <a:buChar char="•"/>
            </a:pPr>
            <a:r>
              <a:rPr lang="ru-RU"/>
              <a:t>какое положение в отрасли компания должна занять в долгосрочной перспективе.</a:t>
            </a:r>
            <a:endParaRPr/>
          </a:p>
          <a:p>
            <a:pPr marL="0" lvl="0" indent="0" algn="l" rtl="0">
              <a:lnSpc>
                <a:spcPct val="90000"/>
              </a:lnSpc>
              <a:spcBef>
                <a:spcPts val="0"/>
              </a:spcBef>
              <a:spcAft>
                <a:spcPts val="0"/>
              </a:spcAft>
              <a:buSzPts val="1400"/>
              <a:buNone/>
            </a:pPr>
            <a:r>
              <a:rPr lang="ru-RU"/>
              <a:t>Сформулированное стратегическое видение значительно снижает риск случайных решений и обеспечивает согласованность политики подразделений с общей политикой компании.</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ru-RU" b="1"/>
              <a:t>Миссия</a:t>
            </a:r>
            <a:r>
              <a:rPr lang="ru-RU"/>
              <a:t> компании представляет собой качественно выраженную совокупность стратегических целей и предпринимательских способностей.</a:t>
            </a:r>
            <a:endParaRPr/>
          </a:p>
          <a:p>
            <a:pPr marL="0" lvl="0" indent="0" algn="l" rtl="0">
              <a:lnSpc>
                <a:spcPct val="90000"/>
              </a:lnSpc>
              <a:spcBef>
                <a:spcPts val="0"/>
              </a:spcBef>
              <a:spcAft>
                <a:spcPts val="0"/>
              </a:spcAft>
              <a:buSzPts val="1400"/>
              <a:buNone/>
            </a:pPr>
            <a:r>
              <a:rPr lang="ru-RU"/>
              <a:t>Миссия помогает определить, чем в действительности занимается компания, каковы ее сущность, масштабы, перспективы и направления роста, отличия от конкурентов. При этом она фокусирует внимание на потребителе, а не на товаре, так как миссия определяется с учетом покупательских интересов, нужд и запросов, которые удовлетворяются бизнесом.</a:t>
            </a:r>
            <a:endParaRPr/>
          </a:p>
          <a:p>
            <a:pPr marL="0" lvl="0" indent="0" algn="l" rtl="0">
              <a:lnSpc>
                <a:spcPct val="90000"/>
              </a:lnSpc>
              <a:spcBef>
                <a:spcPts val="0"/>
              </a:spcBef>
              <a:spcAft>
                <a:spcPts val="0"/>
              </a:spcAft>
              <a:buSzPts val="1400"/>
              <a:buNone/>
            </a:pPr>
            <a:endParaRPr/>
          </a:p>
        </p:txBody>
      </p:sp>
    </p:spTree>
    <p:extLst>
      <p:ext uri="{BB962C8B-B14F-4D97-AF65-F5344CB8AC3E}">
        <p14:creationId xmlns:p14="http://schemas.microsoft.com/office/powerpoint/2010/main" val="62607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50B20C-DA8B-4BD6-815A-59F711381A10}" type="slidenum">
              <a:rPr lang="ru-RU" smtClean="0"/>
              <a:t>22</a:t>
            </a:fld>
            <a:endParaRPr lang="ru-RU"/>
          </a:p>
        </p:txBody>
      </p:sp>
    </p:spTree>
    <p:extLst>
      <p:ext uri="{BB962C8B-B14F-4D97-AF65-F5344CB8AC3E}">
        <p14:creationId xmlns:p14="http://schemas.microsoft.com/office/powerpoint/2010/main" val="800627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FA814-9AEF-488D-B576-5B918394915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B20BB7C-26CC-46DE-B29A-222DDB28C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BA739CF-E145-4474-A3D4-2BBB1EE073B7}"/>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51EEE9AD-A9BB-4E88-967C-1E4A64728E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A09681C-72BD-45A0-A2E7-2D23282B4904}"/>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09375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BC8B8E-FBCD-4439-A374-DDAA9FABCAA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FF74FBD-4862-4084-AED0-C42AB355ADA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37960A-DA7A-48AF-AF80-0C7589CA5204}"/>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AB013FAC-B1C3-4891-9E8B-FEDC9835E2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15DFE30-5B18-4DD3-97BC-05F49AAD9F9C}"/>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55023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2E969CD-1418-4830-B1BA-2471D6D2117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B926F6A-93EF-42BD-A5B1-24917FE0A0F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FC89575-4315-4D34-94A0-33E60659EC60}"/>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C4973B5F-8A1E-4C39-A793-A95E1FCA4C7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63A432-5238-4CDB-B0D4-BD4D8A675B34}"/>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72888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92CBF7-76F1-42E7-AEEC-C455D28A058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8C0345D-FB28-4837-9044-F198C6E4C4C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46707D0-4346-4E22-B0AD-F1FE9DFB7922}"/>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EEB074E9-FD36-4DE6-8DB4-AD07802004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EC78BF2-1A63-4F61-B56A-0C952ADFE8D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42189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7A88A-8202-4ED4-9408-A42AD6AAB23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55BA1AF-5B93-4AFF-BE86-040386A6C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4EC3594-20D2-433A-AF73-0FE7446A672D}"/>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0E95904C-A4BF-4C6B-A719-F943EB8675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818925-4677-43A4-921B-CC3C4F54F5FE}"/>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3453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764248-4DDB-4BCE-8D2A-920F6EB9DA3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7AACD32-0C43-403D-A71B-7B382A60191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2A13282-C2FB-430C-82BD-4A76AC1F13D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C1740BC-D505-4C92-9522-2EE362D553F3}"/>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6" name="Нижний колонтитул 5">
            <a:extLst>
              <a:ext uri="{FF2B5EF4-FFF2-40B4-BE49-F238E27FC236}">
                <a16:creationId xmlns:a16="http://schemas.microsoft.com/office/drawing/2014/main" id="{79FCA6E1-36AA-4257-9710-1E99166B23D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1835AB4-5B1F-4638-8D9F-F1C38D5F3ED8}"/>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275969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F4867E-D764-4E70-9214-29F3A22AB7E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0C391DA-4171-4FA7-84DB-65C3A0A59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E5F0C00-0F19-433D-BA65-2CAE823164E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65BBF78-9A3B-40DD-87EC-FF4C3094DC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17C11DD-BFFE-4028-ADA8-5B1229CA99B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88376AB-1EB3-4312-9D9E-7396F93252FE}"/>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8" name="Нижний колонтитул 7">
            <a:extLst>
              <a:ext uri="{FF2B5EF4-FFF2-40B4-BE49-F238E27FC236}">
                <a16:creationId xmlns:a16="http://schemas.microsoft.com/office/drawing/2014/main" id="{F548C4B0-4405-410D-BD7B-9D01A0BD0FF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1ABAD5C-44CD-40A4-BE08-4F947E58151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78416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7914A4-A7BB-444E-B259-77318548D7B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86CA26C-1065-40A9-90B4-5398C44B6DE0}"/>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4" name="Нижний колонтитул 3">
            <a:extLst>
              <a:ext uri="{FF2B5EF4-FFF2-40B4-BE49-F238E27FC236}">
                <a16:creationId xmlns:a16="http://schemas.microsoft.com/office/drawing/2014/main" id="{69590EB2-1439-477F-8084-F9956AD99EC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2ED11D9-DB4D-43C8-8972-4EFAA21D3110}"/>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72727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A72A6C5-4427-4810-8A0E-5AE57F39D7F4}"/>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3" name="Нижний колонтитул 2">
            <a:extLst>
              <a:ext uri="{FF2B5EF4-FFF2-40B4-BE49-F238E27FC236}">
                <a16:creationId xmlns:a16="http://schemas.microsoft.com/office/drawing/2014/main" id="{0254F337-96B7-4EE5-9323-3DDD48F0028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C77DCA4-A893-45FE-9363-F9DDD529A210}"/>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82264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538ECB-375B-45D3-9B1A-B0B2064C104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BCE4050-A08A-4B36-B24C-45FD5D341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4014C3F-7AFB-41E9-B0F7-2DDB12F44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98C2040-C457-46BD-8251-A1F137886CA6}"/>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6" name="Нижний колонтитул 5">
            <a:extLst>
              <a:ext uri="{FF2B5EF4-FFF2-40B4-BE49-F238E27FC236}">
                <a16:creationId xmlns:a16="http://schemas.microsoft.com/office/drawing/2014/main" id="{21BA3F0D-BFC3-490C-904D-C469EB2B23B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1006C38-B6AD-458D-870B-B91063E8206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354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7E54B4-B583-4CE7-95C8-CC1E7CA648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B3B78E5-834F-42B4-8C6E-70582D95F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2568797-2FA2-4CB4-87CB-C2228BE52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2099405-795A-492A-A1C3-C4BDD896B957}"/>
              </a:ext>
            </a:extLst>
          </p:cNvPr>
          <p:cNvSpPr>
            <a:spLocks noGrp="1"/>
          </p:cNvSpPr>
          <p:nvPr>
            <p:ph type="dt" sz="half" idx="10"/>
          </p:nvPr>
        </p:nvSpPr>
        <p:spPr/>
        <p:txBody>
          <a:bodyPr/>
          <a:lstStyle/>
          <a:p>
            <a:fld id="{BD251513-1710-45BD-BFB3-E52EE5339BCE}" type="datetimeFigureOut">
              <a:rPr lang="ru-RU" smtClean="0"/>
              <a:t>18.04.2025</a:t>
            </a:fld>
            <a:endParaRPr lang="ru-RU"/>
          </a:p>
        </p:txBody>
      </p:sp>
      <p:sp>
        <p:nvSpPr>
          <p:cNvPr id="6" name="Нижний колонтитул 5">
            <a:extLst>
              <a:ext uri="{FF2B5EF4-FFF2-40B4-BE49-F238E27FC236}">
                <a16:creationId xmlns:a16="http://schemas.microsoft.com/office/drawing/2014/main" id="{51D91AF6-6AAD-4F69-99B6-8AC2FA82360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29C1FC4-3CE1-4BF4-AF9F-1EDCD3180348}"/>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227350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467FF7-1879-4E29-B3C8-7D866F9CE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11DAEDF-A74F-4994-8B50-C81EECA80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0D7D2D-6217-4ECE-9119-6DAC2C71B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51513-1710-45BD-BFB3-E52EE5339BCE}" type="datetimeFigureOut">
              <a:rPr lang="ru-RU" smtClean="0"/>
              <a:t>18.04.2025</a:t>
            </a:fld>
            <a:endParaRPr lang="ru-RU"/>
          </a:p>
        </p:txBody>
      </p:sp>
      <p:sp>
        <p:nvSpPr>
          <p:cNvPr id="5" name="Нижний колонтитул 4">
            <a:extLst>
              <a:ext uri="{FF2B5EF4-FFF2-40B4-BE49-F238E27FC236}">
                <a16:creationId xmlns:a16="http://schemas.microsoft.com/office/drawing/2014/main" id="{C8E18B01-0FFF-4D7E-B8B8-7C2384306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A98A92F-9BD2-4D98-99C0-B2D8E5535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00B34-1A6A-4122-B3F0-F1F7E732D21E}" type="slidenum">
              <a:rPr lang="ru-RU" smtClean="0"/>
              <a:t>‹#›</a:t>
            </a:fld>
            <a:endParaRPr lang="ru-RU"/>
          </a:p>
        </p:txBody>
      </p:sp>
    </p:spTree>
    <p:extLst>
      <p:ext uri="{BB962C8B-B14F-4D97-AF65-F5344CB8AC3E}">
        <p14:creationId xmlns:p14="http://schemas.microsoft.com/office/powerpoint/2010/main" val="57207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online.zakon.kz/Document/?doc_id=38564014&amp;pos=3;-107#pos=3;-107" TargetMode="External"/><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microsoft.com/office/2007/relationships/hdphoto" Target="../media/hdphoto4.wdp"/><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4.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58.png"/><Relationship Id="rId3" Type="http://schemas.openxmlformats.org/officeDocument/2006/relationships/notesSlide" Target="../notesSlides/notesSlide4.xml"/><Relationship Id="rId7" Type="http://schemas.openxmlformats.org/officeDocument/2006/relationships/diagramColors" Target="../diagrams/colors2.xml"/><Relationship Id="rId12" Type="http://schemas.openxmlformats.org/officeDocument/2006/relationships/image" Target="../media/image54.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vmlDrawing" Target="../drawings/vmlDrawing1.vml"/><Relationship Id="rId6" Type="http://schemas.openxmlformats.org/officeDocument/2006/relationships/diagramQuickStyle" Target="../diagrams/quickStyle2.xml"/><Relationship Id="rId11" Type="http://schemas.openxmlformats.org/officeDocument/2006/relationships/oleObject" Target="../embeddings/oleObject1.bin"/><Relationship Id="rId5" Type="http://schemas.openxmlformats.org/officeDocument/2006/relationships/diagramLayout" Target="../diagrams/layout2.xml"/><Relationship Id="rId15" Type="http://schemas.openxmlformats.org/officeDocument/2006/relationships/image" Target="../media/image60.png"/><Relationship Id="rId10" Type="http://schemas.openxmlformats.org/officeDocument/2006/relationships/image" Target="../media/image57.emf"/><Relationship Id="rId4" Type="http://schemas.openxmlformats.org/officeDocument/2006/relationships/diagramData" Target="../diagrams/data2.xml"/><Relationship Id="rId9" Type="http://schemas.openxmlformats.org/officeDocument/2006/relationships/image" Target="../media/image56.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84.png"/><Relationship Id="rId4" Type="http://schemas.openxmlformats.org/officeDocument/2006/relationships/image" Target="../media/image8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jpg"/><Relationship Id="rId11" Type="http://schemas.openxmlformats.org/officeDocument/2006/relationships/image" Target="../media/image95.png"/><Relationship Id="rId5" Type="http://schemas.openxmlformats.org/officeDocument/2006/relationships/image" Target="../media/image89.jpg"/><Relationship Id="rId10" Type="http://schemas.openxmlformats.org/officeDocument/2006/relationships/image" Target="../media/image94.png"/><Relationship Id="rId4" Type="http://schemas.openxmlformats.org/officeDocument/2006/relationships/image" Target="../media/image88.jpg"/><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3498B04-676D-4CF8-8015-E20B66459783}"/>
              </a:ext>
            </a:extLst>
          </p:cNvPr>
          <p:cNvSpPr>
            <a:spLocks noGrp="1"/>
          </p:cNvSpPr>
          <p:nvPr>
            <p:ph type="ctrTitle"/>
          </p:nvPr>
        </p:nvSpPr>
        <p:spPr>
          <a:xfrm>
            <a:off x="351321" y="1647459"/>
            <a:ext cx="11397333" cy="3179696"/>
          </a:xfrm>
          <a:solidFill>
            <a:srgbClr val="0070C0"/>
          </a:solidFill>
        </p:spPr>
        <p:txBody>
          <a:bodyPr>
            <a:noAutofit/>
          </a:bodyPr>
          <a:lstStyle/>
          <a:p>
            <a:r>
              <a:rPr lang="ru-RU" sz="4000" b="1" dirty="0">
                <a:solidFill>
                  <a:schemeClr val="bg1"/>
                </a:solidFill>
                <a:latin typeface="Arial" panose="020B0604020202020204" pitchFamily="34" charset="0"/>
                <a:ea typeface="Tahoma" panose="020B0604030504040204" pitchFamily="34" charset="0"/>
                <a:cs typeface="Arial" panose="020B0604020202020204" pitchFamily="34" charset="0"/>
              </a:rPr>
              <a:t>С</a:t>
            </a:r>
            <a:r>
              <a:rPr kumimoji="0" lang="ru-RU" sz="4000" b="1"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инергия</a:t>
            </a:r>
            <a:r>
              <a:rPr kumimoji="0" lang="ru-RU" sz="4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науки, образования и бизнеса </a:t>
            </a:r>
            <a:br>
              <a:rPr kumimoji="0" lang="ru-RU" sz="4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br>
            <a:r>
              <a:rPr kumimoji="0" lang="ru-RU" sz="4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в Казахстане: стратегическая задача развития МАИН</a:t>
            </a:r>
            <a:br>
              <a:rPr kumimoji="0" lang="ru-RU" sz="40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ru-RU" sz="40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br>
            <a:endParaRPr lang="ru-RU" sz="4000" dirty="0"/>
          </a:p>
        </p:txBody>
      </p:sp>
      <p:sp>
        <p:nvSpPr>
          <p:cNvPr id="11" name="TextBox 10">
            <a:extLst>
              <a:ext uri="{FF2B5EF4-FFF2-40B4-BE49-F238E27FC236}">
                <a16:creationId xmlns:a16="http://schemas.microsoft.com/office/drawing/2014/main" id="{27367CBD-3326-4827-A1B7-2AA4A2C99153}"/>
              </a:ext>
            </a:extLst>
          </p:cNvPr>
          <p:cNvSpPr txBox="1"/>
          <p:nvPr/>
        </p:nvSpPr>
        <p:spPr>
          <a:xfrm>
            <a:off x="5493970" y="5086143"/>
            <a:ext cx="6254684"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Цеховой А.Ф.</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Генеральный директор МАИН, Президент СПМ РК,</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д.т.н., профессор</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 </a:t>
            </a:r>
            <a:r>
              <a:rPr kumimoji="0" lang="ru-RU" sz="1800" b="1" i="0" u="none" strike="noStrike" kern="1200" cap="none" spc="0" normalizeH="0" baseline="0" noProof="0" dirty="0" err="1">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КазНИТУ</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 </a:t>
            </a: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им. К.И. Сатпаева</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эксперт журнала </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PM</a:t>
            </a: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 </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World Journal </a:t>
            </a:r>
            <a:endPar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endParaRPr>
          </a:p>
        </p:txBody>
      </p:sp>
      <p:sp>
        <p:nvSpPr>
          <p:cNvPr id="14" name="TextBox 13">
            <a:extLst>
              <a:ext uri="{FF2B5EF4-FFF2-40B4-BE49-F238E27FC236}">
                <a16:creationId xmlns:a16="http://schemas.microsoft.com/office/drawing/2014/main" id="{262F3ECD-F36F-41CB-8DAC-77D604063F33}"/>
              </a:ext>
            </a:extLst>
          </p:cNvPr>
          <p:cNvSpPr txBox="1"/>
          <p:nvPr/>
        </p:nvSpPr>
        <p:spPr>
          <a:xfrm>
            <a:off x="3049790" y="3779332"/>
            <a:ext cx="7896030" cy="870688"/>
          </a:xfrm>
          <a:prstGeom prst="rect">
            <a:avLst/>
          </a:prstGeom>
          <a:noFill/>
        </p:spPr>
        <p:txBody>
          <a:bodyPr wrap="square">
            <a:spAutoFit/>
          </a:bodyPr>
          <a:lstStyle/>
          <a:p>
            <a:pPr marL="0" indent="0" algn="just" defTabSz="609630">
              <a:lnSpc>
                <a:spcPct val="150000"/>
              </a:lnSpc>
              <a:spcBef>
                <a:spcPts val="0"/>
              </a:spcBef>
              <a:buFont typeface="Arial" panose="020B0604020202020204" pitchFamily="34" charset="0"/>
              <a:buNone/>
              <a:tabLst>
                <a:tab pos="475216" algn="l"/>
              </a:tabLst>
              <a:defRPr/>
            </a:pPr>
            <a:r>
              <a:rPr lang="ru-RU" i="1" dirty="0">
                <a:solidFill>
                  <a:schemeClr val="bg1"/>
                </a:solidFill>
                <a:latin typeface="Century Gothic" panose="020F0302020204030204"/>
              </a:rPr>
              <a:t>«Лучший способ предсказать будущее – создавать его самому».</a:t>
            </a:r>
          </a:p>
          <a:p>
            <a:pPr marL="0" indent="0" algn="r" defTabSz="609630">
              <a:lnSpc>
                <a:spcPct val="150000"/>
              </a:lnSpc>
              <a:spcBef>
                <a:spcPts val="0"/>
              </a:spcBef>
              <a:buFont typeface="Arial" panose="020B0604020202020204" pitchFamily="34" charset="0"/>
              <a:buNone/>
              <a:tabLst>
                <a:tab pos="475216" algn="l"/>
              </a:tabLst>
              <a:defRPr/>
            </a:pPr>
            <a:r>
              <a:rPr lang="ru-RU" dirty="0">
                <a:solidFill>
                  <a:schemeClr val="bg1"/>
                </a:solidFill>
                <a:latin typeface="Century Gothic" panose="020F0302020204030204"/>
              </a:rPr>
              <a:t>Питер </a:t>
            </a:r>
            <a:r>
              <a:rPr lang="ru-RU" dirty="0" err="1">
                <a:solidFill>
                  <a:schemeClr val="bg1"/>
                </a:solidFill>
                <a:latin typeface="Century Gothic" panose="020F0302020204030204"/>
              </a:rPr>
              <a:t>Друкер</a:t>
            </a:r>
            <a:endParaRPr lang="ru-RU" dirty="0">
              <a:solidFill>
                <a:schemeClr val="bg1"/>
              </a:solidFill>
              <a:latin typeface="Century Gothic" panose="020F0302020204030204"/>
            </a:endParaRPr>
          </a:p>
        </p:txBody>
      </p:sp>
      <p:pic>
        <p:nvPicPr>
          <p:cNvPr id="9" name="Рисунок 8">
            <a:extLst>
              <a:ext uri="{FF2B5EF4-FFF2-40B4-BE49-F238E27FC236}">
                <a16:creationId xmlns:a16="http://schemas.microsoft.com/office/drawing/2014/main" id="{6ADB7C3D-0E80-4B93-A20A-E89BECCD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10" name="image1.png">
            <a:extLst>
              <a:ext uri="{FF2B5EF4-FFF2-40B4-BE49-F238E27FC236}">
                <a16:creationId xmlns:a16="http://schemas.microsoft.com/office/drawing/2014/main" id="{71654533-D1BF-4D8E-86FC-EE1710965C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3" name="Picture 30" descr="Курсы управления проектами PMI | SMART Business School">
            <a:extLst>
              <a:ext uri="{FF2B5EF4-FFF2-40B4-BE49-F238E27FC236}">
                <a16:creationId xmlns:a16="http://schemas.microsoft.com/office/drawing/2014/main" id="{2D1560AD-4C6A-4457-9515-D347CD85F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458" y="5607360"/>
            <a:ext cx="2382173" cy="1250640"/>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6D94FF63-1658-499B-8861-C2C1F4A66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143511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AA17191-3EBC-4C83-B371-16C6F0C27FA7}"/>
              </a:ext>
            </a:extLst>
          </p:cNvPr>
          <p:cNvSpPr txBox="1">
            <a:spLocks/>
          </p:cNvSpPr>
          <p:nvPr/>
        </p:nvSpPr>
        <p:spPr>
          <a:xfrm>
            <a:off x="268778" y="1988652"/>
            <a:ext cx="11654443" cy="204217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Взаимодействие ученых, образования и бизнеса в экосистеме науки Казахстана</a:t>
            </a:r>
          </a:p>
        </p:txBody>
      </p:sp>
      <p:pic>
        <p:nvPicPr>
          <p:cNvPr id="6" name="Picture 30" descr="Курсы управления проектами PMI | SMART Business School">
            <a:extLst>
              <a:ext uri="{FF2B5EF4-FFF2-40B4-BE49-F238E27FC236}">
                <a16:creationId xmlns:a16="http://schemas.microsoft.com/office/drawing/2014/main" id="{8053D9B4-FA2D-458B-8D46-7C19578622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58" y="5607360"/>
            <a:ext cx="2382173" cy="125064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4A6286B6-5BEE-5C26-1B48-B3285FD08625}"/>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10</a:t>
            </a:fld>
            <a:endParaRPr lang="ru-RU" sz="1800" b="1" dirty="0">
              <a:solidFill>
                <a:prstClr val="black">
                  <a:tint val="75000"/>
                </a:prstClr>
              </a:solidFill>
              <a:latin typeface="Calibri" panose="020F0502020204030204"/>
            </a:endParaRPr>
          </a:p>
        </p:txBody>
      </p:sp>
      <p:pic>
        <p:nvPicPr>
          <p:cNvPr id="8" name="Рисунок 7">
            <a:extLst>
              <a:ext uri="{FF2B5EF4-FFF2-40B4-BE49-F238E27FC236}">
                <a16:creationId xmlns:a16="http://schemas.microsoft.com/office/drawing/2014/main" id="{EC9E4163-0E5C-4743-84DA-03590DC47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9" name="image1.png">
            <a:extLst>
              <a:ext uri="{FF2B5EF4-FFF2-40B4-BE49-F238E27FC236}">
                <a16:creationId xmlns:a16="http://schemas.microsoft.com/office/drawing/2014/main" id="{A0BD4CD6-AF97-4A06-877F-9B4FE9B0740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0" name="Рисунок 9">
            <a:extLst>
              <a:ext uri="{FF2B5EF4-FFF2-40B4-BE49-F238E27FC236}">
                <a16:creationId xmlns:a16="http://schemas.microsoft.com/office/drawing/2014/main" id="{F15C27A5-9F47-4F4A-9D23-A42B53C750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1505084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464BA1-6E11-489F-8775-73E47A9A30B2}"/>
              </a:ext>
            </a:extLst>
          </p:cNvPr>
          <p:cNvSpPr>
            <a:spLocks noGrp="1"/>
          </p:cNvSpPr>
          <p:nvPr>
            <p:ph type="title"/>
          </p:nvPr>
        </p:nvSpPr>
        <p:spPr>
          <a:xfrm>
            <a:off x="569172" y="17731"/>
            <a:ext cx="11353887" cy="1325563"/>
          </a:xfrm>
        </p:spPr>
        <p:txBody>
          <a:bodyPr>
            <a:normAutofit/>
          </a:bodyPr>
          <a:lstStyle/>
          <a:p>
            <a:pPr algn="ctr"/>
            <a:r>
              <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rPr>
              <a:t>Экосистема взаимодействия науки, образования и бизнеса</a:t>
            </a:r>
            <a:br>
              <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rPr>
            </a:br>
            <a:r>
              <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rPr>
              <a:t>1/5</a:t>
            </a:r>
          </a:p>
        </p:txBody>
      </p:sp>
      <p:sp>
        <p:nvSpPr>
          <p:cNvPr id="5" name="Блок-схема: узел 4">
            <a:extLst>
              <a:ext uri="{FF2B5EF4-FFF2-40B4-BE49-F238E27FC236}">
                <a16:creationId xmlns:a16="http://schemas.microsoft.com/office/drawing/2014/main" id="{CC0A3842-2247-483D-8E81-07539A7DEA71}"/>
              </a:ext>
            </a:extLst>
          </p:cNvPr>
          <p:cNvSpPr/>
          <p:nvPr/>
        </p:nvSpPr>
        <p:spPr>
          <a:xfrm>
            <a:off x="1548319" y="2171650"/>
            <a:ext cx="2571435" cy="2237953"/>
          </a:xfrm>
          <a:prstGeom prst="flowChartConnector">
            <a:avLst/>
          </a:prstGeom>
          <a:solidFill>
            <a:srgbClr val="CC66FF">
              <a:alpha val="40784"/>
            </a:srgbClr>
          </a:solidFill>
          <a:ln w="762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ln>
                <a:solidFill>
                  <a:schemeClr val="bg1">
                    <a:lumMod val="65000"/>
                  </a:schemeClr>
                </a:solidFill>
              </a:ln>
            </a:endParaRPr>
          </a:p>
        </p:txBody>
      </p:sp>
      <p:sp>
        <p:nvSpPr>
          <p:cNvPr id="6" name="Блок-схема: узел 5">
            <a:extLst>
              <a:ext uri="{FF2B5EF4-FFF2-40B4-BE49-F238E27FC236}">
                <a16:creationId xmlns:a16="http://schemas.microsoft.com/office/drawing/2014/main" id="{99E8765E-A7B9-4B47-805C-7AA61241E375}"/>
              </a:ext>
            </a:extLst>
          </p:cNvPr>
          <p:cNvSpPr/>
          <p:nvPr/>
        </p:nvSpPr>
        <p:spPr>
          <a:xfrm>
            <a:off x="2879847" y="3941147"/>
            <a:ext cx="2431093" cy="2225893"/>
          </a:xfrm>
          <a:prstGeom prst="flowChartConnector">
            <a:avLst/>
          </a:prstGeom>
          <a:solidFill>
            <a:srgbClr val="FFFF00">
              <a:alpha val="41000"/>
            </a:srgbClr>
          </a:solidFill>
          <a:ln w="762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ln>
                <a:solidFill>
                  <a:schemeClr val="bg1">
                    <a:lumMod val="65000"/>
                  </a:schemeClr>
                </a:solidFill>
              </a:ln>
            </a:endParaRPr>
          </a:p>
        </p:txBody>
      </p:sp>
      <p:sp>
        <p:nvSpPr>
          <p:cNvPr id="7" name="Блок-схема: узел 6">
            <a:extLst>
              <a:ext uri="{FF2B5EF4-FFF2-40B4-BE49-F238E27FC236}">
                <a16:creationId xmlns:a16="http://schemas.microsoft.com/office/drawing/2014/main" id="{1B0BBD46-C838-4319-92A3-12BF16A646AC}"/>
              </a:ext>
            </a:extLst>
          </p:cNvPr>
          <p:cNvSpPr/>
          <p:nvPr/>
        </p:nvSpPr>
        <p:spPr>
          <a:xfrm>
            <a:off x="569172" y="4103104"/>
            <a:ext cx="2431093" cy="2213721"/>
          </a:xfrm>
          <a:prstGeom prst="flowChartConnector">
            <a:avLst/>
          </a:prstGeom>
          <a:solidFill>
            <a:srgbClr val="00FFFF">
              <a:alpha val="41000"/>
            </a:srgbClr>
          </a:solidFill>
          <a:ln w="762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ln>
                <a:solidFill>
                  <a:schemeClr val="bg1">
                    <a:lumMod val="65000"/>
                  </a:schemeClr>
                </a:solidFill>
              </a:ln>
            </a:endParaRPr>
          </a:p>
        </p:txBody>
      </p:sp>
      <p:sp>
        <p:nvSpPr>
          <p:cNvPr id="13" name="TextBox 12">
            <a:extLst>
              <a:ext uri="{FF2B5EF4-FFF2-40B4-BE49-F238E27FC236}">
                <a16:creationId xmlns:a16="http://schemas.microsoft.com/office/drawing/2014/main" id="{B181DCD1-55AD-48F1-A542-7181FF9CE1AF}"/>
              </a:ext>
            </a:extLst>
          </p:cNvPr>
          <p:cNvSpPr txBox="1"/>
          <p:nvPr/>
        </p:nvSpPr>
        <p:spPr>
          <a:xfrm>
            <a:off x="1784718" y="1003750"/>
            <a:ext cx="2273020" cy="707886"/>
          </a:xfrm>
          <a:prstGeom prst="rect">
            <a:avLst/>
          </a:prstGeom>
          <a:noFill/>
        </p:spPr>
        <p:txBody>
          <a:bodyPr wrap="square" rtlCol="0">
            <a:spAutoFit/>
          </a:bodyPr>
          <a:lstStyle/>
          <a:p>
            <a:pPr algn="ctr"/>
            <a:r>
              <a:rPr lang="ru-RU" sz="4000" b="1" dirty="0">
                <a:solidFill>
                  <a:srgbClr val="C00000"/>
                </a:solidFill>
              </a:rPr>
              <a:t>Как есть</a:t>
            </a:r>
          </a:p>
        </p:txBody>
      </p:sp>
      <p:sp>
        <p:nvSpPr>
          <p:cNvPr id="14" name="TextBox 13">
            <a:extLst>
              <a:ext uri="{FF2B5EF4-FFF2-40B4-BE49-F238E27FC236}">
                <a16:creationId xmlns:a16="http://schemas.microsoft.com/office/drawing/2014/main" id="{765F270B-A6DB-403A-8D9A-3301A5125113}"/>
              </a:ext>
            </a:extLst>
          </p:cNvPr>
          <p:cNvSpPr txBox="1"/>
          <p:nvPr/>
        </p:nvSpPr>
        <p:spPr>
          <a:xfrm>
            <a:off x="7895247" y="1012153"/>
            <a:ext cx="2594251" cy="707886"/>
          </a:xfrm>
          <a:prstGeom prst="rect">
            <a:avLst/>
          </a:prstGeom>
          <a:noFill/>
        </p:spPr>
        <p:txBody>
          <a:bodyPr wrap="square" rtlCol="0">
            <a:spAutoFit/>
          </a:bodyPr>
          <a:lstStyle/>
          <a:p>
            <a:r>
              <a:rPr lang="ru-RU" sz="4000" b="1" dirty="0">
                <a:solidFill>
                  <a:srgbClr val="C00000"/>
                </a:solidFill>
              </a:rPr>
              <a:t>Как надо</a:t>
            </a:r>
          </a:p>
        </p:txBody>
      </p:sp>
      <p:sp>
        <p:nvSpPr>
          <p:cNvPr id="18" name="TextBox 17">
            <a:extLst>
              <a:ext uri="{FF2B5EF4-FFF2-40B4-BE49-F238E27FC236}">
                <a16:creationId xmlns:a16="http://schemas.microsoft.com/office/drawing/2014/main" id="{15EF2544-6DA6-4CD2-8DCB-8C9906A71C99}"/>
              </a:ext>
            </a:extLst>
          </p:cNvPr>
          <p:cNvSpPr txBox="1"/>
          <p:nvPr/>
        </p:nvSpPr>
        <p:spPr>
          <a:xfrm>
            <a:off x="1332049" y="4939784"/>
            <a:ext cx="1118586" cy="369332"/>
          </a:xfrm>
          <a:prstGeom prst="rect">
            <a:avLst/>
          </a:prstGeom>
          <a:noFill/>
        </p:spPr>
        <p:txBody>
          <a:bodyPr wrap="square" rtlCol="0">
            <a:spAutoFit/>
          </a:bodyPr>
          <a:lstStyle/>
          <a:p>
            <a:r>
              <a:rPr lang="ru-RU" b="1" dirty="0"/>
              <a:t>Бизнес</a:t>
            </a:r>
          </a:p>
        </p:txBody>
      </p:sp>
      <p:sp>
        <p:nvSpPr>
          <p:cNvPr id="11" name="Блок-схема: узел 10">
            <a:extLst>
              <a:ext uri="{FF2B5EF4-FFF2-40B4-BE49-F238E27FC236}">
                <a16:creationId xmlns:a16="http://schemas.microsoft.com/office/drawing/2014/main" id="{E61EAB94-16E2-5DDB-C7AC-1171CE3CB248}"/>
              </a:ext>
            </a:extLst>
          </p:cNvPr>
          <p:cNvSpPr/>
          <p:nvPr/>
        </p:nvSpPr>
        <p:spPr>
          <a:xfrm>
            <a:off x="7627363" y="2360631"/>
            <a:ext cx="2870679" cy="2647828"/>
          </a:xfrm>
          <a:prstGeom prst="flowChartConnector">
            <a:avLst/>
          </a:prstGeom>
          <a:solidFill>
            <a:srgbClr val="9966FF">
              <a:alpha val="23922"/>
            </a:srgbClr>
          </a:solidFill>
          <a:ln w="7620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Блок-схема: узел 11">
            <a:extLst>
              <a:ext uri="{FF2B5EF4-FFF2-40B4-BE49-F238E27FC236}">
                <a16:creationId xmlns:a16="http://schemas.microsoft.com/office/drawing/2014/main" id="{D97D3126-9806-6D3C-5882-DED3AD8ED88B}"/>
              </a:ext>
            </a:extLst>
          </p:cNvPr>
          <p:cNvSpPr/>
          <p:nvPr/>
        </p:nvSpPr>
        <p:spPr>
          <a:xfrm>
            <a:off x="8283908" y="3435851"/>
            <a:ext cx="2870679" cy="2576582"/>
          </a:xfrm>
          <a:prstGeom prst="flowChartConnector">
            <a:avLst/>
          </a:prstGeom>
          <a:solidFill>
            <a:srgbClr val="FFFF00">
              <a:alpha val="23922"/>
            </a:srgbClr>
          </a:solidFill>
          <a:ln w="7620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2" name="TextBox 21">
            <a:extLst>
              <a:ext uri="{FF2B5EF4-FFF2-40B4-BE49-F238E27FC236}">
                <a16:creationId xmlns:a16="http://schemas.microsoft.com/office/drawing/2014/main" id="{4F9F1C91-D5B6-4B3A-B143-A7D48B8E6E3D}"/>
              </a:ext>
            </a:extLst>
          </p:cNvPr>
          <p:cNvSpPr txBox="1"/>
          <p:nvPr/>
        </p:nvSpPr>
        <p:spPr>
          <a:xfrm>
            <a:off x="1953927" y="3095132"/>
            <a:ext cx="1811907" cy="369332"/>
          </a:xfrm>
          <a:prstGeom prst="rect">
            <a:avLst/>
          </a:prstGeom>
          <a:noFill/>
        </p:spPr>
        <p:txBody>
          <a:bodyPr wrap="square" rtlCol="0">
            <a:spAutoFit/>
          </a:bodyPr>
          <a:lstStyle/>
          <a:p>
            <a:pPr algn="ctr"/>
            <a:r>
              <a:rPr lang="ru-RU" b="1" dirty="0"/>
              <a:t>Наука</a:t>
            </a:r>
          </a:p>
        </p:txBody>
      </p:sp>
      <p:sp>
        <p:nvSpPr>
          <p:cNvPr id="24" name="Блок-схема: узел 23">
            <a:extLst>
              <a:ext uri="{FF2B5EF4-FFF2-40B4-BE49-F238E27FC236}">
                <a16:creationId xmlns:a16="http://schemas.microsoft.com/office/drawing/2014/main" id="{437002A0-DF90-4F38-B7C3-7040A2EF586F}"/>
              </a:ext>
            </a:extLst>
          </p:cNvPr>
          <p:cNvSpPr/>
          <p:nvPr/>
        </p:nvSpPr>
        <p:spPr>
          <a:xfrm>
            <a:off x="6941463" y="3389571"/>
            <a:ext cx="2870679" cy="2647828"/>
          </a:xfrm>
          <a:prstGeom prst="flowChartConnector">
            <a:avLst/>
          </a:prstGeom>
          <a:solidFill>
            <a:srgbClr val="00FFFF">
              <a:alpha val="23922"/>
            </a:srgbClr>
          </a:solidFill>
          <a:ln w="7620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solidFill>
                <a:srgbClr val="C00000"/>
              </a:solidFill>
            </a:endParaRPr>
          </a:p>
        </p:txBody>
      </p:sp>
      <p:sp>
        <p:nvSpPr>
          <p:cNvPr id="28" name="TextBox 27">
            <a:extLst>
              <a:ext uri="{FF2B5EF4-FFF2-40B4-BE49-F238E27FC236}">
                <a16:creationId xmlns:a16="http://schemas.microsoft.com/office/drawing/2014/main" id="{CD0FCC7D-35F1-485B-A3FB-05DB0A7001E8}"/>
              </a:ext>
            </a:extLst>
          </p:cNvPr>
          <p:cNvSpPr txBox="1"/>
          <p:nvPr/>
        </p:nvSpPr>
        <p:spPr>
          <a:xfrm>
            <a:off x="3877365" y="2311761"/>
            <a:ext cx="4327840" cy="400110"/>
          </a:xfrm>
          <a:prstGeom prst="rect">
            <a:avLst/>
          </a:prstGeom>
          <a:noFill/>
        </p:spPr>
        <p:txBody>
          <a:bodyPr wrap="square" rtlCol="0">
            <a:spAutoFit/>
          </a:bodyPr>
          <a:lstStyle/>
          <a:p>
            <a:pPr algn="ctr"/>
            <a:r>
              <a:rPr lang="ru-RU" sz="2000" b="1" u="sng" dirty="0">
                <a:solidFill>
                  <a:srgbClr val="C00000"/>
                </a:solidFill>
                <a:cs typeface="Arial" panose="020B0604020202020204" pitchFamily="34" charset="0"/>
              </a:rPr>
              <a:t>Потенциал модернизации науки</a:t>
            </a:r>
          </a:p>
        </p:txBody>
      </p:sp>
      <p:sp>
        <p:nvSpPr>
          <p:cNvPr id="29" name="TextBox 28">
            <a:extLst>
              <a:ext uri="{FF2B5EF4-FFF2-40B4-BE49-F238E27FC236}">
                <a16:creationId xmlns:a16="http://schemas.microsoft.com/office/drawing/2014/main" id="{B3D4EA7D-40A4-437A-AC28-8B993C8DE35A}"/>
              </a:ext>
            </a:extLst>
          </p:cNvPr>
          <p:cNvSpPr txBox="1"/>
          <p:nvPr/>
        </p:nvSpPr>
        <p:spPr>
          <a:xfrm>
            <a:off x="8631438" y="2965368"/>
            <a:ext cx="1811907" cy="338554"/>
          </a:xfrm>
          <a:prstGeom prst="rect">
            <a:avLst/>
          </a:prstGeom>
          <a:noFill/>
        </p:spPr>
        <p:txBody>
          <a:bodyPr wrap="square" rtlCol="0">
            <a:spAutoFit/>
          </a:bodyPr>
          <a:lstStyle/>
          <a:p>
            <a:r>
              <a:rPr lang="ru-RU" sz="1600" b="1" dirty="0">
                <a:solidFill>
                  <a:srgbClr val="C00000"/>
                </a:solidFill>
              </a:rPr>
              <a:t>Наука</a:t>
            </a:r>
          </a:p>
        </p:txBody>
      </p:sp>
      <p:sp>
        <p:nvSpPr>
          <p:cNvPr id="8" name="TextBox 7">
            <a:extLst>
              <a:ext uri="{FF2B5EF4-FFF2-40B4-BE49-F238E27FC236}">
                <a16:creationId xmlns:a16="http://schemas.microsoft.com/office/drawing/2014/main" id="{A21E85B6-91FA-8148-E848-D30E9EF2C210}"/>
              </a:ext>
            </a:extLst>
          </p:cNvPr>
          <p:cNvSpPr txBox="1"/>
          <p:nvPr/>
        </p:nvSpPr>
        <p:spPr>
          <a:xfrm>
            <a:off x="9322195" y="4668587"/>
            <a:ext cx="2217521" cy="338554"/>
          </a:xfrm>
          <a:prstGeom prst="rect">
            <a:avLst/>
          </a:prstGeom>
          <a:noFill/>
        </p:spPr>
        <p:txBody>
          <a:bodyPr wrap="square" rtlCol="0">
            <a:spAutoFit/>
          </a:bodyPr>
          <a:lstStyle/>
          <a:p>
            <a:pPr algn="ctr"/>
            <a:r>
              <a:rPr lang="ru-RU" sz="1600" b="1" dirty="0">
                <a:solidFill>
                  <a:srgbClr val="C00000"/>
                </a:solidFill>
              </a:rPr>
              <a:t>Образование</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34" name="Рукописный ввод 33">
                <a:extLst>
                  <a:ext uri="{FF2B5EF4-FFF2-40B4-BE49-F238E27FC236}">
                    <a16:creationId xmlns:a16="http://schemas.microsoft.com/office/drawing/2014/main" id="{04AC88AD-17E1-B25F-B2CA-33A9D639171A}"/>
                  </a:ext>
                </a:extLst>
              </p14:cNvPr>
              <p14:cNvContentPartPr/>
              <p14:nvPr/>
            </p14:nvContentPartPr>
            <p14:xfrm>
              <a:off x="8869226" y="4828864"/>
              <a:ext cx="8280" cy="9000"/>
            </p14:xfrm>
          </p:contentPart>
        </mc:Choice>
        <mc:Fallback xmlns="">
          <p:pic>
            <p:nvPicPr>
              <p:cNvPr id="34" name="Рукописный ввод 33">
                <a:extLst>
                  <a:ext uri="{FF2B5EF4-FFF2-40B4-BE49-F238E27FC236}">
                    <a16:creationId xmlns:a16="http://schemas.microsoft.com/office/drawing/2014/main" id="{04AC88AD-17E1-B25F-B2CA-33A9D639171A}"/>
                  </a:ext>
                </a:extLst>
              </p:cNvPr>
              <p:cNvPicPr/>
              <p:nvPr/>
            </p:nvPicPr>
            <p:blipFill>
              <a:blip r:embed="rId3"/>
              <a:stretch>
                <a:fillRect/>
              </a:stretch>
            </p:blipFill>
            <p:spPr>
              <a:xfrm>
                <a:off x="8851586" y="4721224"/>
                <a:ext cx="43920" cy="224640"/>
              </a:xfrm>
              <a:prstGeom prst="rect">
                <a:avLst/>
              </a:prstGeom>
            </p:spPr>
          </p:pic>
        </mc:Fallback>
      </mc:AlternateContent>
      <p:sp>
        <p:nvSpPr>
          <p:cNvPr id="10" name="Номер слайда 1">
            <a:extLst>
              <a:ext uri="{FF2B5EF4-FFF2-40B4-BE49-F238E27FC236}">
                <a16:creationId xmlns:a16="http://schemas.microsoft.com/office/drawing/2014/main" id="{B7AAD2DA-FE4E-CF0D-1C46-1D47806B2BF0}"/>
              </a:ext>
            </a:extLst>
          </p:cNvPr>
          <p:cNvSpPr>
            <a:spLocks noGrp="1"/>
          </p:cNvSpPr>
          <p:nvPr>
            <p:ph type="sldNum" sz="quarter" idx="12"/>
          </p:nvPr>
        </p:nvSpPr>
        <p:spPr>
          <a:xfrm>
            <a:off x="3352800" y="63168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B8E18-9C30-40C0-B9B0-C8A298BC5BA0}" type="slidenum">
              <a:rPr kumimoji="0" lang="ru-RU" sz="24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24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36BDDE5-E65A-D7C7-DE20-297E849C0654}"/>
              </a:ext>
            </a:extLst>
          </p:cNvPr>
          <p:cNvSpPr txBox="1"/>
          <p:nvPr/>
        </p:nvSpPr>
        <p:spPr>
          <a:xfrm>
            <a:off x="7175300" y="4621565"/>
            <a:ext cx="1118586" cy="369332"/>
          </a:xfrm>
          <a:prstGeom prst="rect">
            <a:avLst/>
          </a:prstGeom>
          <a:noFill/>
        </p:spPr>
        <p:txBody>
          <a:bodyPr wrap="square" rtlCol="0">
            <a:spAutoFit/>
          </a:bodyPr>
          <a:lstStyle/>
          <a:p>
            <a:r>
              <a:rPr lang="ru-RU" b="1" dirty="0">
                <a:solidFill>
                  <a:srgbClr val="C00000"/>
                </a:solidFill>
              </a:rPr>
              <a:t>Бизнес</a:t>
            </a:r>
          </a:p>
        </p:txBody>
      </p:sp>
      <p:sp>
        <p:nvSpPr>
          <p:cNvPr id="31" name="TextBox 30">
            <a:extLst>
              <a:ext uri="{FF2B5EF4-FFF2-40B4-BE49-F238E27FC236}">
                <a16:creationId xmlns:a16="http://schemas.microsoft.com/office/drawing/2014/main" id="{3A5F59EC-F7D4-4C7E-8BA4-1D4AF524B376}"/>
              </a:ext>
            </a:extLst>
          </p:cNvPr>
          <p:cNvSpPr txBox="1"/>
          <p:nvPr/>
        </p:nvSpPr>
        <p:spPr>
          <a:xfrm>
            <a:off x="3321303" y="4883209"/>
            <a:ext cx="1811907" cy="369332"/>
          </a:xfrm>
          <a:prstGeom prst="rect">
            <a:avLst/>
          </a:prstGeom>
          <a:noFill/>
        </p:spPr>
        <p:txBody>
          <a:bodyPr wrap="square" rtlCol="0">
            <a:spAutoFit/>
          </a:bodyPr>
          <a:lstStyle/>
          <a:p>
            <a:r>
              <a:rPr lang="ru-RU" b="1" dirty="0"/>
              <a:t>Образование</a:t>
            </a:r>
          </a:p>
        </p:txBody>
      </p:sp>
      <p:cxnSp>
        <p:nvCxnSpPr>
          <p:cNvPr id="9" name="Прямая со стрелкой 8">
            <a:extLst>
              <a:ext uri="{FF2B5EF4-FFF2-40B4-BE49-F238E27FC236}">
                <a16:creationId xmlns:a16="http://schemas.microsoft.com/office/drawing/2014/main" id="{93E9133A-14D0-4530-AE8D-A97FB4B4CA5D}"/>
              </a:ext>
            </a:extLst>
          </p:cNvPr>
          <p:cNvCxnSpPr>
            <a:cxnSpLocks/>
            <a:stCxn id="28" idx="2"/>
          </p:cNvCxnSpPr>
          <p:nvPr/>
        </p:nvCxnSpPr>
        <p:spPr>
          <a:xfrm flipH="1">
            <a:off x="3000265" y="2711871"/>
            <a:ext cx="3041020" cy="158426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Прямоугольник: скругленные углы 2">
            <a:extLst>
              <a:ext uri="{FF2B5EF4-FFF2-40B4-BE49-F238E27FC236}">
                <a16:creationId xmlns:a16="http://schemas.microsoft.com/office/drawing/2014/main" id="{48D91649-B8E8-43C4-8396-3EE7D99E94E3}"/>
              </a:ext>
            </a:extLst>
          </p:cNvPr>
          <p:cNvSpPr/>
          <p:nvPr/>
        </p:nvSpPr>
        <p:spPr>
          <a:xfrm>
            <a:off x="6322649" y="1651519"/>
            <a:ext cx="5124020" cy="4665306"/>
          </a:xfrm>
          <a:prstGeom prst="roundRect">
            <a:avLst/>
          </a:prstGeom>
          <a:noFill/>
          <a:ln w="57150">
            <a:solidFill>
              <a:srgbClr val="0066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4" name="TextBox 3">
            <a:extLst>
              <a:ext uri="{FF2B5EF4-FFF2-40B4-BE49-F238E27FC236}">
                <a16:creationId xmlns:a16="http://schemas.microsoft.com/office/drawing/2014/main" id="{3BC62EAE-D4F8-49DE-8DC6-D221797341EA}"/>
              </a:ext>
            </a:extLst>
          </p:cNvPr>
          <p:cNvSpPr txBox="1"/>
          <p:nvPr/>
        </p:nvSpPr>
        <p:spPr>
          <a:xfrm>
            <a:off x="7543814" y="1716143"/>
            <a:ext cx="2945684" cy="461665"/>
          </a:xfrm>
          <a:prstGeom prst="rect">
            <a:avLst/>
          </a:prstGeom>
          <a:noFill/>
        </p:spPr>
        <p:txBody>
          <a:bodyPr wrap="square" rtlCol="0">
            <a:spAutoFit/>
          </a:bodyPr>
          <a:lstStyle/>
          <a:p>
            <a:pPr algn="ctr"/>
            <a:r>
              <a:rPr lang="ru-RU" sz="2400" b="1" dirty="0">
                <a:solidFill>
                  <a:srgbClr val="006699"/>
                </a:solidFill>
              </a:rPr>
              <a:t>Экосистема</a:t>
            </a:r>
          </a:p>
        </p:txBody>
      </p:sp>
      <p:sp>
        <p:nvSpPr>
          <p:cNvPr id="15" name="Хорда 14">
            <a:extLst>
              <a:ext uri="{FF2B5EF4-FFF2-40B4-BE49-F238E27FC236}">
                <a16:creationId xmlns:a16="http://schemas.microsoft.com/office/drawing/2014/main" id="{1BCFEBB6-82A6-4528-822C-CA418198B475}"/>
              </a:ext>
            </a:extLst>
          </p:cNvPr>
          <p:cNvSpPr/>
          <p:nvPr/>
        </p:nvSpPr>
        <p:spPr>
          <a:xfrm rot="2042892">
            <a:off x="8493980" y="3530474"/>
            <a:ext cx="627326" cy="1399838"/>
          </a:xfrm>
          <a:prstGeom prst="chord">
            <a:avLst>
              <a:gd name="adj1" fmla="val 1595769"/>
              <a:gd name="adj2" fmla="val 1620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Хорда 24">
            <a:extLst>
              <a:ext uri="{FF2B5EF4-FFF2-40B4-BE49-F238E27FC236}">
                <a16:creationId xmlns:a16="http://schemas.microsoft.com/office/drawing/2014/main" id="{0BF79E87-FDBD-4E5D-8B89-1A2B56271637}"/>
              </a:ext>
            </a:extLst>
          </p:cNvPr>
          <p:cNvSpPr/>
          <p:nvPr/>
        </p:nvSpPr>
        <p:spPr>
          <a:xfrm rot="16200000">
            <a:off x="8760545" y="3984733"/>
            <a:ext cx="608856" cy="1401073"/>
          </a:xfrm>
          <a:prstGeom prst="chord">
            <a:avLst>
              <a:gd name="adj1" fmla="val 20621661"/>
              <a:gd name="adj2" fmla="val 158130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Хорда 25">
            <a:extLst>
              <a:ext uri="{FF2B5EF4-FFF2-40B4-BE49-F238E27FC236}">
                <a16:creationId xmlns:a16="http://schemas.microsoft.com/office/drawing/2014/main" id="{295E7AD9-87D3-4639-BA23-3D14BF0BF07F}"/>
              </a:ext>
            </a:extLst>
          </p:cNvPr>
          <p:cNvSpPr/>
          <p:nvPr/>
        </p:nvSpPr>
        <p:spPr>
          <a:xfrm rot="8934386">
            <a:off x="9054379" y="3539762"/>
            <a:ext cx="589151" cy="1402332"/>
          </a:xfrm>
          <a:prstGeom prst="chord">
            <a:avLst>
              <a:gd name="adj1" fmla="val 5039967"/>
              <a:gd name="adj2" fmla="val 197740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4C6AC522-193D-4574-9C62-46C7DBF3E263}"/>
              </a:ext>
            </a:extLst>
          </p:cNvPr>
          <p:cNvSpPr/>
          <p:nvPr/>
        </p:nvSpPr>
        <p:spPr>
          <a:xfrm>
            <a:off x="8641546" y="4103104"/>
            <a:ext cx="817866" cy="50046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 стрелкой 29">
            <a:extLst>
              <a:ext uri="{FF2B5EF4-FFF2-40B4-BE49-F238E27FC236}">
                <a16:creationId xmlns:a16="http://schemas.microsoft.com/office/drawing/2014/main" id="{70A6DC70-B929-40F4-BFFF-BA8DC8B9833C}"/>
              </a:ext>
            </a:extLst>
          </p:cNvPr>
          <p:cNvCxnSpPr>
            <a:cxnSpLocks/>
          </p:cNvCxnSpPr>
          <p:nvPr/>
        </p:nvCxnSpPr>
        <p:spPr>
          <a:xfrm>
            <a:off x="6039914" y="2743063"/>
            <a:ext cx="3065396" cy="143809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42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1"/>
          <p:cNvSpPr txBox="1"/>
          <p:nvPr/>
        </p:nvSpPr>
        <p:spPr>
          <a:xfrm>
            <a:off x="212997" y="2926058"/>
            <a:ext cx="5589520" cy="3108503"/>
          </a:xfrm>
          <a:prstGeom prst="rect">
            <a:avLst/>
          </a:prstGeom>
          <a:noFill/>
          <a:ln>
            <a:noFill/>
          </a:ln>
        </p:spPr>
        <p:txBody>
          <a:bodyPr spcFirstLastPara="1" wrap="square" lIns="91425" tIns="45700" rIns="91425" bIns="45700" anchor="t" anchorCtr="0">
            <a:spAutoFit/>
          </a:bodyPr>
          <a:lstStyle/>
          <a:p>
            <a:pPr lvl="0" algn="just"/>
            <a:r>
              <a:rPr lang="ru-RU" sz="1600" b="0" i="0" dirty="0">
                <a:solidFill>
                  <a:srgbClr val="000000"/>
                </a:solidFill>
                <a:effectLst/>
                <a:latin typeface="Times New Roman" panose="02020603050405020304" pitchFamily="18" charset="0"/>
                <a:cs typeface="Times New Roman" panose="02020603050405020304" pitchFamily="18" charset="0"/>
              </a:rPr>
              <a:t>6) </a:t>
            </a:r>
            <a:r>
              <a:rPr lang="ru-RU" sz="1600" b="1" i="0" dirty="0">
                <a:solidFill>
                  <a:srgbClr val="000000"/>
                </a:solidFill>
                <a:effectLst/>
                <a:latin typeface="Times New Roman" panose="02020603050405020304" pitchFamily="18" charset="0"/>
                <a:cs typeface="Times New Roman" panose="02020603050405020304" pitchFamily="18" charset="0"/>
              </a:rPr>
              <a:t>научно-образовательный консорциум </a:t>
            </a:r>
            <a:r>
              <a:rPr lang="ru-RU" sz="1600" b="0" i="0" dirty="0">
                <a:solidFill>
                  <a:srgbClr val="000000"/>
                </a:solidFill>
                <a:effectLst/>
                <a:latin typeface="Times New Roman" panose="02020603050405020304" pitchFamily="18" charset="0"/>
                <a:cs typeface="Times New Roman" panose="02020603050405020304" pitchFamily="18" charset="0"/>
              </a:rPr>
              <a:t>- временное </a:t>
            </a:r>
            <a:r>
              <a:rPr lang="ru-RU" sz="1600" b="0" i="0" dirty="0">
                <a:solidFill>
                  <a:srgbClr val="000000"/>
                </a:solidFill>
                <a:effectLst/>
                <a:latin typeface="Arial" panose="020B0604020202020204" pitchFamily="34" charset="0"/>
                <a:cs typeface="Arial" panose="020B0604020202020204" pitchFamily="34" charset="0"/>
              </a:rPr>
              <a:t>добровольное</a:t>
            </a:r>
            <a:r>
              <a:rPr lang="ru-RU" sz="1600" b="0" i="0" dirty="0">
                <a:solidFill>
                  <a:srgbClr val="000000"/>
                </a:solidFill>
                <a:effectLst/>
                <a:latin typeface="Times New Roman" panose="02020603050405020304" pitchFamily="18" charset="0"/>
                <a:cs typeface="Times New Roman" panose="02020603050405020304" pitchFamily="18" charset="0"/>
              </a:rPr>
              <a:t> равноправное объединение на основе договора о совместной хозяйственной деятельности в области науки, научно-технической деятельности, в котором научные организации, организации высшего и (или) послевузовского образования и другие юридические лица, в том числе занятые в сфере производства, объединяют интеллектуальные, финансовые и иные ресурсы для проведения фундаментальных, прикладных научных исследований, разработки технологических инноваций и подготовки высококвалифицированных специалистов.</a:t>
            </a:r>
          </a:p>
          <a:p>
            <a:pPr lvl="0" algn="just"/>
            <a:endParaRPr lang="ru-RU" sz="2000" b="0" i="0" dirty="0">
              <a:solidFill>
                <a:srgbClr val="000000"/>
              </a:solidFill>
              <a:effectLst/>
              <a:latin typeface="Arial" panose="020B0604020202020204" pitchFamily="34" charset="0"/>
              <a:cs typeface="Arial" panose="020B0604020202020204" pitchFamily="34" charset="0"/>
            </a:endParaRPr>
          </a:p>
        </p:txBody>
      </p:sp>
      <p:sp>
        <p:nvSpPr>
          <p:cNvPr id="9" name="Google Shape;83;p11">
            <a:extLst>
              <a:ext uri="{FF2B5EF4-FFF2-40B4-BE49-F238E27FC236}">
                <a16:creationId xmlns:a16="http://schemas.microsoft.com/office/drawing/2014/main" id="{8F1064DF-D4FD-45A7-AA5A-053E266F888A}"/>
              </a:ext>
            </a:extLst>
          </p:cNvPr>
          <p:cNvSpPr txBox="1"/>
          <p:nvPr/>
        </p:nvSpPr>
        <p:spPr>
          <a:xfrm>
            <a:off x="5940438" y="2926059"/>
            <a:ext cx="5971700" cy="1815841"/>
          </a:xfrm>
          <a:prstGeom prst="rect">
            <a:avLst/>
          </a:prstGeom>
          <a:noFill/>
          <a:ln>
            <a:noFill/>
          </a:ln>
        </p:spPr>
        <p:txBody>
          <a:bodyPr spcFirstLastPara="1" wrap="square" lIns="91425" tIns="45700" rIns="91425" bIns="45700" anchor="t" anchorCtr="0">
            <a:spAutoFit/>
          </a:bodyPr>
          <a:lstStyle/>
          <a:p>
            <a:pPr lvl="0" algn="just"/>
            <a:r>
              <a:rPr lang="ru-RU" sz="1600" b="0" i="0" dirty="0">
                <a:solidFill>
                  <a:srgbClr val="000000"/>
                </a:solidFill>
                <a:effectLst/>
                <a:latin typeface="Arial" panose="020B0604020202020204" pitchFamily="34" charset="0"/>
                <a:cs typeface="Arial" panose="020B0604020202020204" pitchFamily="34" charset="0"/>
              </a:rPr>
              <a:t>7) </a:t>
            </a:r>
            <a:r>
              <a:rPr lang="ru-RU" sz="1600" b="1" i="0" dirty="0">
                <a:solidFill>
                  <a:srgbClr val="000000"/>
                </a:solidFill>
                <a:effectLst/>
                <a:latin typeface="Arial" panose="020B0604020202020204" pitchFamily="34" charset="0"/>
                <a:cs typeface="Arial" panose="020B0604020202020204" pitchFamily="34" charset="0"/>
              </a:rPr>
              <a:t>научный, научно-технический проект и программа </a:t>
            </a:r>
            <a:r>
              <a:rPr lang="ru-RU" sz="1600" b="0" i="0" dirty="0">
                <a:solidFill>
                  <a:srgbClr val="000000"/>
                </a:solidFill>
                <a:effectLst/>
                <a:latin typeface="Arial" panose="020B0604020202020204" pitchFamily="34" charset="0"/>
                <a:cs typeface="Arial" panose="020B0604020202020204" pitchFamily="34" charset="0"/>
              </a:rPr>
              <a:t>- документ, включающий содержание предполагаемой научно-технической работы, представляющий научные, научно-технические, опытно-конструкторские, маркетинговые исследования с обоснованием цели и задач, актуальности, новизны, научно-практической значимости и целесообразности проведения планируемых работ</a:t>
            </a:r>
            <a:endParaRPr lang="ru-RU" sz="2000" b="0" i="0" dirty="0">
              <a:solidFill>
                <a:srgbClr val="00000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38528D-CB68-4F20-A23A-C1892DE0B734}"/>
              </a:ext>
            </a:extLst>
          </p:cNvPr>
          <p:cNvSpPr txBox="1"/>
          <p:nvPr/>
        </p:nvSpPr>
        <p:spPr>
          <a:xfrm>
            <a:off x="206166" y="6123543"/>
            <a:ext cx="5117355" cy="369332"/>
          </a:xfrm>
          <a:prstGeom prst="rect">
            <a:avLst/>
          </a:prstGeom>
          <a:noFill/>
        </p:spPr>
        <p:txBody>
          <a:bodyPr wrap="square" rtlCol="0">
            <a:spAutoFit/>
          </a:bodyPr>
          <a:lstStyle/>
          <a:p>
            <a:r>
              <a:rPr lang="ru-RU" i="1" dirty="0">
                <a:latin typeface="Arial" panose="020B0604020202020204" pitchFamily="34" charset="0"/>
                <a:cs typeface="Arial" panose="020B0604020202020204" pitchFamily="34" charset="0"/>
              </a:rPr>
              <a:t>(Источник: </a:t>
            </a:r>
            <a:r>
              <a:rPr lang="en-US" i="1" dirty="0">
                <a:latin typeface="Arial" panose="020B0604020202020204" pitchFamily="34" charset="0"/>
                <a:cs typeface="Arial" panose="020B0604020202020204" pitchFamily="34" charset="0"/>
                <a:hlinkClick r:id="rId3"/>
              </a:rPr>
              <a:t>https://online.zakon.kz/</a:t>
            </a:r>
            <a:r>
              <a:rPr lang="ru-RU" i="1" dirty="0">
                <a:latin typeface="Arial" panose="020B0604020202020204" pitchFamily="34" charset="0"/>
                <a:cs typeface="Arial" panose="020B0604020202020204" pitchFamily="34" charset="0"/>
              </a:rPr>
              <a:t>)</a:t>
            </a:r>
          </a:p>
        </p:txBody>
      </p:sp>
      <p:pic>
        <p:nvPicPr>
          <p:cNvPr id="4" name="Рисунок 3">
            <a:extLst>
              <a:ext uri="{FF2B5EF4-FFF2-40B4-BE49-F238E27FC236}">
                <a16:creationId xmlns:a16="http://schemas.microsoft.com/office/drawing/2014/main" id="{DCC07FD3-D903-4A7C-8D2C-662AAF74FF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4388" t="37235" r="32960" b="43538"/>
          <a:stretch/>
        </p:blipFill>
        <p:spPr>
          <a:xfrm>
            <a:off x="2771675" y="1762814"/>
            <a:ext cx="5784979" cy="1188263"/>
          </a:xfrm>
          <a:prstGeom prst="rect">
            <a:avLst/>
          </a:prstGeom>
        </p:spPr>
      </p:pic>
      <p:pic>
        <p:nvPicPr>
          <p:cNvPr id="11" name="Рисунок 10">
            <a:extLst>
              <a:ext uri="{FF2B5EF4-FFF2-40B4-BE49-F238E27FC236}">
                <a16:creationId xmlns:a16="http://schemas.microsoft.com/office/drawing/2014/main" id="{3F228E5A-7099-40A2-B072-F22D27E46AC2}"/>
              </a:ext>
            </a:extLst>
          </p:cNvPr>
          <p:cNvPicPr>
            <a:picLocks noChangeAspect="1"/>
          </p:cNvPicPr>
          <p:nvPr/>
        </p:nvPicPr>
        <p:blipFill rotWithShape="1">
          <a:blip r:embed="rId6"/>
          <a:srcRect l="16224" t="44101" r="33725" b="33740"/>
          <a:stretch/>
        </p:blipFill>
        <p:spPr>
          <a:xfrm>
            <a:off x="5875178" y="4846309"/>
            <a:ext cx="6102220" cy="1519659"/>
          </a:xfrm>
          <a:prstGeom prst="rect">
            <a:avLst/>
          </a:prstGeom>
        </p:spPr>
      </p:pic>
      <p:pic>
        <p:nvPicPr>
          <p:cNvPr id="17" name="Рисунок 16">
            <a:extLst>
              <a:ext uri="{FF2B5EF4-FFF2-40B4-BE49-F238E27FC236}">
                <a16:creationId xmlns:a16="http://schemas.microsoft.com/office/drawing/2014/main" id="{84876109-D9D9-4419-847C-72E534715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84" y="1730689"/>
            <a:ext cx="1113905" cy="1155368"/>
          </a:xfrm>
          <a:prstGeom prst="rect">
            <a:avLst/>
          </a:prstGeom>
        </p:spPr>
      </p:pic>
      <p:pic>
        <p:nvPicPr>
          <p:cNvPr id="19" name="Рисунок 18">
            <a:extLst>
              <a:ext uri="{FF2B5EF4-FFF2-40B4-BE49-F238E27FC236}">
                <a16:creationId xmlns:a16="http://schemas.microsoft.com/office/drawing/2014/main" id="{5AA6D7AE-CD45-4ADF-AF6A-1C24C438EE2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133046" y="1715844"/>
            <a:ext cx="1779092" cy="1188262"/>
          </a:xfrm>
          <a:prstGeom prst="rect">
            <a:avLst/>
          </a:prstGeom>
        </p:spPr>
      </p:pic>
      <p:sp>
        <p:nvSpPr>
          <p:cNvPr id="3" name="Номер слайда 1">
            <a:extLst>
              <a:ext uri="{FF2B5EF4-FFF2-40B4-BE49-F238E27FC236}">
                <a16:creationId xmlns:a16="http://schemas.microsoft.com/office/drawing/2014/main" id="{A03DD006-3600-D7E4-25B9-DC341FF6C73B}"/>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12</a:t>
            </a:fld>
            <a:endParaRPr lang="ru-RU" sz="1800" b="1" dirty="0">
              <a:solidFill>
                <a:prstClr val="black">
                  <a:tint val="75000"/>
                </a:prstClr>
              </a:solidFill>
              <a:latin typeface="Calibri" panose="020F0502020204030204"/>
            </a:endParaRPr>
          </a:p>
        </p:txBody>
      </p:sp>
      <p:sp>
        <p:nvSpPr>
          <p:cNvPr id="14" name="Заголовок 3">
            <a:extLst>
              <a:ext uri="{FF2B5EF4-FFF2-40B4-BE49-F238E27FC236}">
                <a16:creationId xmlns:a16="http://schemas.microsoft.com/office/drawing/2014/main" id="{A67F74C1-8A00-464D-B872-FC912A74202A}"/>
              </a:ext>
            </a:extLst>
          </p:cNvPr>
          <p:cNvSpPr txBox="1">
            <a:spLocks/>
          </p:cNvSpPr>
          <p:nvPr/>
        </p:nvSpPr>
        <p:spPr>
          <a:xfrm>
            <a:off x="248364" y="247797"/>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1"/>
                </a:solidFill>
                <a:latin typeface="Arial" panose="020B0604020202020204" pitchFamily="34" charset="0"/>
                <a:cs typeface="Arial" panose="020B0604020202020204" pitchFamily="34" charset="0"/>
              </a:rPr>
              <a:t>Взаимодействие ученых, образования </a:t>
            </a:r>
          </a:p>
          <a:p>
            <a:r>
              <a:rPr lang="ru-RU" sz="3600" b="1" dirty="0">
                <a:solidFill>
                  <a:schemeClr val="bg1"/>
                </a:solidFill>
                <a:latin typeface="Arial" panose="020B0604020202020204" pitchFamily="34" charset="0"/>
                <a:cs typeface="Arial" panose="020B0604020202020204" pitchFamily="34" charset="0"/>
              </a:rPr>
              <a:t>и бизнеса в экосистеме науки Казахстана  2/5</a:t>
            </a:r>
          </a:p>
        </p:txBody>
      </p:sp>
    </p:spTree>
    <p:extLst>
      <p:ext uri="{BB962C8B-B14F-4D97-AF65-F5344CB8AC3E}">
        <p14:creationId xmlns:p14="http://schemas.microsoft.com/office/powerpoint/2010/main" val="4050234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1AB92F47-745F-E9E8-07A3-F766EE7E092B}"/>
            </a:ext>
          </a:extLst>
        </p:cNvPr>
        <p:cNvGrpSpPr/>
        <p:nvPr/>
      </p:nvGrpSpPr>
      <p:grpSpPr>
        <a:xfrm>
          <a:off x="0" y="0"/>
          <a:ext cx="0" cy="0"/>
          <a:chOff x="0" y="0"/>
          <a:chExt cx="0" cy="0"/>
        </a:xfrm>
      </p:grpSpPr>
      <p:sp>
        <p:nvSpPr>
          <p:cNvPr id="10" name="Заголовок 1">
            <a:extLst>
              <a:ext uri="{FF2B5EF4-FFF2-40B4-BE49-F238E27FC236}">
                <a16:creationId xmlns:a16="http://schemas.microsoft.com/office/drawing/2014/main" id="{E17FE2D0-A229-888E-E93A-EB60DDF1F6B3}"/>
              </a:ext>
            </a:extLst>
          </p:cNvPr>
          <p:cNvSpPr txBox="1">
            <a:spLocks/>
          </p:cNvSpPr>
          <p:nvPr/>
        </p:nvSpPr>
        <p:spPr>
          <a:xfrm>
            <a:off x="257695" y="1784306"/>
            <a:ext cx="11654443" cy="651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a:solidFill>
                  <a:srgbClr val="002060"/>
                </a:solidFill>
                <a:latin typeface="+mn-lt"/>
                <a:cs typeface="Arial" panose="020B0604020202020204" pitchFamily="34" charset="0"/>
              </a:rPr>
              <a:t>Исследования научно-образовательного Консорциума </a:t>
            </a:r>
            <a:r>
              <a:rPr lang="ru-RU" sz="2000" b="1" dirty="0" err="1">
                <a:solidFill>
                  <a:srgbClr val="002060"/>
                </a:solidFill>
                <a:latin typeface="+mn-lt"/>
                <a:cs typeface="Arial" panose="020B0604020202020204" pitchFamily="34" charset="0"/>
              </a:rPr>
              <a:t>КазНИТУ</a:t>
            </a:r>
            <a:r>
              <a:rPr lang="ru-RU" sz="2000" b="1" dirty="0">
                <a:solidFill>
                  <a:srgbClr val="002060"/>
                </a:solidFill>
                <a:latin typeface="+mn-lt"/>
                <a:cs typeface="Arial" panose="020B0604020202020204" pitchFamily="34" charset="0"/>
              </a:rPr>
              <a:t> + МАИН + СПМ РК, направленные на решение проблем развития культуры проектного управления</a:t>
            </a:r>
            <a:br>
              <a:rPr lang="ru-RU" sz="2000" b="1" dirty="0">
                <a:solidFill>
                  <a:srgbClr val="002060"/>
                </a:solidFill>
                <a:latin typeface="+mn-lt"/>
                <a:ea typeface="Calibri" panose="020F0502020204030204" pitchFamily="34" charset="0"/>
                <a:cs typeface="Arial" panose="020B0604020202020204" pitchFamily="34" charset="0"/>
              </a:rPr>
            </a:br>
            <a:endParaRPr lang="ru-RU" sz="2000" b="1" dirty="0">
              <a:solidFill>
                <a:srgbClr val="002060"/>
              </a:solidFill>
              <a:latin typeface="+mn-lt"/>
              <a:cs typeface="Arial" panose="020B0604020202020204" pitchFamily="34" charset="0"/>
            </a:endParaRPr>
          </a:p>
        </p:txBody>
      </p:sp>
      <p:pic>
        <p:nvPicPr>
          <p:cNvPr id="11" name="Рисунок 10">
            <a:extLst>
              <a:ext uri="{FF2B5EF4-FFF2-40B4-BE49-F238E27FC236}">
                <a16:creationId xmlns:a16="http://schemas.microsoft.com/office/drawing/2014/main" id="{F893339F-AA61-7CC6-D87D-BDF2DEDDEED2}"/>
              </a:ext>
            </a:extLst>
          </p:cNvPr>
          <p:cNvPicPr>
            <a:picLocks noChangeAspect="1"/>
          </p:cNvPicPr>
          <p:nvPr/>
        </p:nvPicPr>
        <p:blipFill rotWithShape="1">
          <a:blip r:embed="rId3"/>
          <a:srcRect l="28639" t="40532" r="21458" b="4468"/>
          <a:stretch/>
        </p:blipFill>
        <p:spPr>
          <a:xfrm>
            <a:off x="7045740" y="2801096"/>
            <a:ext cx="4373503" cy="2711359"/>
          </a:xfrm>
          <a:prstGeom prst="rect">
            <a:avLst/>
          </a:prstGeom>
        </p:spPr>
      </p:pic>
      <p:pic>
        <p:nvPicPr>
          <p:cNvPr id="12" name="Рисунок 11">
            <a:extLst>
              <a:ext uri="{FF2B5EF4-FFF2-40B4-BE49-F238E27FC236}">
                <a16:creationId xmlns:a16="http://schemas.microsoft.com/office/drawing/2014/main" id="{AE284736-1B00-6AA3-FA07-FFCB5B9A8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2013" y="2349452"/>
            <a:ext cx="1187833" cy="444253"/>
          </a:xfrm>
          <a:prstGeom prst="rect">
            <a:avLst/>
          </a:prstGeom>
        </p:spPr>
      </p:pic>
      <p:pic>
        <p:nvPicPr>
          <p:cNvPr id="14" name="Рисунок 13">
            <a:extLst>
              <a:ext uri="{FF2B5EF4-FFF2-40B4-BE49-F238E27FC236}">
                <a16:creationId xmlns:a16="http://schemas.microsoft.com/office/drawing/2014/main" id="{CC5E4173-103C-6C8C-BB47-7EE9A0553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5314" y="2330620"/>
            <a:ext cx="1215966" cy="489264"/>
          </a:xfrm>
          <a:prstGeom prst="rect">
            <a:avLst/>
          </a:prstGeom>
        </p:spPr>
      </p:pic>
      <p:pic>
        <p:nvPicPr>
          <p:cNvPr id="15" name="image1.png">
            <a:extLst>
              <a:ext uri="{FF2B5EF4-FFF2-40B4-BE49-F238E27FC236}">
                <a16:creationId xmlns:a16="http://schemas.microsoft.com/office/drawing/2014/main" id="{82917A42-B06D-3A67-FFD9-15849204308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760245" y="2279289"/>
            <a:ext cx="563210" cy="540595"/>
          </a:xfrm>
          <a:prstGeom prst="rect">
            <a:avLst/>
          </a:prstGeom>
          <a:ln/>
        </p:spPr>
      </p:pic>
      <p:pic>
        <p:nvPicPr>
          <p:cNvPr id="18" name="Рисунок 35">
            <a:extLst>
              <a:ext uri="{FF2B5EF4-FFF2-40B4-BE49-F238E27FC236}">
                <a16:creationId xmlns:a16="http://schemas.microsoft.com/office/drawing/2014/main" id="{26573421-F384-D77D-87F9-613E39E3B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21" y="5603148"/>
            <a:ext cx="1650007" cy="3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s://telecom.kz/media/v2/image/logo-caption.png">
            <a:extLst>
              <a:ext uri="{FF2B5EF4-FFF2-40B4-BE49-F238E27FC236}">
                <a16:creationId xmlns:a16="http://schemas.microsoft.com/office/drawing/2014/main" id="{D15EC4CE-10FB-AFB5-D844-546E20F9F0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0238" y="5933438"/>
            <a:ext cx="959632" cy="12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Картинки по запросу казахтелеком лого">
            <a:extLst>
              <a:ext uri="{FF2B5EF4-FFF2-40B4-BE49-F238E27FC236}">
                <a16:creationId xmlns:a16="http://schemas.microsoft.com/office/drawing/2014/main" id="{B3C1B7F3-9BFB-0EC5-E6AB-C1910EF083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3151"/>
          <a:stretch/>
        </p:blipFill>
        <p:spPr bwMode="auto">
          <a:xfrm>
            <a:off x="6490612" y="5870442"/>
            <a:ext cx="449003" cy="261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Картинки по запросу билайн">
            <a:extLst>
              <a:ext uri="{FF2B5EF4-FFF2-40B4-BE49-F238E27FC236}">
                <a16:creationId xmlns:a16="http://schemas.microsoft.com/office/drawing/2014/main" id="{315942E5-73CD-5D19-308D-157662FFBE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1510" y="5933437"/>
            <a:ext cx="857522" cy="4994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E6CC66F3-8A96-2612-28A8-B62E6B8BCE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4236" y="6320392"/>
            <a:ext cx="921523" cy="39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a:extLst>
              <a:ext uri="{FF2B5EF4-FFF2-40B4-BE49-F238E27FC236}">
                <a16:creationId xmlns:a16="http://schemas.microsoft.com/office/drawing/2014/main" id="{AC7E675C-C462-8AAA-BF27-FA7659C284D4}"/>
              </a:ext>
            </a:extLst>
          </p:cNvPr>
          <p:cNvPicPr>
            <a:picLocks noChangeAspect="1" noChangeArrowheads="1"/>
          </p:cNvPicPr>
          <p:nvPr/>
        </p:nvPicPr>
        <p:blipFill rotWithShape="1">
          <a:blip r:embed="rId12">
            <a:biLevel thresh="75000"/>
            <a:extLst>
              <a:ext uri="{28A0092B-C50C-407E-A947-70E740481C1C}">
                <a14:useLocalDpi xmlns:a14="http://schemas.microsoft.com/office/drawing/2010/main" val="0"/>
              </a:ext>
            </a:extLst>
          </a:blip>
          <a:srcRect t="19525" b="20971"/>
          <a:stretch/>
        </p:blipFill>
        <p:spPr bwMode="auto">
          <a:xfrm>
            <a:off x="8135212" y="5447059"/>
            <a:ext cx="1112766" cy="662143"/>
          </a:xfrm>
          <a:prstGeom prst="ellipse">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Картинки по запросу АО «Национальная компания «Қазақстан Темір Жолы»">
            <a:extLst>
              <a:ext uri="{FF2B5EF4-FFF2-40B4-BE49-F238E27FC236}">
                <a16:creationId xmlns:a16="http://schemas.microsoft.com/office/drawing/2014/main" id="{5778DD2A-9506-A403-0271-4AB82F87AC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2302" y="5447059"/>
            <a:ext cx="536186" cy="7149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Картинки по запросу ТОО «Азиатский  Газопровод» логотип">
            <a:extLst>
              <a:ext uri="{FF2B5EF4-FFF2-40B4-BE49-F238E27FC236}">
                <a16:creationId xmlns:a16="http://schemas.microsoft.com/office/drawing/2014/main" id="{C4EA442D-B65C-A7B8-70C7-EC9B4ECEAD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5280" y="5373873"/>
            <a:ext cx="1472030" cy="736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ttp://www.kaztranscom.kz/images/logo-kaztranscom.png">
            <a:extLst>
              <a:ext uri="{FF2B5EF4-FFF2-40B4-BE49-F238E27FC236}">
                <a16:creationId xmlns:a16="http://schemas.microsoft.com/office/drawing/2014/main" id="{E1AF7B80-C6BB-959D-5EC0-2F6846A46E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23717" y="5492767"/>
            <a:ext cx="1313627" cy="2616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Похожее изображение">
            <a:extLst>
              <a:ext uri="{FF2B5EF4-FFF2-40B4-BE49-F238E27FC236}">
                <a16:creationId xmlns:a16="http://schemas.microsoft.com/office/drawing/2014/main" id="{EBFB5E22-7249-B6B1-C5FF-A9B612D701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02865" y="5155909"/>
            <a:ext cx="1582876" cy="1006065"/>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62">
            <a:extLst>
              <a:ext uri="{FF2B5EF4-FFF2-40B4-BE49-F238E27FC236}">
                <a16:creationId xmlns:a16="http://schemas.microsoft.com/office/drawing/2014/main" id="{96EA4A55-5C68-0187-4AEF-027B036CE5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1560" y="5508124"/>
            <a:ext cx="1560512" cy="5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Рисунок 28">
            <a:extLst>
              <a:ext uri="{FF2B5EF4-FFF2-40B4-BE49-F238E27FC236}">
                <a16:creationId xmlns:a16="http://schemas.microsoft.com/office/drawing/2014/main" id="{87CA7EC1-E3A8-C57E-A8DE-1E7A0D310B92}"/>
              </a:ext>
            </a:extLst>
          </p:cNvPr>
          <p:cNvPicPr>
            <a:picLocks noChangeAspect="1"/>
          </p:cNvPicPr>
          <p:nvPr/>
        </p:nvPicPr>
        <p:blipFill>
          <a:blip r:embed="rId18"/>
          <a:stretch>
            <a:fillRect/>
          </a:stretch>
        </p:blipFill>
        <p:spPr>
          <a:xfrm>
            <a:off x="3841410" y="5430028"/>
            <a:ext cx="806294" cy="806294"/>
          </a:xfrm>
          <a:prstGeom prst="rect">
            <a:avLst/>
          </a:prstGeom>
        </p:spPr>
      </p:pic>
      <p:pic>
        <p:nvPicPr>
          <p:cNvPr id="30" name="Рисунок 29">
            <a:extLst>
              <a:ext uri="{FF2B5EF4-FFF2-40B4-BE49-F238E27FC236}">
                <a16:creationId xmlns:a16="http://schemas.microsoft.com/office/drawing/2014/main" id="{2B5FA4F3-4972-166A-22C4-012052FFFFC7}"/>
              </a:ext>
            </a:extLst>
          </p:cNvPr>
          <p:cNvPicPr>
            <a:picLocks noChangeAspect="1"/>
          </p:cNvPicPr>
          <p:nvPr/>
        </p:nvPicPr>
        <p:blipFill>
          <a:blip r:embed="rId19"/>
          <a:stretch>
            <a:fillRect/>
          </a:stretch>
        </p:blipFill>
        <p:spPr>
          <a:xfrm>
            <a:off x="207546" y="6100909"/>
            <a:ext cx="1179453" cy="551920"/>
          </a:xfrm>
          <a:prstGeom prst="rect">
            <a:avLst/>
          </a:prstGeom>
        </p:spPr>
      </p:pic>
      <p:pic>
        <p:nvPicPr>
          <p:cNvPr id="31" name="Рисунок 30">
            <a:extLst>
              <a:ext uri="{FF2B5EF4-FFF2-40B4-BE49-F238E27FC236}">
                <a16:creationId xmlns:a16="http://schemas.microsoft.com/office/drawing/2014/main" id="{BC42C13E-7379-9B24-276D-A55D8B394249}"/>
              </a:ext>
            </a:extLst>
          </p:cNvPr>
          <p:cNvPicPr>
            <a:picLocks noChangeAspect="1"/>
          </p:cNvPicPr>
          <p:nvPr/>
        </p:nvPicPr>
        <p:blipFill rotWithShape="1">
          <a:blip r:embed="rId20"/>
          <a:srcRect l="46187" t="11101" r="46851" b="72115"/>
          <a:stretch/>
        </p:blipFill>
        <p:spPr bwMode="auto">
          <a:xfrm>
            <a:off x="1506260" y="6072189"/>
            <a:ext cx="518955" cy="703897"/>
          </a:xfrm>
          <a:prstGeom prst="rect">
            <a:avLst/>
          </a:prstGeom>
          <a:ln>
            <a:noFill/>
          </a:ln>
          <a:extLst>
            <a:ext uri="{53640926-AAD7-44D8-BBD7-CCE9431645EC}">
              <a14:shadowObscured xmlns:a14="http://schemas.microsoft.com/office/drawing/2010/main"/>
            </a:ext>
          </a:extLst>
        </p:spPr>
      </p:pic>
      <p:pic>
        <p:nvPicPr>
          <p:cNvPr id="64" name="Рисунок 63">
            <a:extLst>
              <a:ext uri="{FF2B5EF4-FFF2-40B4-BE49-F238E27FC236}">
                <a16:creationId xmlns:a16="http://schemas.microsoft.com/office/drawing/2014/main" id="{516E9E6E-DABA-631A-B5F6-82914A0A417B}"/>
              </a:ext>
            </a:extLst>
          </p:cNvPr>
          <p:cNvPicPr>
            <a:picLocks noChangeAspect="1"/>
          </p:cNvPicPr>
          <p:nvPr/>
        </p:nvPicPr>
        <p:blipFill>
          <a:blip r:embed="rId21"/>
          <a:stretch>
            <a:fillRect/>
          </a:stretch>
        </p:blipFill>
        <p:spPr>
          <a:xfrm>
            <a:off x="2123230" y="6281374"/>
            <a:ext cx="1905000" cy="443721"/>
          </a:xfrm>
          <a:prstGeom prst="rect">
            <a:avLst/>
          </a:prstGeom>
        </p:spPr>
      </p:pic>
      <p:pic>
        <p:nvPicPr>
          <p:cNvPr id="65" name="Рисунок 38">
            <a:extLst>
              <a:ext uri="{FF2B5EF4-FFF2-40B4-BE49-F238E27FC236}">
                <a16:creationId xmlns:a16="http://schemas.microsoft.com/office/drawing/2014/main" id="{1752AA76-11DE-B1F3-72AE-C821350DFA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85739" y="6003978"/>
            <a:ext cx="1096247" cy="33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2" descr="Картинки по запросу кселл логотип">
            <a:extLst>
              <a:ext uri="{FF2B5EF4-FFF2-40B4-BE49-F238E27FC236}">
                <a16:creationId xmlns:a16="http://schemas.microsoft.com/office/drawing/2014/main" id="{300640A5-B8FB-0795-FC15-80A4E6A17A6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03381" y="6340809"/>
            <a:ext cx="963700" cy="34068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7">
            <a:extLst>
              <a:ext uri="{FF2B5EF4-FFF2-40B4-BE49-F238E27FC236}">
                <a16:creationId xmlns:a16="http://schemas.microsoft.com/office/drawing/2014/main" id="{BBAF74C9-8B6F-002D-B7E1-C3157997F0A7}"/>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698468" y="5932179"/>
            <a:ext cx="649050" cy="43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Рисунок 67">
            <a:extLst>
              <a:ext uri="{FF2B5EF4-FFF2-40B4-BE49-F238E27FC236}">
                <a16:creationId xmlns:a16="http://schemas.microsoft.com/office/drawing/2014/main" id="{C5E4E6B8-E2A2-5D45-82CA-F7F802023F3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155924" y="6362885"/>
            <a:ext cx="1431639" cy="264171"/>
          </a:xfrm>
          <a:prstGeom prst="rect">
            <a:avLst/>
          </a:prstGeom>
        </p:spPr>
      </p:pic>
      <p:pic>
        <p:nvPicPr>
          <p:cNvPr id="69" name="Picture 20" descr="Похожее изображение">
            <a:extLst>
              <a:ext uri="{FF2B5EF4-FFF2-40B4-BE49-F238E27FC236}">
                <a16:creationId xmlns:a16="http://schemas.microsoft.com/office/drawing/2014/main" id="{37CB265E-D11E-F0C9-3576-7709E5C1248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22536"/>
          <a:stretch/>
        </p:blipFill>
        <p:spPr bwMode="auto">
          <a:xfrm>
            <a:off x="10708792" y="6318532"/>
            <a:ext cx="813209" cy="45014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www.kazakhmys.kz/media/img/logo.png">
            <a:extLst>
              <a:ext uri="{FF2B5EF4-FFF2-40B4-BE49-F238E27FC236}">
                <a16:creationId xmlns:a16="http://schemas.microsoft.com/office/drawing/2014/main" id="{17919BEF-1B05-2C0E-4AEB-98B5B41CC6F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685741" y="5683634"/>
            <a:ext cx="1059880" cy="42846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Картинки по запросу эйр астана логотип">
            <a:extLst>
              <a:ext uri="{FF2B5EF4-FFF2-40B4-BE49-F238E27FC236}">
                <a16:creationId xmlns:a16="http://schemas.microsoft.com/office/drawing/2014/main" id="{9FAFB702-BBD9-2219-2CEE-8954D9CCEFC0}"/>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87563" y="6411217"/>
            <a:ext cx="1289858" cy="314403"/>
          </a:xfrm>
          <a:prstGeom prst="rect">
            <a:avLst/>
          </a:prstGeom>
          <a:noFill/>
          <a:extLst>
            <a:ext uri="{909E8E84-426E-40DD-AFC4-6F175D3DCCD1}">
              <a14:hiddenFill xmlns:a14="http://schemas.microsoft.com/office/drawing/2010/main">
                <a:solidFill>
                  <a:srgbClr val="FFFFFF"/>
                </a:solidFill>
              </a14:hiddenFill>
            </a:ext>
          </a:extLst>
        </p:spPr>
      </p:pic>
      <p:sp>
        <p:nvSpPr>
          <p:cNvPr id="72" name="Объект 2">
            <a:extLst>
              <a:ext uri="{FF2B5EF4-FFF2-40B4-BE49-F238E27FC236}">
                <a16:creationId xmlns:a16="http://schemas.microsoft.com/office/drawing/2014/main" id="{BAD894BF-6297-DB7C-6488-FBE4B94D1927}"/>
              </a:ext>
            </a:extLst>
          </p:cNvPr>
          <p:cNvSpPr txBox="1">
            <a:spLocks/>
          </p:cNvSpPr>
          <p:nvPr/>
        </p:nvSpPr>
        <p:spPr>
          <a:xfrm>
            <a:off x="200573" y="2330620"/>
            <a:ext cx="6284658" cy="308635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ru-RU" sz="1900" dirty="0">
                <a:cs typeface="Arial" panose="020B0604020202020204" pitchFamily="34" charset="0"/>
              </a:rPr>
              <a:t>Поиском путей развития проектного менеджмента </a:t>
            </a:r>
            <a:r>
              <a:rPr lang="ru-RU" sz="1900" dirty="0" err="1">
                <a:solidFill>
                  <a:srgbClr val="961436"/>
                </a:solidFill>
                <a:cs typeface="Arial" panose="020B0604020202020204" pitchFamily="34" charset="0"/>
              </a:rPr>
              <a:t>КазНИТУ</a:t>
            </a:r>
            <a:r>
              <a:rPr lang="ru-RU" sz="1900" dirty="0">
                <a:solidFill>
                  <a:srgbClr val="961436"/>
                </a:solidFill>
                <a:cs typeface="Arial" panose="020B0604020202020204" pitchFamily="34" charset="0"/>
              </a:rPr>
              <a:t> </a:t>
            </a:r>
            <a:r>
              <a:rPr lang="ru-RU" sz="1900" dirty="0" err="1">
                <a:solidFill>
                  <a:srgbClr val="961436"/>
                </a:solidFill>
                <a:cs typeface="Arial" panose="020B0604020202020204" pitchFamily="34" charset="0"/>
              </a:rPr>
              <a:t>им.К.И</a:t>
            </a:r>
            <a:r>
              <a:rPr lang="ru-RU" sz="1900" dirty="0">
                <a:solidFill>
                  <a:srgbClr val="961436"/>
                </a:solidFill>
                <a:cs typeface="Arial" panose="020B0604020202020204" pitchFamily="34" charset="0"/>
              </a:rPr>
              <a:t>. Сатпаева </a:t>
            </a:r>
            <a:r>
              <a:rPr lang="ru-RU" sz="1900" dirty="0">
                <a:cs typeface="Arial" panose="020B0604020202020204" pitchFamily="34" charset="0"/>
              </a:rPr>
              <a:t>совместно с  </a:t>
            </a:r>
            <a:r>
              <a:rPr lang="ru-RU" sz="1900" dirty="0">
                <a:solidFill>
                  <a:srgbClr val="961436"/>
                </a:solidFill>
                <a:cs typeface="Arial" panose="020B0604020202020204" pitchFamily="34" charset="0"/>
              </a:rPr>
              <a:t>Союзом проектных менеджеров и МАИН </a:t>
            </a:r>
            <a:r>
              <a:rPr lang="ru-RU" sz="1900" dirty="0">
                <a:cs typeface="Arial" panose="020B0604020202020204" pitchFamily="34" charset="0"/>
              </a:rPr>
              <a:t>занимается с </a:t>
            </a:r>
            <a:r>
              <a:rPr lang="ru-RU" sz="1900" dirty="0">
                <a:solidFill>
                  <a:srgbClr val="961436"/>
                </a:solidFill>
                <a:cs typeface="Arial" panose="020B0604020202020204" pitchFamily="34" charset="0"/>
              </a:rPr>
              <a:t>2003 </a:t>
            </a:r>
            <a:r>
              <a:rPr lang="ru-RU" sz="1900" dirty="0">
                <a:cs typeface="Arial" panose="020B0604020202020204" pitchFamily="34" charset="0"/>
              </a:rPr>
              <a:t>года.</a:t>
            </a:r>
          </a:p>
          <a:p>
            <a:pPr>
              <a:lnSpc>
                <a:spcPct val="120000"/>
              </a:lnSpc>
            </a:pPr>
            <a:r>
              <a:rPr lang="ru-RU" sz="1900" dirty="0">
                <a:cs typeface="Arial" panose="020B0604020202020204" pitchFamily="34" charset="0"/>
              </a:rPr>
              <a:t>В рамках научных исследований, выполняемых за счет грантового финансирования НИР, выстраиваются продуктивные модели управления развитием через проекты организаций, ориентированных на знания.</a:t>
            </a:r>
          </a:p>
          <a:p>
            <a:pPr>
              <a:lnSpc>
                <a:spcPct val="120000"/>
              </a:lnSpc>
            </a:pPr>
            <a:r>
              <a:rPr lang="ru-RU" sz="1900" dirty="0">
                <a:cs typeface="Arial" panose="020B0604020202020204" pitchFamily="34" charset="0"/>
              </a:rPr>
              <a:t>Ведется мониторинг продвижения </a:t>
            </a:r>
            <a:r>
              <a:rPr lang="ru-RU" sz="1900" dirty="0">
                <a:solidFill>
                  <a:srgbClr val="961436"/>
                </a:solidFill>
                <a:cs typeface="Arial" panose="020B0604020202020204" pitchFamily="34" charset="0"/>
              </a:rPr>
              <a:t>профессиональных управленческих знаний в  системе </a:t>
            </a:r>
            <a:r>
              <a:rPr lang="ru-RU" sz="1900" dirty="0" err="1">
                <a:solidFill>
                  <a:srgbClr val="961436"/>
                </a:solidFill>
                <a:cs typeface="Arial" panose="020B0604020202020204" pitchFamily="34" charset="0"/>
              </a:rPr>
              <a:t>гос.управления</a:t>
            </a:r>
            <a:r>
              <a:rPr lang="ru-RU" sz="1900" dirty="0">
                <a:cs typeface="Arial" panose="020B0604020202020204" pitchFamily="34" charset="0"/>
              </a:rPr>
              <a:t>, исследование факторов, определяющих динамику развития компаний в разрезе отраслей.</a:t>
            </a:r>
          </a:p>
          <a:p>
            <a:endParaRPr lang="ru-RU" sz="1600" dirty="0"/>
          </a:p>
          <a:p>
            <a:endParaRPr lang="ru-RU" sz="1600" dirty="0"/>
          </a:p>
        </p:txBody>
      </p:sp>
      <p:sp>
        <p:nvSpPr>
          <p:cNvPr id="3" name="Номер слайда 1">
            <a:extLst>
              <a:ext uri="{FF2B5EF4-FFF2-40B4-BE49-F238E27FC236}">
                <a16:creationId xmlns:a16="http://schemas.microsoft.com/office/drawing/2014/main" id="{0F9C1F5D-127F-71FC-5876-B065799D2650}"/>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13</a:t>
            </a:fld>
            <a:endParaRPr lang="ru-RU" sz="1800" b="1" dirty="0">
              <a:solidFill>
                <a:prstClr val="black">
                  <a:tint val="75000"/>
                </a:prstClr>
              </a:solidFill>
              <a:latin typeface="Calibri" panose="020F0502020204030204"/>
            </a:endParaRPr>
          </a:p>
        </p:txBody>
      </p:sp>
      <p:sp>
        <p:nvSpPr>
          <p:cNvPr id="34" name="Заголовок 3">
            <a:extLst>
              <a:ext uri="{FF2B5EF4-FFF2-40B4-BE49-F238E27FC236}">
                <a16:creationId xmlns:a16="http://schemas.microsoft.com/office/drawing/2014/main" id="{6C146372-5478-4C5C-AB3B-0FAA1745D860}"/>
              </a:ext>
            </a:extLst>
          </p:cNvPr>
          <p:cNvSpPr txBox="1">
            <a:spLocks/>
          </p:cNvSpPr>
          <p:nvPr/>
        </p:nvSpPr>
        <p:spPr>
          <a:xfrm>
            <a:off x="257694" y="236486"/>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1"/>
                </a:solidFill>
                <a:latin typeface="Arial" panose="020B0604020202020204" pitchFamily="34" charset="0"/>
                <a:cs typeface="Arial" panose="020B0604020202020204" pitchFamily="34" charset="0"/>
              </a:rPr>
              <a:t>Взаимодействие ученых, образования </a:t>
            </a:r>
          </a:p>
          <a:p>
            <a:r>
              <a:rPr lang="ru-RU" sz="3600" b="1" dirty="0">
                <a:solidFill>
                  <a:schemeClr val="bg1"/>
                </a:solidFill>
                <a:latin typeface="Arial" panose="020B0604020202020204" pitchFamily="34" charset="0"/>
                <a:cs typeface="Arial" panose="020B0604020202020204" pitchFamily="34" charset="0"/>
              </a:rPr>
              <a:t>и бизнеса в экосистеме науки Казахстана  3/5</a:t>
            </a:r>
          </a:p>
        </p:txBody>
      </p:sp>
    </p:spTree>
    <p:extLst>
      <p:ext uri="{BB962C8B-B14F-4D97-AF65-F5344CB8AC3E}">
        <p14:creationId xmlns:p14="http://schemas.microsoft.com/office/powerpoint/2010/main" val="279407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Grp="1"/>
          </p:cNvGraphicFramePr>
          <p:nvPr>
            <p:ph idx="1"/>
            <p:extLst>
              <p:ext uri="{D42A27DB-BD31-4B8C-83A1-F6EECF244321}">
                <p14:modId xmlns:p14="http://schemas.microsoft.com/office/powerpoint/2010/main" val="1640722152"/>
              </p:ext>
            </p:extLst>
          </p:nvPr>
        </p:nvGraphicFramePr>
        <p:xfrm>
          <a:off x="827115" y="2381314"/>
          <a:ext cx="1098543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Заголовок 1">
            <a:extLst>
              <a:ext uri="{FF2B5EF4-FFF2-40B4-BE49-F238E27FC236}">
                <a16:creationId xmlns:a16="http://schemas.microsoft.com/office/drawing/2014/main" id="{F8690204-D63F-41A6-AEFC-9394DB71ACB7}"/>
              </a:ext>
            </a:extLst>
          </p:cNvPr>
          <p:cNvSpPr>
            <a:spLocks noGrp="1"/>
          </p:cNvSpPr>
          <p:nvPr>
            <p:ph type="title"/>
          </p:nvPr>
        </p:nvSpPr>
        <p:spPr>
          <a:xfrm>
            <a:off x="752217" y="1802967"/>
            <a:ext cx="11654443" cy="651894"/>
          </a:xfrm>
        </p:spPr>
        <p:txBody>
          <a:bodyPr>
            <a:noAutofit/>
          </a:bodyPr>
          <a:lstStyle/>
          <a:p>
            <a:r>
              <a:rPr lang="ru-RU" sz="2400" b="1" dirty="0">
                <a:solidFill>
                  <a:srgbClr val="002060"/>
                </a:solidFill>
                <a:latin typeface="+mn-lt"/>
                <a:ea typeface="Calibri" panose="020F0502020204030204" pitchFamily="34" charset="0"/>
                <a:cs typeface="Arial" panose="020B0604020202020204" pitchFamily="34" charset="0"/>
              </a:rPr>
              <a:t>Платформа взаимодействия - четыре ценности </a:t>
            </a:r>
            <a:r>
              <a:rPr lang="en-US" sz="2400" b="1" dirty="0">
                <a:solidFill>
                  <a:srgbClr val="002060"/>
                </a:solidFill>
                <a:latin typeface="+mn-lt"/>
                <a:ea typeface="Calibri" panose="020F0502020204030204" pitchFamily="34" charset="0"/>
                <a:cs typeface="Arial" panose="020B0604020202020204" pitchFamily="34" charset="0"/>
              </a:rPr>
              <a:t>Agile-</a:t>
            </a:r>
            <a:r>
              <a:rPr lang="ru-RU" sz="2400" b="1" dirty="0">
                <a:solidFill>
                  <a:srgbClr val="002060"/>
                </a:solidFill>
                <a:latin typeface="+mn-lt"/>
                <a:ea typeface="Calibri" panose="020F0502020204030204" pitchFamily="34" charset="0"/>
                <a:cs typeface="Arial" panose="020B0604020202020204" pitchFamily="34" charset="0"/>
              </a:rPr>
              <a:t>манифеста</a:t>
            </a:r>
          </a:p>
        </p:txBody>
      </p:sp>
      <p:sp>
        <p:nvSpPr>
          <p:cNvPr id="12" name="Номер слайда 1">
            <a:extLst>
              <a:ext uri="{FF2B5EF4-FFF2-40B4-BE49-F238E27FC236}">
                <a16:creationId xmlns:a16="http://schemas.microsoft.com/office/drawing/2014/main" id="{45A37DF4-D5E0-42F8-B790-C0189D668C11}"/>
              </a:ext>
            </a:extLst>
          </p:cNvPr>
          <p:cNvSpPr>
            <a:spLocks noGrp="1"/>
          </p:cNvSpPr>
          <p:nvPr>
            <p:ph type="sldNum" sz="quarter" idx="12"/>
          </p:nvPr>
        </p:nvSpPr>
        <p:spPr>
          <a:xfrm>
            <a:off x="5289552" y="6313712"/>
            <a:ext cx="706269" cy="365125"/>
          </a:xfrm>
        </p:spPr>
        <p:txBody>
          <a:body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14</a:t>
            </a:fld>
            <a:endParaRPr lang="ru-RU" sz="1800" b="1" dirty="0">
              <a:solidFill>
                <a:prstClr val="black">
                  <a:tint val="75000"/>
                </a:prstClr>
              </a:solidFill>
              <a:latin typeface="Calibri" panose="020F0502020204030204"/>
            </a:endParaRPr>
          </a:p>
        </p:txBody>
      </p:sp>
      <p:sp>
        <p:nvSpPr>
          <p:cNvPr id="6" name="Заголовок 3">
            <a:extLst>
              <a:ext uri="{FF2B5EF4-FFF2-40B4-BE49-F238E27FC236}">
                <a16:creationId xmlns:a16="http://schemas.microsoft.com/office/drawing/2014/main" id="{7490B29A-18B2-4F33-A127-D1B1C4671AD5}"/>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1"/>
                </a:solidFill>
                <a:latin typeface="Arial" panose="020B0604020202020204" pitchFamily="34" charset="0"/>
                <a:cs typeface="Arial" panose="020B0604020202020204" pitchFamily="34" charset="0"/>
              </a:rPr>
              <a:t>Взаимодействие ученых, образования </a:t>
            </a:r>
          </a:p>
          <a:p>
            <a:r>
              <a:rPr lang="ru-RU" sz="3600" b="1" dirty="0">
                <a:solidFill>
                  <a:schemeClr val="bg1"/>
                </a:solidFill>
                <a:latin typeface="Arial" panose="020B0604020202020204" pitchFamily="34" charset="0"/>
                <a:cs typeface="Arial" panose="020B0604020202020204" pitchFamily="34" charset="0"/>
              </a:rPr>
              <a:t>и бизнеса в экосистеме науки Казахстана   4/5</a:t>
            </a:r>
          </a:p>
        </p:txBody>
      </p:sp>
    </p:spTree>
    <p:extLst>
      <p:ext uri="{BB962C8B-B14F-4D97-AF65-F5344CB8AC3E}">
        <p14:creationId xmlns:p14="http://schemas.microsoft.com/office/powerpoint/2010/main" val="265951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5E015FF-70A6-448B-8C3B-3FCBB995C447}"/>
              </a:ext>
            </a:extLst>
          </p:cNvPr>
          <p:cNvPicPr>
            <a:picLocks noChangeAspect="1"/>
          </p:cNvPicPr>
          <p:nvPr/>
        </p:nvPicPr>
        <p:blipFill>
          <a:blip r:embed="rId2"/>
          <a:stretch>
            <a:fillRect/>
          </a:stretch>
        </p:blipFill>
        <p:spPr>
          <a:xfrm>
            <a:off x="1902127" y="2188564"/>
            <a:ext cx="8022244" cy="3940022"/>
          </a:xfrm>
          <a:prstGeom prst="rect">
            <a:avLst/>
          </a:prstGeom>
        </p:spPr>
      </p:pic>
      <p:sp>
        <p:nvSpPr>
          <p:cNvPr id="6" name="Номер слайда 1">
            <a:extLst>
              <a:ext uri="{FF2B5EF4-FFF2-40B4-BE49-F238E27FC236}">
                <a16:creationId xmlns:a16="http://schemas.microsoft.com/office/drawing/2014/main" id="{2DA98830-B68D-46EA-8D24-F224065FE16F}"/>
              </a:ext>
            </a:extLst>
          </p:cNvPr>
          <p:cNvSpPr>
            <a:spLocks noGrp="1"/>
          </p:cNvSpPr>
          <p:nvPr>
            <p:ph type="sldNum" sz="quarter" idx="12"/>
          </p:nvPr>
        </p:nvSpPr>
        <p:spPr>
          <a:xfrm>
            <a:off x="5289552" y="6313712"/>
            <a:ext cx="706269" cy="365125"/>
          </a:xfrm>
        </p:spPr>
        <p:txBody>
          <a:body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15</a:t>
            </a:fld>
            <a:endParaRPr lang="ru-RU" sz="1800" b="1" dirty="0">
              <a:solidFill>
                <a:prstClr val="black">
                  <a:tint val="75000"/>
                </a:prstClr>
              </a:solidFill>
              <a:latin typeface="Calibri" panose="020F0502020204030204"/>
            </a:endParaRPr>
          </a:p>
        </p:txBody>
      </p:sp>
      <p:sp>
        <p:nvSpPr>
          <p:cNvPr id="9" name="Заголовок 1">
            <a:extLst>
              <a:ext uri="{FF2B5EF4-FFF2-40B4-BE49-F238E27FC236}">
                <a16:creationId xmlns:a16="http://schemas.microsoft.com/office/drawing/2014/main" id="{C546BA9D-86C8-49A0-B416-C50810C7C310}"/>
              </a:ext>
            </a:extLst>
          </p:cNvPr>
          <p:cNvSpPr>
            <a:spLocks noGrp="1"/>
          </p:cNvSpPr>
          <p:nvPr>
            <p:ph type="title"/>
          </p:nvPr>
        </p:nvSpPr>
        <p:spPr>
          <a:xfrm>
            <a:off x="3533674" y="1690688"/>
            <a:ext cx="4924293" cy="651894"/>
          </a:xfrm>
        </p:spPr>
        <p:txBody>
          <a:bodyPr>
            <a:noAutofit/>
          </a:bodyPr>
          <a:lstStyle/>
          <a:p>
            <a:r>
              <a:rPr lang="ru-RU" sz="2400" b="1" dirty="0">
                <a:solidFill>
                  <a:srgbClr val="002060"/>
                </a:solidFill>
                <a:latin typeface="+mn-lt"/>
                <a:ea typeface="Calibri" panose="020F0502020204030204" pitchFamily="34" charset="0"/>
                <a:cs typeface="Arial" panose="020B0604020202020204" pitchFamily="34" charset="0"/>
              </a:rPr>
              <a:t>Цикл зрелости технологии</a:t>
            </a:r>
          </a:p>
        </p:txBody>
      </p:sp>
      <p:sp>
        <p:nvSpPr>
          <p:cNvPr id="2" name="TextBox 1">
            <a:extLst>
              <a:ext uri="{FF2B5EF4-FFF2-40B4-BE49-F238E27FC236}">
                <a16:creationId xmlns:a16="http://schemas.microsoft.com/office/drawing/2014/main" id="{B702D99B-008E-4115-8501-761670AB9E1B}"/>
              </a:ext>
            </a:extLst>
          </p:cNvPr>
          <p:cNvSpPr txBox="1"/>
          <p:nvPr/>
        </p:nvSpPr>
        <p:spPr>
          <a:xfrm>
            <a:off x="400187" y="5974567"/>
            <a:ext cx="11026125" cy="923330"/>
          </a:xfrm>
          <a:prstGeom prst="rect">
            <a:avLst/>
          </a:prstGeom>
          <a:noFill/>
        </p:spPr>
        <p:txBody>
          <a:bodyPr wrap="square" rtlCol="0">
            <a:spAutoFit/>
          </a:bodyPr>
          <a:lstStyle/>
          <a:p>
            <a:pPr algn="just"/>
            <a:r>
              <a:rPr lang="ru-RU" i="1" dirty="0">
                <a:solidFill>
                  <a:srgbClr val="002060"/>
                </a:solidFill>
                <a:ea typeface="Calibri" panose="020F0502020204030204" pitchFamily="34" charset="0"/>
                <a:cs typeface="Arial" panose="020B0604020202020204" pitchFamily="34" charset="0"/>
              </a:rPr>
              <a:t>В 1995 году исследовательская компания </a:t>
            </a:r>
            <a:r>
              <a:rPr lang="ru-RU" i="1" dirty="0" err="1">
                <a:solidFill>
                  <a:srgbClr val="002060"/>
                </a:solidFill>
                <a:ea typeface="Calibri" panose="020F0502020204030204" pitchFamily="34" charset="0"/>
                <a:cs typeface="Arial" panose="020B0604020202020204" pitchFamily="34" charset="0"/>
              </a:rPr>
              <a:t>Гартнер</a:t>
            </a:r>
            <a:r>
              <a:rPr lang="ru-RU" i="1" dirty="0">
                <a:solidFill>
                  <a:srgbClr val="002060"/>
                </a:solidFill>
                <a:ea typeface="Calibri" panose="020F0502020204030204" pitchFamily="34" charset="0"/>
                <a:cs typeface="Arial" panose="020B0604020202020204" pitchFamily="34" charset="0"/>
              </a:rPr>
              <a:t> предложила — кривую зрелости технологии, графически представляющую стадии, через которые проходит технологическое новшество в ходе своего становления.</a:t>
            </a:r>
            <a:endParaRPr lang="ru-RU" i="1" dirty="0"/>
          </a:p>
        </p:txBody>
      </p:sp>
      <p:sp>
        <p:nvSpPr>
          <p:cNvPr id="7" name="Заголовок 3">
            <a:extLst>
              <a:ext uri="{FF2B5EF4-FFF2-40B4-BE49-F238E27FC236}">
                <a16:creationId xmlns:a16="http://schemas.microsoft.com/office/drawing/2014/main" id="{CF457FCC-76ED-4B73-B7D1-304766F44AE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1"/>
                </a:solidFill>
                <a:latin typeface="Arial" panose="020B0604020202020204" pitchFamily="34" charset="0"/>
                <a:cs typeface="Arial" panose="020B0604020202020204" pitchFamily="34" charset="0"/>
              </a:rPr>
              <a:t>Взаимодействие ученых, образования </a:t>
            </a:r>
          </a:p>
          <a:p>
            <a:r>
              <a:rPr lang="ru-RU" sz="3600" b="1" dirty="0">
                <a:solidFill>
                  <a:schemeClr val="bg1"/>
                </a:solidFill>
                <a:latin typeface="Arial" panose="020B0604020202020204" pitchFamily="34" charset="0"/>
                <a:cs typeface="Arial" panose="020B0604020202020204" pitchFamily="34" charset="0"/>
              </a:rPr>
              <a:t>и бизнеса в экосистеме науки Казахстана   5/5</a:t>
            </a:r>
          </a:p>
        </p:txBody>
      </p:sp>
    </p:spTree>
    <p:extLst>
      <p:ext uri="{BB962C8B-B14F-4D97-AF65-F5344CB8AC3E}">
        <p14:creationId xmlns:p14="http://schemas.microsoft.com/office/powerpoint/2010/main" val="55810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AA17191-3EBC-4C83-B371-16C6F0C27FA7}"/>
              </a:ext>
            </a:extLst>
          </p:cNvPr>
          <p:cNvSpPr txBox="1">
            <a:spLocks/>
          </p:cNvSpPr>
          <p:nvPr/>
        </p:nvSpPr>
        <p:spPr>
          <a:xfrm>
            <a:off x="268778" y="1988652"/>
            <a:ext cx="11654443" cy="204217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Проектное мышление, </a:t>
            </a:r>
            <a:r>
              <a:rPr lang="ru-RU" sz="3600" b="1" dirty="0" err="1">
                <a:solidFill>
                  <a:schemeClr val="bg1"/>
                </a:solidFill>
                <a:latin typeface="Arial" panose="020B0604020202020204" pitchFamily="34" charset="0"/>
                <a:cs typeface="Arial" panose="020B0604020202020204" pitchFamily="34" charset="0"/>
              </a:rPr>
              <a:t>междисциплинарность</a:t>
            </a:r>
            <a:r>
              <a:rPr lang="ru-RU" sz="3600" b="1" dirty="0">
                <a:solidFill>
                  <a:schemeClr val="bg1"/>
                </a:solidFill>
                <a:latin typeface="Arial" panose="020B0604020202020204" pitchFamily="34" charset="0"/>
                <a:cs typeface="Arial" panose="020B0604020202020204" pitchFamily="34" charset="0"/>
              </a:rPr>
              <a:t> </a:t>
            </a:r>
          </a:p>
          <a:p>
            <a:pPr algn="ctr"/>
            <a:r>
              <a:rPr lang="ru-RU" sz="3600" b="1" dirty="0">
                <a:solidFill>
                  <a:schemeClr val="bg1"/>
                </a:solidFill>
                <a:latin typeface="Arial" panose="020B0604020202020204" pitchFamily="34" charset="0"/>
                <a:cs typeface="Arial" panose="020B0604020202020204" pitchFamily="34" charset="0"/>
              </a:rPr>
              <a:t>и ИИ как факторы модернизации образования:</a:t>
            </a:r>
          </a:p>
          <a:p>
            <a:pPr algn="ctr"/>
            <a:r>
              <a:rPr lang="ru-RU" sz="3600" b="1" dirty="0">
                <a:solidFill>
                  <a:schemeClr val="bg1"/>
                </a:solidFill>
                <a:latin typeface="Arial" panose="020B0604020202020204" pitchFamily="34" charset="0"/>
                <a:cs typeface="Arial" panose="020B0604020202020204" pitchFamily="34" charset="0"/>
              </a:rPr>
              <a:t> от школы до послевузовской подготовки</a:t>
            </a:r>
          </a:p>
        </p:txBody>
      </p:sp>
      <p:pic>
        <p:nvPicPr>
          <p:cNvPr id="6" name="Picture 30" descr="Курсы управления проектами PMI | SMART Business School">
            <a:extLst>
              <a:ext uri="{FF2B5EF4-FFF2-40B4-BE49-F238E27FC236}">
                <a16:creationId xmlns:a16="http://schemas.microsoft.com/office/drawing/2014/main" id="{0226D790-D205-433D-B61B-D062D535B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58" y="5607360"/>
            <a:ext cx="2382173" cy="125064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418B1A1A-3C7B-8E60-81F2-F44E1FB0C378}"/>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16</a:t>
            </a:fld>
            <a:endParaRPr lang="ru-RU" sz="1800" b="1" dirty="0">
              <a:solidFill>
                <a:prstClr val="black">
                  <a:tint val="75000"/>
                </a:prstClr>
              </a:solidFill>
              <a:latin typeface="Calibri" panose="020F0502020204030204"/>
            </a:endParaRPr>
          </a:p>
        </p:txBody>
      </p:sp>
      <p:pic>
        <p:nvPicPr>
          <p:cNvPr id="8" name="Рисунок 7">
            <a:extLst>
              <a:ext uri="{FF2B5EF4-FFF2-40B4-BE49-F238E27FC236}">
                <a16:creationId xmlns:a16="http://schemas.microsoft.com/office/drawing/2014/main" id="{DD90F41B-3891-48F5-90BA-9E1C87773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9" name="image1.png">
            <a:extLst>
              <a:ext uri="{FF2B5EF4-FFF2-40B4-BE49-F238E27FC236}">
                <a16:creationId xmlns:a16="http://schemas.microsoft.com/office/drawing/2014/main" id="{A79A2C6A-0938-4299-882E-DA35F8BCE6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0" name="Рисунок 9">
            <a:extLst>
              <a:ext uri="{FF2B5EF4-FFF2-40B4-BE49-F238E27FC236}">
                <a16:creationId xmlns:a16="http://schemas.microsoft.com/office/drawing/2014/main" id="{26FD48A7-282F-485F-973E-21294883D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243319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E5F8FD-E40A-415F-99BE-3C45FA51473C}"/>
              </a:ext>
            </a:extLst>
          </p:cNvPr>
          <p:cNvSpPr>
            <a:spLocks noGrp="1"/>
          </p:cNvSpPr>
          <p:nvPr>
            <p:ph type="title"/>
          </p:nvPr>
        </p:nvSpPr>
        <p:spPr>
          <a:xfrm>
            <a:off x="84235" y="75856"/>
            <a:ext cx="11582400" cy="578995"/>
          </a:xfrm>
        </p:spPr>
        <p:txBody>
          <a:bodyPr>
            <a:normAutofit/>
          </a:bodyPr>
          <a:lstStyle/>
          <a:p>
            <a:r>
              <a:rPr lang="ru-RU" sz="2800" b="1" dirty="0">
                <a:solidFill>
                  <a:srgbClr val="002060"/>
                </a:solidFill>
                <a:latin typeface="+mn-lt"/>
                <a:cs typeface="Arial" panose="020B0604020202020204" pitchFamily="34" charset="0"/>
              </a:rPr>
              <a:t>Проектное мышление - синтез четырех типов мышления 1/4</a:t>
            </a:r>
            <a:endParaRPr lang="ru-RU" sz="2000" dirty="0">
              <a:solidFill>
                <a:srgbClr val="002060"/>
              </a:solidFill>
              <a:latin typeface="+mn-lt"/>
              <a:cs typeface="Arial" panose="020B0604020202020204" pitchFamily="34" charset="0"/>
            </a:endParaRPr>
          </a:p>
        </p:txBody>
      </p:sp>
      <p:graphicFrame>
        <p:nvGraphicFramePr>
          <p:cNvPr id="9" name="Таблица 9">
            <a:extLst>
              <a:ext uri="{FF2B5EF4-FFF2-40B4-BE49-F238E27FC236}">
                <a16:creationId xmlns:a16="http://schemas.microsoft.com/office/drawing/2014/main" id="{16BB37C1-941B-46B0-B551-58764ACA9A59}"/>
              </a:ext>
            </a:extLst>
          </p:cNvPr>
          <p:cNvGraphicFramePr>
            <a:graphicFrameLocks noGrp="1"/>
          </p:cNvGraphicFramePr>
          <p:nvPr>
            <p:ph idx="1"/>
            <p:extLst>
              <p:ext uri="{D42A27DB-BD31-4B8C-83A1-F6EECF244321}">
                <p14:modId xmlns:p14="http://schemas.microsoft.com/office/powerpoint/2010/main" val="837845352"/>
              </p:ext>
            </p:extLst>
          </p:nvPr>
        </p:nvGraphicFramePr>
        <p:xfrm>
          <a:off x="0" y="654850"/>
          <a:ext cx="12191999" cy="6203148"/>
        </p:xfrm>
        <a:graphic>
          <a:graphicData uri="http://schemas.openxmlformats.org/drawingml/2006/table">
            <a:tbl>
              <a:tblPr firstRow="1" bandRow="1">
                <a:tableStyleId>{5C22544A-7EE6-4342-B048-85BDC9FD1C3A}</a:tableStyleId>
              </a:tblPr>
              <a:tblGrid>
                <a:gridCol w="2793999">
                  <a:extLst>
                    <a:ext uri="{9D8B030D-6E8A-4147-A177-3AD203B41FA5}">
                      <a16:colId xmlns:a16="http://schemas.microsoft.com/office/drawing/2014/main" val="2238403743"/>
                    </a:ext>
                  </a:extLst>
                </a:gridCol>
                <a:gridCol w="3350422">
                  <a:extLst>
                    <a:ext uri="{9D8B030D-6E8A-4147-A177-3AD203B41FA5}">
                      <a16:colId xmlns:a16="http://schemas.microsoft.com/office/drawing/2014/main" val="2031618191"/>
                    </a:ext>
                  </a:extLst>
                </a:gridCol>
                <a:gridCol w="6047578">
                  <a:extLst>
                    <a:ext uri="{9D8B030D-6E8A-4147-A177-3AD203B41FA5}">
                      <a16:colId xmlns:a16="http://schemas.microsoft.com/office/drawing/2014/main" val="2502751718"/>
                    </a:ext>
                  </a:extLst>
                </a:gridCol>
              </a:tblGrid>
              <a:tr h="529605">
                <a:tc>
                  <a:txBody>
                    <a:bodyPr/>
                    <a:lstStyle/>
                    <a:p>
                      <a:pPr algn="ctr">
                        <a:lnSpc>
                          <a:spcPct val="107000"/>
                        </a:lnSpc>
                        <a:spcAft>
                          <a:spcPts val="800"/>
                        </a:spcAft>
                      </a:pPr>
                      <a:r>
                        <a:rPr lang="ru-RU" sz="2100" b="1" dirty="0">
                          <a:effectLst/>
                          <a:latin typeface="Arial" panose="020B0604020202020204" pitchFamily="34" charset="0"/>
                          <a:ea typeface="Times New Roman" panose="02020603050405020304" pitchFamily="18" charset="0"/>
                          <a:cs typeface="Arial" panose="020B0604020202020204" pitchFamily="34" charset="0"/>
                        </a:rPr>
                        <a:t>Тип мышления</a:t>
                      </a:r>
                      <a:endParaRPr lang="ru-RU" sz="21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algn="ctr">
                        <a:lnSpc>
                          <a:spcPct val="107000"/>
                        </a:lnSpc>
                        <a:spcAft>
                          <a:spcPts val="800"/>
                        </a:spcAft>
                      </a:pPr>
                      <a:r>
                        <a:rPr lang="ru-RU" sz="2100" b="1" dirty="0">
                          <a:effectLst/>
                          <a:latin typeface="Arial" panose="020B0604020202020204" pitchFamily="34" charset="0"/>
                          <a:ea typeface="Times New Roman" panose="02020603050405020304" pitchFamily="18" charset="0"/>
                          <a:cs typeface="Arial" panose="020B0604020202020204" pitchFamily="34" charset="0"/>
                        </a:rPr>
                        <a:t>Описание</a:t>
                      </a:r>
                      <a:endParaRPr lang="ru-RU" sz="21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algn="ctr">
                        <a:lnSpc>
                          <a:spcPct val="107000"/>
                        </a:lnSpc>
                        <a:spcAft>
                          <a:spcPts val="800"/>
                        </a:spcAft>
                      </a:pPr>
                      <a:r>
                        <a:rPr lang="ru-RU" sz="2100" b="1" dirty="0">
                          <a:effectLst/>
                          <a:latin typeface="Arial" panose="020B0604020202020204" pitchFamily="34" charset="0"/>
                          <a:ea typeface="Times New Roman" panose="02020603050405020304" pitchFamily="18" charset="0"/>
                          <a:cs typeface="Arial" panose="020B0604020202020204" pitchFamily="34" charset="0"/>
                        </a:rPr>
                        <a:t>Инструменты и методы</a:t>
                      </a:r>
                      <a:endParaRPr lang="ru-RU" sz="21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extLst>
                  <a:ext uri="{0D108BD9-81ED-4DB2-BD59-A6C34878D82A}">
                    <a16:rowId xmlns:a16="http://schemas.microsoft.com/office/drawing/2014/main" val="649861310"/>
                  </a:ext>
                </a:extLst>
              </a:tr>
              <a:tr h="1822706">
                <a:tc>
                  <a:txBody>
                    <a:bodyPr/>
                    <a:lstStyle/>
                    <a:p>
                      <a:pPr lvl="1" algn="l">
                        <a:lnSpc>
                          <a:spcPct val="107000"/>
                        </a:lnSpc>
                        <a:spcAft>
                          <a:spcPts val="800"/>
                        </a:spcAft>
                      </a:pPr>
                      <a:r>
                        <a:rPr lang="ru-RU" sz="1900" b="1" dirty="0">
                          <a:effectLst/>
                          <a:latin typeface="Arial" panose="020B0604020202020204" pitchFamily="34" charset="0"/>
                          <a:ea typeface="Times New Roman" panose="02020603050405020304" pitchFamily="18" charset="0"/>
                          <a:cs typeface="Arial" panose="020B0604020202020204" pitchFamily="34" charset="0"/>
                        </a:rPr>
                        <a:t>Системно-аналитическое</a:t>
                      </a:r>
                      <a:endParaRPr lang="ru-RU" sz="19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algn="ctr">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Структурированный и логический подход к анализу проекта, выявление взаимосвязей и понимание системы в целом.</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lvl="1" algn="l">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 Рабочие структуры декомпозиции (WBS)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Диаграмма причинно-следственных связей (диаграмма Исикавы)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Критический путь (CPM)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Метод оценки и анализа программ (PERT)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Анализ рисков и разработка реакций на риски (SWOT-анализ,</a:t>
                      </a:r>
                      <a:r>
                        <a:rPr lang="en-US" sz="1500" dirty="0">
                          <a:effectLst/>
                          <a:latin typeface="Arial" panose="020B0604020202020204" pitchFamily="34" charset="0"/>
                          <a:ea typeface="Times New Roman" panose="02020603050405020304" pitchFamily="18" charset="0"/>
                          <a:cs typeface="Arial" panose="020B0604020202020204" pitchFamily="34" charset="0"/>
                        </a:rPr>
                        <a:t> </a:t>
                      </a:r>
                      <a:r>
                        <a:rPr lang="ru-RU" sz="1500" dirty="0">
                          <a:effectLst/>
                          <a:latin typeface="Arial" panose="020B0604020202020204" pitchFamily="34" charset="0"/>
                          <a:ea typeface="Times New Roman" panose="02020603050405020304" pitchFamily="18" charset="0"/>
                          <a:cs typeface="Arial" panose="020B0604020202020204" pitchFamily="34" charset="0"/>
                        </a:rPr>
                        <a:t>FMEA)</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extLst>
                  <a:ext uri="{0D108BD9-81ED-4DB2-BD59-A6C34878D82A}">
                    <a16:rowId xmlns:a16="http://schemas.microsoft.com/office/drawing/2014/main" val="885701503"/>
                  </a:ext>
                </a:extLst>
              </a:tr>
              <a:tr h="1405808">
                <a:tc>
                  <a:txBody>
                    <a:bodyPr/>
                    <a:lstStyle/>
                    <a:p>
                      <a:pPr lvl="1" algn="l">
                        <a:lnSpc>
                          <a:spcPct val="107000"/>
                        </a:lnSpc>
                        <a:spcAft>
                          <a:spcPts val="800"/>
                        </a:spcAft>
                      </a:pPr>
                      <a:r>
                        <a:rPr lang="ru-RU" sz="1900" b="1" dirty="0">
                          <a:effectLst/>
                          <a:latin typeface="Arial" panose="020B0604020202020204" pitchFamily="34" charset="0"/>
                          <a:ea typeface="Times New Roman" panose="02020603050405020304" pitchFamily="18" charset="0"/>
                          <a:cs typeface="Arial" panose="020B0604020202020204" pitchFamily="34" charset="0"/>
                        </a:rPr>
                        <a:t>Критическое</a:t>
                      </a:r>
                    </a:p>
                  </a:txBody>
                  <a:tcPr marL="6350" marR="6350" marT="6350" marB="6350" anchor="ctr"/>
                </a:tc>
                <a:tc>
                  <a:txBody>
                    <a:bodyPr/>
                    <a:lstStyle/>
                    <a:p>
                      <a:pPr algn="ctr">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Помогает проектным менеджерам принимать обоснованные решения, анализируя данные и оценочные параметры.</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lvl="1" algn="l">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 SWOT-анализ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Анализ заинтересованных сторон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Анализ данных и отчётность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Методы оценки эффективности (KPI, SPI, CPI)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Метод анализа альтернатив</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extLst>
                  <a:ext uri="{0D108BD9-81ED-4DB2-BD59-A6C34878D82A}">
                    <a16:rowId xmlns:a16="http://schemas.microsoft.com/office/drawing/2014/main" val="825502523"/>
                  </a:ext>
                </a:extLst>
              </a:tr>
              <a:tr h="1405808">
                <a:tc>
                  <a:txBody>
                    <a:bodyPr/>
                    <a:lstStyle/>
                    <a:p>
                      <a:pPr lvl="1" algn="l">
                        <a:lnSpc>
                          <a:spcPct val="107000"/>
                        </a:lnSpc>
                        <a:spcAft>
                          <a:spcPts val="800"/>
                        </a:spcAft>
                      </a:pPr>
                      <a:r>
                        <a:rPr lang="ru-RU" sz="1900" b="1" dirty="0">
                          <a:effectLst/>
                          <a:latin typeface="Arial" panose="020B0604020202020204" pitchFamily="34" charset="0"/>
                          <a:ea typeface="Times New Roman" panose="02020603050405020304" pitchFamily="18" charset="0"/>
                          <a:cs typeface="Arial" panose="020B0604020202020204" pitchFamily="34" charset="0"/>
                        </a:rPr>
                        <a:t>Креативное</a:t>
                      </a:r>
                      <a:endParaRPr lang="ru-RU" sz="19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algn="ctr">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Способствует генерации новых идей, подходов и решений, особенно на этапах планирования и разработки проекта.</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lvl="1" algn="l">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 Метод мозгового штурма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Mind </a:t>
                      </a:r>
                      <a:r>
                        <a:rPr lang="ru-RU" sz="1500" dirty="0" err="1">
                          <a:effectLst/>
                          <a:latin typeface="Arial" panose="020B0604020202020204" pitchFamily="34" charset="0"/>
                          <a:ea typeface="Times New Roman" panose="02020603050405020304" pitchFamily="18" charset="0"/>
                          <a:cs typeface="Arial" panose="020B0604020202020204" pitchFamily="34" charset="0"/>
                        </a:rPr>
                        <a:t>mapping</a:t>
                      </a:r>
                      <a:r>
                        <a:rPr lang="ru-RU" sz="1500" dirty="0">
                          <a:effectLst/>
                          <a:latin typeface="Arial" panose="020B0604020202020204" pitchFamily="34" charset="0"/>
                          <a:ea typeface="Times New Roman" panose="02020603050405020304" pitchFamily="18" charset="0"/>
                          <a:cs typeface="Arial" panose="020B0604020202020204" pitchFamily="34" charset="0"/>
                        </a:rPr>
                        <a:t> (ментальные карты)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Дизайн-мышление (Design </a:t>
                      </a:r>
                      <a:r>
                        <a:rPr lang="ru-RU" sz="1500" dirty="0" err="1">
                          <a:effectLst/>
                          <a:latin typeface="Arial" panose="020B0604020202020204" pitchFamily="34" charset="0"/>
                          <a:ea typeface="Times New Roman" panose="02020603050405020304" pitchFamily="18" charset="0"/>
                          <a:cs typeface="Arial" panose="020B0604020202020204" pitchFamily="34" charset="0"/>
                        </a:rPr>
                        <a:t>Thinking</a:t>
                      </a:r>
                      <a:r>
                        <a:rPr lang="ru-RU" sz="1500" dirty="0">
                          <a:effectLst/>
                          <a:latin typeface="Arial" panose="020B0604020202020204" pitchFamily="34" charset="0"/>
                          <a:ea typeface="Times New Roman" panose="02020603050405020304" pitchFamily="18" charset="0"/>
                          <a:cs typeface="Arial" panose="020B0604020202020204" pitchFamily="34" charset="0"/>
                        </a:rPr>
                        <a:t>)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SWOT-анализ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Метод шести шляп мышления Эдварда де Боно</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extLst>
                  <a:ext uri="{0D108BD9-81ED-4DB2-BD59-A6C34878D82A}">
                    <a16:rowId xmlns:a16="http://schemas.microsoft.com/office/drawing/2014/main" val="1029154978"/>
                  </a:ext>
                </a:extLst>
              </a:tr>
              <a:tr h="1039221">
                <a:tc>
                  <a:txBody>
                    <a:bodyPr/>
                    <a:lstStyle/>
                    <a:p>
                      <a:pPr lvl="1" algn="l">
                        <a:lnSpc>
                          <a:spcPct val="107000"/>
                        </a:lnSpc>
                        <a:spcAft>
                          <a:spcPts val="800"/>
                        </a:spcAft>
                      </a:pPr>
                      <a:r>
                        <a:rPr lang="ru-RU" sz="1900" b="1" dirty="0">
                          <a:effectLst/>
                          <a:latin typeface="Arial" panose="020B0604020202020204" pitchFamily="34" charset="0"/>
                          <a:ea typeface="Times New Roman" panose="02020603050405020304" pitchFamily="18" charset="0"/>
                          <a:cs typeface="Arial" panose="020B0604020202020204" pitchFamily="34" charset="0"/>
                        </a:rPr>
                        <a:t>Латеральное</a:t>
                      </a:r>
                      <a:endParaRPr lang="ru-RU" sz="19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algn="ctr">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Помогает рассматривать проблемы под новым углом, искать нестандартные решения и видеть скрытые возможности.</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tc>
                  <a:txBody>
                    <a:bodyPr/>
                    <a:lstStyle/>
                    <a:p>
                      <a:pPr lvl="1" algn="l">
                        <a:lnSpc>
                          <a:spcPct val="107000"/>
                        </a:lnSpc>
                        <a:spcAft>
                          <a:spcPts val="800"/>
                        </a:spcAft>
                      </a:pPr>
                      <a:r>
                        <a:rPr lang="ru-RU" sz="1500" dirty="0">
                          <a:effectLst/>
                          <a:latin typeface="Arial" panose="020B0604020202020204" pitchFamily="34" charset="0"/>
                          <a:ea typeface="Times New Roman" panose="02020603050405020304" pitchFamily="18" charset="0"/>
                          <a:cs typeface="Arial" panose="020B0604020202020204" pitchFamily="34" charset="0"/>
                        </a:rPr>
                        <a:t>- Анализ сценариев </a:t>
                      </a:r>
                      <a:br>
                        <a:rPr lang="ru-RU" sz="1500" dirty="0">
                          <a:effectLst/>
                          <a:latin typeface="Arial" panose="020B0604020202020204" pitchFamily="34" charset="0"/>
                          <a:ea typeface="Times New Roman" panose="02020603050405020304" pitchFamily="18" charset="0"/>
                          <a:cs typeface="Arial" panose="020B0604020202020204" pitchFamily="34" charset="0"/>
                        </a:rPr>
                      </a:br>
                      <a:r>
                        <a:rPr lang="ru-RU" sz="1500" dirty="0">
                          <a:effectLst/>
                          <a:latin typeface="Arial" panose="020B0604020202020204" pitchFamily="34" charset="0"/>
                          <a:ea typeface="Times New Roman" panose="02020603050405020304" pitchFamily="18" charset="0"/>
                          <a:cs typeface="Arial" panose="020B0604020202020204" pitchFamily="34" charset="0"/>
                        </a:rPr>
                        <a:t>- Техника “Что, если…”</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350" marR="6350" marT="6350" marB="6350" anchor="ctr"/>
                </a:tc>
                <a:extLst>
                  <a:ext uri="{0D108BD9-81ED-4DB2-BD59-A6C34878D82A}">
                    <a16:rowId xmlns:a16="http://schemas.microsoft.com/office/drawing/2014/main" val="619393242"/>
                  </a:ext>
                </a:extLst>
              </a:tr>
            </a:tbl>
          </a:graphicData>
        </a:graphic>
      </p:graphicFrame>
      <p:sp>
        <p:nvSpPr>
          <p:cNvPr id="4" name="Номер слайда 1">
            <a:extLst>
              <a:ext uri="{FF2B5EF4-FFF2-40B4-BE49-F238E27FC236}">
                <a16:creationId xmlns:a16="http://schemas.microsoft.com/office/drawing/2014/main" id="{79C00632-5FB1-4D36-9F3F-38D90D6A3558}"/>
              </a:ext>
            </a:extLst>
          </p:cNvPr>
          <p:cNvSpPr txBox="1">
            <a:spLocks/>
          </p:cNvSpPr>
          <p:nvPr/>
        </p:nvSpPr>
        <p:spPr>
          <a:xfrm>
            <a:off x="5461314" y="6492875"/>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17</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165042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1"/>
          <p:cNvSpPr txBox="1"/>
          <p:nvPr/>
        </p:nvSpPr>
        <p:spPr>
          <a:xfrm>
            <a:off x="295275" y="1770567"/>
            <a:ext cx="11534774" cy="2677616"/>
          </a:xfrm>
          <a:prstGeom prst="rect">
            <a:avLst/>
          </a:prstGeom>
          <a:noFill/>
          <a:ln>
            <a:noFill/>
          </a:ln>
        </p:spPr>
        <p:txBody>
          <a:bodyPr spcFirstLastPara="1" wrap="square" lIns="91425" tIns="45700" rIns="91425" bIns="45700" anchor="t" anchorCtr="0">
            <a:spAutoFit/>
          </a:bodyPr>
          <a:lstStyle/>
          <a:p>
            <a:pPr lvl="0" algn="just"/>
            <a:r>
              <a:rPr lang="ru-RU" sz="2800" b="1" dirty="0">
                <a:solidFill>
                  <a:srgbClr val="002060"/>
                </a:solidFill>
                <a:ea typeface="Century Gothic"/>
                <a:cs typeface="Arial" panose="020B0604020202020204" pitchFamily="34" charset="0"/>
                <a:sym typeface="Century Gothic"/>
              </a:rPr>
              <a:t>Платформа обеспечения </a:t>
            </a:r>
            <a:r>
              <a:rPr lang="ru-RU" sz="2800" b="1" i="0" u="none" strike="noStrike" cap="none" dirty="0">
                <a:solidFill>
                  <a:srgbClr val="002060"/>
                </a:solidFill>
                <a:ea typeface="Century Gothic"/>
                <a:cs typeface="Arial" panose="020B0604020202020204" pitchFamily="34" charset="0"/>
                <a:sym typeface="Century Gothic"/>
              </a:rPr>
              <a:t>синергии «</a:t>
            </a:r>
            <a:r>
              <a:rPr lang="ru-RU" sz="2800" b="1" dirty="0">
                <a:solidFill>
                  <a:srgbClr val="002060"/>
                </a:solidFill>
                <a:ea typeface="Century Gothic"/>
                <a:cs typeface="Arial" panose="020B0604020202020204" pitchFamily="34" charset="0"/>
                <a:sym typeface="Century Gothic"/>
              </a:rPr>
              <a:t>Наука</a:t>
            </a:r>
            <a:r>
              <a:rPr lang="ru-RU" sz="2800" b="1" i="0" u="none" strike="noStrike" cap="none" dirty="0">
                <a:solidFill>
                  <a:srgbClr val="002060"/>
                </a:solidFill>
                <a:ea typeface="Century Gothic"/>
                <a:cs typeface="Arial" panose="020B0604020202020204" pitchFamily="34" charset="0"/>
                <a:sym typeface="Century Gothic"/>
              </a:rPr>
              <a:t> – </a:t>
            </a:r>
            <a:r>
              <a:rPr lang="ru-RU" sz="2800" b="1" dirty="0">
                <a:solidFill>
                  <a:srgbClr val="002060"/>
                </a:solidFill>
                <a:ea typeface="Century Gothic"/>
                <a:cs typeface="Arial" panose="020B0604020202020204" pitchFamily="34" charset="0"/>
                <a:sym typeface="Century Gothic"/>
              </a:rPr>
              <a:t>образование</a:t>
            </a:r>
            <a:r>
              <a:rPr lang="ru-RU" sz="2800" b="1" i="0" u="none" strike="noStrike" cap="none" dirty="0">
                <a:solidFill>
                  <a:srgbClr val="002060"/>
                </a:solidFill>
                <a:ea typeface="Century Gothic"/>
                <a:cs typeface="Arial" panose="020B0604020202020204" pitchFamily="34" charset="0"/>
                <a:sym typeface="Century Gothic"/>
              </a:rPr>
              <a:t> - </a:t>
            </a:r>
            <a:r>
              <a:rPr lang="ru-RU" sz="2800" b="1" dirty="0">
                <a:solidFill>
                  <a:srgbClr val="002060"/>
                </a:solidFill>
                <a:ea typeface="Century Gothic"/>
                <a:cs typeface="Arial" panose="020B0604020202020204" pitchFamily="34" charset="0"/>
                <a:sym typeface="Century Gothic"/>
              </a:rPr>
              <a:t>бизнес</a:t>
            </a:r>
            <a:r>
              <a:rPr lang="ru-RU" sz="2800" b="1" i="0" u="none" strike="noStrike" cap="none" dirty="0">
                <a:solidFill>
                  <a:srgbClr val="002060"/>
                </a:solidFill>
                <a:ea typeface="Century Gothic"/>
                <a:cs typeface="Arial" panose="020B0604020202020204" pitchFamily="34" charset="0"/>
                <a:sym typeface="Century Gothic"/>
              </a:rPr>
              <a:t>»: </a:t>
            </a:r>
          </a:p>
          <a:p>
            <a:pPr lvl="0" algn="just"/>
            <a:r>
              <a:rPr lang="ru-RU" sz="2800" b="0" i="0" u="none" strike="noStrike" cap="none" dirty="0">
                <a:solidFill>
                  <a:srgbClr val="000000"/>
                </a:solidFill>
                <a:ea typeface="Century Gothic"/>
                <a:cs typeface="Arial" panose="020B0604020202020204" pitchFamily="34" charset="0"/>
                <a:sym typeface="Century Gothic"/>
              </a:rPr>
              <a:t>«Когда начинается работа над подготовкой нового издания Стандарта управления проектом </a:t>
            </a:r>
            <a:r>
              <a:rPr lang="en-US" sz="2800" dirty="0">
                <a:solidFill>
                  <a:srgbClr val="000000"/>
                </a:solidFill>
                <a:ea typeface="Century Gothic"/>
                <a:cs typeface="Arial" panose="020B0604020202020204" pitchFamily="34" charset="0"/>
                <a:sym typeface="Century Gothic"/>
              </a:rPr>
              <a:t>PMI</a:t>
            </a:r>
            <a:r>
              <a:rPr lang="ru-RU" sz="2800" b="0" i="0" u="none" strike="noStrike" cap="none" dirty="0">
                <a:solidFill>
                  <a:srgbClr val="000000"/>
                </a:solidFill>
                <a:ea typeface="Century Gothic"/>
                <a:cs typeface="Arial" panose="020B0604020202020204" pitchFamily="34" charset="0"/>
                <a:sym typeface="Century Gothic"/>
              </a:rPr>
              <a:t> PMBOK®</a:t>
            </a:r>
            <a:r>
              <a:rPr lang="en-US" sz="2800" b="0" i="0" u="none" strike="noStrike" cap="none" dirty="0">
                <a:solidFill>
                  <a:srgbClr val="000000"/>
                </a:solidFill>
                <a:ea typeface="Century Gothic"/>
                <a:cs typeface="Arial" panose="020B0604020202020204" pitchFamily="34" charset="0"/>
                <a:sym typeface="Century Gothic"/>
              </a:rPr>
              <a:t> Guide</a:t>
            </a:r>
            <a:r>
              <a:rPr lang="ru-RU" sz="2800" b="0" i="0" u="none" strike="noStrike" cap="none" dirty="0">
                <a:solidFill>
                  <a:srgbClr val="000000"/>
                </a:solidFill>
                <a:ea typeface="Century Gothic"/>
                <a:cs typeface="Arial" panose="020B0604020202020204" pitchFamily="34" charset="0"/>
                <a:sym typeface="Century Gothic"/>
              </a:rPr>
              <a:t>, </a:t>
            </a:r>
            <a:r>
              <a:rPr lang="ru-RU" sz="2800" b="1" i="0" u="none" strike="noStrike" cap="none" dirty="0">
                <a:solidFill>
                  <a:srgbClr val="C00000"/>
                </a:solidFill>
                <a:ea typeface="Century Gothic"/>
                <a:cs typeface="Arial" panose="020B0604020202020204" pitchFamily="34" charset="0"/>
                <a:sym typeface="Century Gothic"/>
              </a:rPr>
              <a:t>появляется возможность взвесить существующие в мире точки зрения на перемены в сфере управления проектом </a:t>
            </a:r>
            <a:r>
              <a:rPr lang="ru-RU" sz="2800" b="0" i="0" u="none" strike="noStrike" cap="none" dirty="0">
                <a:solidFill>
                  <a:srgbClr val="000000"/>
                </a:solidFill>
                <a:ea typeface="Century Gothic"/>
                <a:cs typeface="Arial" panose="020B0604020202020204" pitchFamily="34" charset="0"/>
                <a:sym typeface="Century Gothic"/>
              </a:rPr>
              <a:t>и подходы, применяемые для реализации выгод и ценности от выходов проекта. </a:t>
            </a:r>
            <a:endParaRPr sz="2800" dirty="0">
              <a:cs typeface="Arial" panose="020B0604020202020204" pitchFamily="34" charset="0"/>
            </a:endParaRPr>
          </a:p>
        </p:txBody>
      </p:sp>
      <p:pic>
        <p:nvPicPr>
          <p:cNvPr id="84" name="Google Shape;84;p11"/>
          <p:cNvPicPr preferRelativeResize="0"/>
          <p:nvPr/>
        </p:nvPicPr>
        <p:blipFill rotWithShape="1">
          <a:blip r:embed="rId3">
            <a:alphaModFix/>
          </a:blip>
          <a:srcRect/>
          <a:stretch/>
        </p:blipFill>
        <p:spPr>
          <a:xfrm>
            <a:off x="9703910" y="4269292"/>
            <a:ext cx="1939600" cy="2461801"/>
          </a:xfrm>
          <a:prstGeom prst="rect">
            <a:avLst/>
          </a:prstGeom>
          <a:noFill/>
          <a:ln>
            <a:noFill/>
          </a:ln>
        </p:spPr>
      </p:pic>
      <p:sp>
        <p:nvSpPr>
          <p:cNvPr id="85" name="Google Shape;85;p11"/>
          <p:cNvSpPr txBox="1"/>
          <p:nvPr/>
        </p:nvSpPr>
        <p:spPr>
          <a:xfrm>
            <a:off x="295275" y="4571293"/>
            <a:ext cx="9184627" cy="22467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ru-RU" sz="2800" b="0" i="0" u="none" strike="noStrike" cap="none" dirty="0">
                <a:solidFill>
                  <a:srgbClr val="000000"/>
                </a:solidFill>
                <a:ea typeface="Century Gothic"/>
                <a:cs typeface="Arial" panose="020B0604020202020204" pitchFamily="34" charset="0"/>
                <a:sym typeface="Century Gothic"/>
              </a:rPr>
              <a:t>Но, несмотря на все эти перемены, есть фундаментальные концепции и конструкции, которые со временем не меняются. По-прежнему остается верным понимание, что </a:t>
            </a:r>
            <a:r>
              <a:rPr lang="ru-RU" sz="2800" b="1" i="0" u="none" strike="noStrike" cap="none" dirty="0">
                <a:solidFill>
                  <a:srgbClr val="C00000"/>
                </a:solidFill>
                <a:ea typeface="Century Gothic"/>
                <a:cs typeface="Arial" panose="020B0604020202020204" pitchFamily="34" charset="0"/>
                <a:sym typeface="Century Gothic"/>
              </a:rPr>
              <a:t>коллективное мышление дает более всесторонние решения в сравнении с мыслями одного человека</a:t>
            </a:r>
            <a:r>
              <a:rPr lang="ru-RU" sz="2800" b="0" i="0" u="none" strike="noStrike" cap="none" dirty="0">
                <a:solidFill>
                  <a:srgbClr val="000000"/>
                </a:solidFill>
                <a:ea typeface="Century Gothic"/>
                <a:cs typeface="Arial" panose="020B0604020202020204" pitchFamily="34" charset="0"/>
                <a:sym typeface="Century Gothic"/>
              </a:rPr>
              <a:t>. </a:t>
            </a:r>
          </a:p>
        </p:txBody>
      </p:sp>
      <p:sp>
        <p:nvSpPr>
          <p:cNvPr id="7" name="Заголовок 3">
            <a:extLst>
              <a:ext uri="{FF2B5EF4-FFF2-40B4-BE49-F238E27FC236}">
                <a16:creationId xmlns:a16="http://schemas.microsoft.com/office/drawing/2014/main" id="{C275F3AA-49B1-40C5-8C13-B8C1923CCC2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Проектное мышление, </a:t>
            </a:r>
            <a:r>
              <a:rPr lang="ru-RU" sz="3600" b="1" dirty="0" err="1">
                <a:solidFill>
                  <a:schemeClr val="bg1"/>
                </a:solidFill>
                <a:latin typeface="Arial" panose="020B0604020202020204" pitchFamily="34" charset="0"/>
                <a:cs typeface="Arial" panose="020B0604020202020204" pitchFamily="34" charset="0"/>
              </a:rPr>
              <a:t>междисциплинарность</a:t>
            </a:r>
            <a:r>
              <a:rPr lang="ru-RU" sz="3600" b="1" dirty="0">
                <a:solidFill>
                  <a:schemeClr val="bg1"/>
                </a:solidFill>
                <a:latin typeface="Arial" panose="020B0604020202020204" pitchFamily="34" charset="0"/>
                <a:cs typeface="Arial" panose="020B0604020202020204" pitchFamily="34" charset="0"/>
              </a:rPr>
              <a:t> </a:t>
            </a:r>
          </a:p>
          <a:p>
            <a:pPr algn="ctr"/>
            <a:r>
              <a:rPr lang="ru-RU" sz="3600" b="1" dirty="0">
                <a:solidFill>
                  <a:schemeClr val="bg1"/>
                </a:solidFill>
                <a:latin typeface="Arial" panose="020B0604020202020204" pitchFamily="34" charset="0"/>
                <a:cs typeface="Arial" panose="020B0604020202020204" pitchFamily="34" charset="0"/>
              </a:rPr>
              <a:t>и ИИ как факторы модернизации образования:</a:t>
            </a:r>
          </a:p>
          <a:p>
            <a:pPr algn="ctr"/>
            <a:r>
              <a:rPr lang="ru-RU" sz="3600" b="1" dirty="0">
                <a:solidFill>
                  <a:schemeClr val="bg1"/>
                </a:solidFill>
                <a:latin typeface="Arial" panose="020B0604020202020204" pitchFamily="34" charset="0"/>
                <a:cs typeface="Arial" panose="020B0604020202020204" pitchFamily="34" charset="0"/>
              </a:rPr>
              <a:t> от школы до послевузовской подготовки    2/4</a:t>
            </a:r>
          </a:p>
        </p:txBody>
      </p:sp>
    </p:spTree>
    <p:extLst>
      <p:ext uri="{BB962C8B-B14F-4D97-AF65-F5344CB8AC3E}">
        <p14:creationId xmlns:p14="http://schemas.microsoft.com/office/powerpoint/2010/main" val="288440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CCF74B9-1172-4DB0-BC5B-12457AB64E57}"/>
              </a:ext>
            </a:extLst>
          </p:cNvPr>
          <p:cNvSpPr>
            <a:spLocks noGrp="1"/>
          </p:cNvSpPr>
          <p:nvPr>
            <p:ph idx="1"/>
          </p:nvPr>
        </p:nvSpPr>
        <p:spPr>
          <a:xfrm>
            <a:off x="431733" y="2217410"/>
            <a:ext cx="11591561" cy="5105400"/>
          </a:xfrm>
        </p:spPr>
        <p:txBody>
          <a:bodyPr numCol="2">
            <a:normAutofit/>
          </a:bodyPr>
          <a:lstStyle/>
          <a:p>
            <a:pPr marL="0" indent="0" algn="just">
              <a:buNone/>
            </a:pPr>
            <a:r>
              <a:rPr lang="ru-RU" sz="1800" b="1" dirty="0">
                <a:solidFill>
                  <a:srgbClr val="002060"/>
                </a:solidFill>
                <a:cs typeface="Arial" panose="020B0604020202020204" pitchFamily="34" charset="0"/>
              </a:rPr>
              <a:t>Коллективное мышление</a:t>
            </a:r>
          </a:p>
          <a:p>
            <a:pPr marL="0" indent="0" algn="just">
              <a:buNone/>
            </a:pPr>
            <a:r>
              <a:rPr lang="ru-RU" sz="1600" dirty="0">
                <a:solidFill>
                  <a:srgbClr val="002060"/>
                </a:solidFill>
                <a:cs typeface="Arial" panose="020B0604020202020204" pitchFamily="34" charset="0"/>
              </a:rPr>
              <a:t>«По-прежнему остается верным понимание, что коллективное</a:t>
            </a:r>
            <a:r>
              <a:rPr lang="ru-RU" sz="1600" b="1" dirty="0">
                <a:solidFill>
                  <a:srgbClr val="002060"/>
                </a:solidFill>
                <a:cs typeface="Arial" panose="020B0604020202020204" pitchFamily="34" charset="0"/>
              </a:rPr>
              <a:t> </a:t>
            </a:r>
            <a:r>
              <a:rPr lang="ru-RU" sz="1600" dirty="0">
                <a:solidFill>
                  <a:srgbClr val="002060"/>
                </a:solidFill>
                <a:cs typeface="Arial" panose="020B0604020202020204" pitchFamily="34" charset="0"/>
              </a:rPr>
              <a:t>мышление</a:t>
            </a:r>
            <a:r>
              <a:rPr lang="ru-RU" sz="1600" b="1" dirty="0">
                <a:solidFill>
                  <a:srgbClr val="002060"/>
                </a:solidFill>
                <a:cs typeface="Arial" panose="020B0604020202020204" pitchFamily="34" charset="0"/>
              </a:rPr>
              <a:t> </a:t>
            </a:r>
            <a:r>
              <a:rPr lang="ru-RU" sz="1600" dirty="0">
                <a:solidFill>
                  <a:srgbClr val="002060"/>
                </a:solidFill>
                <a:cs typeface="Arial" panose="020B0604020202020204" pitchFamily="34" charset="0"/>
              </a:rPr>
              <a:t>дает более всесторонние решения</a:t>
            </a:r>
            <a:r>
              <a:rPr lang="ru-RU" sz="1600" b="1" dirty="0">
                <a:solidFill>
                  <a:srgbClr val="002060"/>
                </a:solidFill>
                <a:cs typeface="Arial" panose="020B0604020202020204" pitchFamily="34" charset="0"/>
              </a:rPr>
              <a:t> </a:t>
            </a:r>
            <a:r>
              <a:rPr lang="ru-RU" sz="1600" dirty="0">
                <a:solidFill>
                  <a:srgbClr val="002060"/>
                </a:solidFill>
                <a:cs typeface="Arial" panose="020B0604020202020204" pitchFamily="34" charset="0"/>
              </a:rPr>
              <a:t>в сравнении с мыслями одного человека». </a:t>
            </a:r>
            <a:endParaRPr lang="en-US" sz="1600" dirty="0">
              <a:solidFill>
                <a:srgbClr val="002060"/>
              </a:solidFill>
              <a:cs typeface="Arial" panose="020B0604020202020204" pitchFamily="34" charset="0"/>
            </a:endParaRPr>
          </a:p>
          <a:p>
            <a:pPr marL="0" indent="0" algn="just">
              <a:buNone/>
            </a:pPr>
            <a:r>
              <a:rPr lang="kk-KZ" sz="1800" b="1" dirty="0">
                <a:solidFill>
                  <a:srgbClr val="002060"/>
                </a:solidFill>
                <a:cs typeface="Arial" panose="020B0604020202020204" pitchFamily="34" charset="0"/>
              </a:rPr>
              <a:t>П</a:t>
            </a:r>
            <a:r>
              <a:rPr lang="ru-RU" sz="1800" b="1" dirty="0" err="1">
                <a:solidFill>
                  <a:srgbClr val="002060"/>
                </a:solidFill>
                <a:cs typeface="Arial" panose="020B0604020202020204" pitchFamily="34" charset="0"/>
              </a:rPr>
              <a:t>олицентричность</a:t>
            </a:r>
            <a:r>
              <a:rPr lang="ru-RU" sz="1800" b="1" dirty="0">
                <a:solidFill>
                  <a:srgbClr val="002060"/>
                </a:solidFill>
                <a:cs typeface="Arial" panose="020B0604020202020204" pitchFamily="34" charset="0"/>
              </a:rPr>
              <a:t> восприятия</a:t>
            </a:r>
            <a:endParaRPr lang="en-US" sz="1800" b="1" dirty="0">
              <a:solidFill>
                <a:srgbClr val="002060"/>
              </a:solidFill>
              <a:cs typeface="Arial" panose="020B0604020202020204" pitchFamily="34" charset="0"/>
            </a:endParaRPr>
          </a:p>
          <a:p>
            <a:pPr marL="0" indent="0" algn="just">
              <a:buNone/>
            </a:pPr>
            <a:r>
              <a:rPr lang="ru-RU" sz="1600" dirty="0">
                <a:solidFill>
                  <a:srgbClr val="002060"/>
                </a:solidFill>
                <a:cs typeface="Arial" panose="020B0604020202020204" pitchFamily="34" charset="0"/>
              </a:rPr>
              <a:t>Организация процесса коллективного мышления всегда сопряжена с различием точек зрения, порождающих, как правило, разную иерархию толкования одних и тех же понятий, что приводит к </a:t>
            </a:r>
            <a:r>
              <a:rPr lang="ru-RU" sz="1600" dirty="0" err="1">
                <a:solidFill>
                  <a:srgbClr val="002060"/>
                </a:solidFill>
                <a:cs typeface="Arial" panose="020B0604020202020204" pitchFamily="34" charset="0"/>
              </a:rPr>
              <a:t>полицентричности</a:t>
            </a:r>
            <a:r>
              <a:rPr lang="ru-RU" sz="1600" dirty="0">
                <a:solidFill>
                  <a:srgbClr val="002060"/>
                </a:solidFill>
                <a:cs typeface="Arial" panose="020B0604020202020204" pitchFamily="34" charset="0"/>
              </a:rPr>
              <a:t> восприятия.</a:t>
            </a:r>
            <a:endParaRPr lang="kk-KZ" sz="1600" dirty="0">
              <a:solidFill>
                <a:srgbClr val="002060"/>
              </a:solidFill>
              <a:cs typeface="Arial" panose="020B0604020202020204" pitchFamily="34" charset="0"/>
            </a:endParaRPr>
          </a:p>
          <a:p>
            <a:pPr marL="0" indent="0" algn="just">
              <a:buNone/>
            </a:pPr>
            <a:endParaRPr lang="ru-RU" sz="1800" b="1" dirty="0">
              <a:solidFill>
                <a:srgbClr val="002060"/>
              </a:solidFill>
              <a:cs typeface="Arial" panose="020B0604020202020204" pitchFamily="34" charset="0"/>
            </a:endParaRPr>
          </a:p>
          <a:p>
            <a:pPr marL="0" indent="0">
              <a:buNone/>
            </a:pPr>
            <a:endParaRPr lang="ru-RU" sz="1800" b="1" dirty="0">
              <a:solidFill>
                <a:srgbClr val="002060"/>
              </a:solidFill>
              <a:cs typeface="Arial" panose="020B0604020202020204" pitchFamily="34" charset="0"/>
            </a:endParaRPr>
          </a:p>
          <a:p>
            <a:pPr marL="0" indent="0">
              <a:buNone/>
            </a:pPr>
            <a:endParaRPr lang="ru-RU" sz="1800" b="1" dirty="0">
              <a:solidFill>
                <a:srgbClr val="002060"/>
              </a:solidFill>
              <a:cs typeface="Arial" panose="020B0604020202020204" pitchFamily="34" charset="0"/>
            </a:endParaRPr>
          </a:p>
          <a:p>
            <a:pPr marL="0" indent="0">
              <a:buNone/>
            </a:pPr>
            <a:endParaRPr lang="ru-RU" sz="1800" b="1" dirty="0">
              <a:solidFill>
                <a:srgbClr val="002060"/>
              </a:solidFill>
              <a:cs typeface="Arial" panose="020B0604020202020204" pitchFamily="34" charset="0"/>
            </a:endParaRPr>
          </a:p>
          <a:p>
            <a:pPr marL="0" indent="0">
              <a:buNone/>
            </a:pPr>
            <a:endParaRPr lang="ru-RU" sz="1800" b="1" dirty="0">
              <a:solidFill>
                <a:srgbClr val="002060"/>
              </a:solidFill>
              <a:cs typeface="Arial" panose="020B0604020202020204" pitchFamily="34" charset="0"/>
            </a:endParaRPr>
          </a:p>
          <a:p>
            <a:pPr marL="0" indent="0">
              <a:buNone/>
            </a:pPr>
            <a:endParaRPr lang="ru-RU" sz="1800" b="1" dirty="0">
              <a:solidFill>
                <a:srgbClr val="002060"/>
              </a:solidFill>
              <a:cs typeface="Arial" panose="020B0604020202020204" pitchFamily="34" charset="0"/>
            </a:endParaRPr>
          </a:p>
          <a:p>
            <a:pPr marL="269875" indent="0" algn="just">
              <a:buNone/>
            </a:pPr>
            <a:r>
              <a:rPr lang="ru-RU" sz="1800" b="1" dirty="0">
                <a:solidFill>
                  <a:srgbClr val="002060"/>
                </a:solidFill>
                <a:cs typeface="Arial" panose="020B0604020202020204" pitchFamily="34" charset="0"/>
              </a:rPr>
              <a:t>Множественная иерархия</a:t>
            </a:r>
            <a:endParaRPr lang="ru-RU" sz="1800" dirty="0">
              <a:solidFill>
                <a:srgbClr val="002060"/>
              </a:solidFill>
              <a:cs typeface="Arial" panose="020B0604020202020204" pitchFamily="34" charset="0"/>
            </a:endParaRPr>
          </a:p>
          <a:p>
            <a:pPr marL="269875" indent="0" algn="just">
              <a:buNone/>
            </a:pPr>
            <a:r>
              <a:rPr lang="ru-RU" sz="1600" dirty="0">
                <a:solidFill>
                  <a:srgbClr val="002060"/>
                </a:solidFill>
                <a:cs typeface="Arial" panose="020B0604020202020204" pitchFamily="34" charset="0"/>
              </a:rPr>
              <a:t>Вместе с тем известно, что реальное повышение качества коллективного мышления достигается методом множественной иерархии. </a:t>
            </a:r>
          </a:p>
          <a:p>
            <a:pPr marL="269875" indent="0" algn="just">
              <a:buNone/>
            </a:pPr>
            <a:r>
              <a:rPr lang="kk-KZ" sz="1800" b="1" dirty="0">
                <a:solidFill>
                  <a:srgbClr val="002060"/>
                </a:solidFill>
                <a:cs typeface="Arial" panose="020B0604020202020204" pitchFamily="34" charset="0"/>
              </a:rPr>
              <a:t>Ментальные карты</a:t>
            </a:r>
            <a:endParaRPr lang="en-US" sz="1800" b="1" dirty="0">
              <a:solidFill>
                <a:srgbClr val="002060"/>
              </a:solidFill>
              <a:cs typeface="Arial" panose="020B0604020202020204" pitchFamily="34" charset="0"/>
            </a:endParaRPr>
          </a:p>
          <a:p>
            <a:pPr marL="269875" indent="0" algn="just">
              <a:buNone/>
            </a:pPr>
            <a:r>
              <a:rPr lang="ru-RU" sz="1600" dirty="0">
                <a:solidFill>
                  <a:srgbClr val="002060"/>
                </a:solidFill>
                <a:cs typeface="Arial" panose="020B0604020202020204" pitchFamily="34" charset="0"/>
              </a:rPr>
              <a:t>Для создания множественной иерархии применяются такие инструменты, как: </a:t>
            </a:r>
            <a:r>
              <a:rPr lang="en-US" sz="1600" dirty="0" err="1">
                <a:solidFill>
                  <a:srgbClr val="002060"/>
                </a:solidFill>
                <a:cs typeface="Arial" panose="020B0604020202020204" pitchFamily="34" charset="0"/>
              </a:rPr>
              <a:t>Xmind</a:t>
            </a:r>
            <a:r>
              <a:rPr lang="en-US" sz="1600" dirty="0">
                <a:solidFill>
                  <a:srgbClr val="002060"/>
                </a:solidFill>
                <a:cs typeface="Arial" panose="020B0604020202020204" pitchFamily="34" charset="0"/>
              </a:rPr>
              <a:t>, </a:t>
            </a:r>
            <a:r>
              <a:rPr lang="en-US" sz="1600" dirty="0" err="1">
                <a:solidFill>
                  <a:srgbClr val="002060"/>
                </a:solidFill>
                <a:cs typeface="Arial" panose="020B0604020202020204" pitchFamily="34" charset="0"/>
              </a:rPr>
              <a:t>MindMeister</a:t>
            </a:r>
            <a:r>
              <a:rPr lang="en-US" sz="1600" dirty="0">
                <a:solidFill>
                  <a:srgbClr val="002060"/>
                </a:solidFill>
                <a:cs typeface="Arial" panose="020B0604020202020204" pitchFamily="34" charset="0"/>
              </a:rPr>
              <a:t>, Miro, </a:t>
            </a:r>
            <a:r>
              <a:rPr lang="en-US" sz="1600" dirty="0" err="1">
                <a:solidFill>
                  <a:srgbClr val="002060"/>
                </a:solidFill>
                <a:cs typeface="Arial" panose="020B0604020202020204" pitchFamily="34" charset="0"/>
              </a:rPr>
              <a:t>FreeMind</a:t>
            </a:r>
            <a:r>
              <a:rPr lang="ru-RU" sz="1600" dirty="0">
                <a:solidFill>
                  <a:srgbClr val="002060"/>
                </a:solidFill>
                <a:cs typeface="Arial" panose="020B0604020202020204" pitchFamily="34" charset="0"/>
              </a:rPr>
              <a:t>, </a:t>
            </a:r>
            <a:r>
              <a:rPr lang="en-US" sz="1600" dirty="0" err="1">
                <a:solidFill>
                  <a:srgbClr val="002060"/>
                </a:solidFill>
                <a:cs typeface="Arial" panose="020B0604020202020204" pitchFamily="34" charset="0"/>
              </a:rPr>
              <a:t>MindMap</a:t>
            </a:r>
            <a:r>
              <a:rPr lang="en-US" sz="1600" dirty="0">
                <a:solidFill>
                  <a:srgbClr val="002060"/>
                </a:solidFill>
                <a:cs typeface="Arial" panose="020B0604020202020204" pitchFamily="34" charset="0"/>
              </a:rPr>
              <a:t>.</a:t>
            </a:r>
            <a:endParaRPr lang="ru-RU" sz="1600" dirty="0">
              <a:solidFill>
                <a:srgbClr val="002060"/>
              </a:solidFill>
              <a:cs typeface="Arial" panose="020B0604020202020204" pitchFamily="34" charset="0"/>
            </a:endParaRPr>
          </a:p>
          <a:p>
            <a:pPr marL="0" indent="0" algn="just">
              <a:buNone/>
            </a:pPr>
            <a:r>
              <a:rPr lang="ru-RU" sz="2400" dirty="0"/>
              <a:t> </a:t>
            </a:r>
          </a:p>
          <a:p>
            <a:pPr marL="0" indent="0">
              <a:buNone/>
            </a:pPr>
            <a:endParaRPr lang="ru-RU" dirty="0"/>
          </a:p>
        </p:txBody>
      </p:sp>
      <p:pic>
        <p:nvPicPr>
          <p:cNvPr id="5" name="Объект 5">
            <a:extLst>
              <a:ext uri="{FF2B5EF4-FFF2-40B4-BE49-F238E27FC236}">
                <a16:creationId xmlns:a16="http://schemas.microsoft.com/office/drawing/2014/main" id="{A49BD0E2-19B8-4323-9B23-5177CB8619F0}"/>
              </a:ext>
            </a:extLst>
          </p:cNvPr>
          <p:cNvPicPr>
            <a:picLocks noChangeAspect="1"/>
          </p:cNvPicPr>
          <p:nvPr/>
        </p:nvPicPr>
        <p:blipFill rotWithShape="1">
          <a:blip r:embed="rId2"/>
          <a:srcRect l="11329" t="19403" r="10313" b="10945"/>
          <a:stretch/>
        </p:blipFill>
        <p:spPr>
          <a:xfrm>
            <a:off x="9035158" y="4770110"/>
            <a:ext cx="2978561" cy="2087890"/>
          </a:xfrm>
          <a:prstGeom prst="rect">
            <a:avLst/>
          </a:prstGeom>
        </p:spPr>
      </p:pic>
      <p:pic>
        <p:nvPicPr>
          <p:cNvPr id="9" name="Рисунок 8">
            <a:extLst>
              <a:ext uri="{FF2B5EF4-FFF2-40B4-BE49-F238E27FC236}">
                <a16:creationId xmlns:a16="http://schemas.microsoft.com/office/drawing/2014/main" id="{E8BBB33E-F3FB-498B-97E4-8DFD0970EE1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7665" y="5011738"/>
            <a:ext cx="2978560" cy="1663700"/>
          </a:xfrm>
          <a:prstGeom prst="rect">
            <a:avLst/>
          </a:prstGeom>
        </p:spPr>
      </p:pic>
      <p:pic>
        <p:nvPicPr>
          <p:cNvPr id="11" name="Рисунок 10">
            <a:extLst>
              <a:ext uri="{FF2B5EF4-FFF2-40B4-BE49-F238E27FC236}">
                <a16:creationId xmlns:a16="http://schemas.microsoft.com/office/drawing/2014/main" id="{7AAFCECA-0CF4-430E-92C7-9A452590F43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3750" t="20370" r="23333" b="18888"/>
          <a:stretch/>
        </p:blipFill>
        <p:spPr>
          <a:xfrm>
            <a:off x="5977445" y="4962384"/>
            <a:ext cx="2653145" cy="1713054"/>
          </a:xfrm>
          <a:prstGeom prst="rect">
            <a:avLst/>
          </a:prstGeom>
        </p:spPr>
      </p:pic>
      <p:pic>
        <p:nvPicPr>
          <p:cNvPr id="13" name="Рисунок 12">
            <a:extLst>
              <a:ext uri="{FF2B5EF4-FFF2-40B4-BE49-F238E27FC236}">
                <a16:creationId xmlns:a16="http://schemas.microsoft.com/office/drawing/2014/main" id="{BD99A54E-753F-4261-A26E-7683E32F4007}"/>
              </a:ext>
            </a:extLst>
          </p:cNvPr>
          <p:cNvPicPr>
            <a:picLocks noChangeAspect="1"/>
          </p:cNvPicPr>
          <p:nvPr/>
        </p:nvPicPr>
        <p:blipFill rotWithShape="1">
          <a:blip r:embed="rId7"/>
          <a:srcRect l="20000" t="9999" r="39167" b="8611"/>
          <a:stretch/>
        </p:blipFill>
        <p:spPr>
          <a:xfrm>
            <a:off x="3563072" y="5011738"/>
            <a:ext cx="1483870" cy="1663700"/>
          </a:xfrm>
          <a:prstGeom prst="rect">
            <a:avLst/>
          </a:prstGeom>
        </p:spPr>
      </p:pic>
      <p:sp>
        <p:nvSpPr>
          <p:cNvPr id="15" name="Номер слайда 1">
            <a:extLst>
              <a:ext uri="{FF2B5EF4-FFF2-40B4-BE49-F238E27FC236}">
                <a16:creationId xmlns:a16="http://schemas.microsoft.com/office/drawing/2014/main" id="{90AFAF2C-CE15-47C0-B4CE-26EDEA5ED8A1}"/>
              </a:ext>
            </a:extLst>
          </p:cNvPr>
          <p:cNvSpPr>
            <a:spLocks noGrp="1"/>
          </p:cNvSpPr>
          <p:nvPr>
            <p:ph type="sldNum" sz="quarter" idx="12"/>
          </p:nvPr>
        </p:nvSpPr>
        <p:spPr>
          <a:xfrm>
            <a:off x="5147277" y="6310313"/>
            <a:ext cx="706269" cy="365125"/>
          </a:xfrm>
        </p:spPr>
        <p:txBody>
          <a:body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19</a:t>
            </a:fld>
            <a:endParaRPr lang="ru-RU" sz="1800" b="1" dirty="0">
              <a:solidFill>
                <a:prstClr val="black">
                  <a:tint val="75000"/>
                </a:prstClr>
              </a:solidFill>
              <a:latin typeface="Calibri" panose="020F0502020204030204"/>
            </a:endParaRPr>
          </a:p>
        </p:txBody>
      </p:sp>
      <p:sp>
        <p:nvSpPr>
          <p:cNvPr id="12" name="Заголовок 3">
            <a:extLst>
              <a:ext uri="{FF2B5EF4-FFF2-40B4-BE49-F238E27FC236}">
                <a16:creationId xmlns:a16="http://schemas.microsoft.com/office/drawing/2014/main" id="{7DF3FA0F-1ABC-4C96-BBEB-9A159E4FB170}"/>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Проектное мышление, </a:t>
            </a:r>
            <a:r>
              <a:rPr lang="ru-RU" sz="3600" b="1" dirty="0" err="1">
                <a:solidFill>
                  <a:schemeClr val="bg1"/>
                </a:solidFill>
                <a:latin typeface="Arial" panose="020B0604020202020204" pitchFamily="34" charset="0"/>
                <a:cs typeface="Arial" panose="020B0604020202020204" pitchFamily="34" charset="0"/>
              </a:rPr>
              <a:t>междисциплинарность</a:t>
            </a:r>
            <a:r>
              <a:rPr lang="ru-RU" sz="3600" b="1" dirty="0">
                <a:solidFill>
                  <a:schemeClr val="bg1"/>
                </a:solidFill>
                <a:latin typeface="Arial" panose="020B0604020202020204" pitchFamily="34" charset="0"/>
                <a:cs typeface="Arial" panose="020B0604020202020204" pitchFamily="34" charset="0"/>
              </a:rPr>
              <a:t> </a:t>
            </a:r>
          </a:p>
          <a:p>
            <a:pPr algn="ctr"/>
            <a:r>
              <a:rPr lang="ru-RU" sz="3600" b="1" dirty="0">
                <a:solidFill>
                  <a:schemeClr val="bg1"/>
                </a:solidFill>
                <a:latin typeface="Arial" panose="020B0604020202020204" pitchFamily="34" charset="0"/>
                <a:cs typeface="Arial" panose="020B0604020202020204" pitchFamily="34" charset="0"/>
              </a:rPr>
              <a:t>и ИИ как факторы модернизации образования:</a:t>
            </a:r>
          </a:p>
          <a:p>
            <a:pPr algn="ctr"/>
            <a:r>
              <a:rPr lang="ru-RU" sz="3600" b="1" dirty="0">
                <a:solidFill>
                  <a:schemeClr val="bg1"/>
                </a:solidFill>
                <a:latin typeface="Arial" panose="020B0604020202020204" pitchFamily="34" charset="0"/>
                <a:cs typeface="Arial" panose="020B0604020202020204" pitchFamily="34" charset="0"/>
              </a:rPr>
              <a:t> от школы до послевузовской подготовки    3/4</a:t>
            </a:r>
          </a:p>
        </p:txBody>
      </p:sp>
      <p:sp>
        <p:nvSpPr>
          <p:cNvPr id="2" name="TextBox 1">
            <a:extLst>
              <a:ext uri="{FF2B5EF4-FFF2-40B4-BE49-F238E27FC236}">
                <a16:creationId xmlns:a16="http://schemas.microsoft.com/office/drawing/2014/main" id="{D460AC12-B065-4440-92BD-EF2910AEB17B}"/>
              </a:ext>
            </a:extLst>
          </p:cNvPr>
          <p:cNvSpPr txBox="1"/>
          <p:nvPr/>
        </p:nvSpPr>
        <p:spPr>
          <a:xfrm>
            <a:off x="431734" y="1690688"/>
            <a:ext cx="11480403" cy="461665"/>
          </a:xfrm>
          <a:prstGeom prst="rect">
            <a:avLst/>
          </a:prstGeom>
          <a:noFill/>
        </p:spPr>
        <p:txBody>
          <a:bodyPr wrap="square" rtlCol="0">
            <a:spAutoFit/>
          </a:bodyPr>
          <a:lstStyle/>
          <a:p>
            <a:r>
              <a:rPr lang="ru-RU" sz="2400" b="1" dirty="0">
                <a:solidFill>
                  <a:srgbClr val="C00000"/>
                </a:solidFill>
                <a:cs typeface="Arial" panose="020B0604020202020204" pitchFamily="34" charset="0"/>
              </a:rPr>
              <a:t>Проектные подходы к решению проблем:</a:t>
            </a:r>
          </a:p>
        </p:txBody>
      </p:sp>
    </p:spTree>
    <p:extLst>
      <p:ext uri="{BB962C8B-B14F-4D97-AF65-F5344CB8AC3E}">
        <p14:creationId xmlns:p14="http://schemas.microsoft.com/office/powerpoint/2010/main" val="190754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EE855F-2CCB-4645-801A-85362BB54B4A}"/>
              </a:ext>
            </a:extLst>
          </p:cNvPr>
          <p:cNvSpPr>
            <a:spLocks noGrp="1"/>
          </p:cNvSpPr>
          <p:nvPr>
            <p:ph type="title"/>
          </p:nvPr>
        </p:nvSpPr>
        <p:spPr/>
        <p:txBody>
          <a:bodyPr/>
          <a:lstStyle/>
          <a:p>
            <a:endParaRPr lang="ru-RU"/>
          </a:p>
        </p:txBody>
      </p:sp>
      <p:sp>
        <p:nvSpPr>
          <p:cNvPr id="4" name="Заголовок 3">
            <a:extLst>
              <a:ext uri="{FF2B5EF4-FFF2-40B4-BE49-F238E27FC236}">
                <a16:creationId xmlns:a16="http://schemas.microsoft.com/office/drawing/2014/main" id="{7AA17191-3EBC-4C83-B371-16C6F0C27FA7}"/>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latin typeface="Arial" panose="020B0604020202020204" pitchFamily="34" charset="0"/>
                <a:cs typeface="Arial" panose="020B0604020202020204" pitchFamily="34" charset="0"/>
              </a:rPr>
              <a:t>Содержание</a:t>
            </a:r>
          </a:p>
        </p:txBody>
      </p:sp>
      <p:sp>
        <p:nvSpPr>
          <p:cNvPr id="5" name="Объект 2">
            <a:extLst>
              <a:ext uri="{FF2B5EF4-FFF2-40B4-BE49-F238E27FC236}">
                <a16:creationId xmlns:a16="http://schemas.microsoft.com/office/drawing/2014/main" id="{25589189-C02A-4ED7-9102-E8FF95EF98FB}"/>
              </a:ext>
            </a:extLst>
          </p:cNvPr>
          <p:cNvSpPr txBox="1">
            <a:spLocks/>
          </p:cNvSpPr>
          <p:nvPr/>
        </p:nvSpPr>
        <p:spPr>
          <a:xfrm>
            <a:off x="329713" y="1830526"/>
            <a:ext cx="11532573" cy="424631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09630">
              <a:lnSpc>
                <a:spcPct val="150000"/>
              </a:lnSpc>
              <a:spcBef>
                <a:spcPts val="0"/>
              </a:spcBef>
              <a:buNone/>
              <a:tabLst>
                <a:tab pos="475216" algn="l"/>
              </a:tabLst>
              <a:defRPr/>
            </a:pPr>
            <a:r>
              <a:rPr lang="ru-RU" sz="2400" b="1" dirty="0">
                <a:solidFill>
                  <a:srgbClr val="002060"/>
                </a:solidFill>
                <a:cs typeface="Arial" panose="020B0604020202020204" pitchFamily="34" charset="0"/>
              </a:rPr>
              <a:t>Введение</a:t>
            </a:r>
          </a:p>
          <a:p>
            <a:pPr marL="514350" indent="-514350" algn="just" defTabSz="609630">
              <a:lnSpc>
                <a:spcPct val="150000"/>
              </a:lnSpc>
              <a:spcBef>
                <a:spcPts val="0"/>
              </a:spcBef>
              <a:buFont typeface="Arial" panose="020B0604020202020204" pitchFamily="34" charset="0"/>
              <a:buAutoNum type="arabicPeriod"/>
              <a:tabLst>
                <a:tab pos="475216" algn="l"/>
              </a:tabLst>
              <a:defRPr/>
            </a:pPr>
            <a:r>
              <a:rPr lang="ru-RU" sz="2400" b="1" dirty="0">
                <a:solidFill>
                  <a:srgbClr val="002060"/>
                </a:solidFill>
                <a:cs typeface="Arial" panose="020B0604020202020204" pitchFamily="34" charset="0"/>
              </a:rPr>
              <a:t>Место МАИН в модернизации экосистемы науки</a:t>
            </a:r>
          </a:p>
          <a:p>
            <a:pPr marL="514350" indent="-514350" algn="just" defTabSz="609630">
              <a:lnSpc>
                <a:spcPct val="150000"/>
              </a:lnSpc>
              <a:spcBef>
                <a:spcPts val="0"/>
              </a:spcBef>
              <a:buFont typeface="Arial" panose="020B0604020202020204" pitchFamily="34" charset="0"/>
              <a:buAutoNum type="arabicPeriod"/>
              <a:tabLst>
                <a:tab pos="475216" algn="l"/>
              </a:tabLst>
              <a:defRPr/>
            </a:pPr>
            <a:r>
              <a:rPr lang="ru-RU" sz="2400" b="1" dirty="0">
                <a:solidFill>
                  <a:srgbClr val="002060"/>
                </a:solidFill>
                <a:cs typeface="Arial" panose="020B0604020202020204" pitchFamily="34" charset="0"/>
              </a:rPr>
              <a:t>Взаимодействие ученых, образования и бизнеса в экосистеме науки Казахстана</a:t>
            </a:r>
          </a:p>
          <a:p>
            <a:pPr marL="514350" indent="-514350" algn="just" defTabSz="609630">
              <a:lnSpc>
                <a:spcPct val="150000"/>
              </a:lnSpc>
              <a:spcBef>
                <a:spcPts val="0"/>
              </a:spcBef>
              <a:buFont typeface="Arial" panose="020B0604020202020204" pitchFamily="34" charset="0"/>
              <a:buAutoNum type="arabicPeriod"/>
              <a:tabLst>
                <a:tab pos="475216" algn="l"/>
              </a:tabLst>
              <a:defRPr/>
            </a:pPr>
            <a:r>
              <a:rPr lang="ru-RU" sz="2400" b="1" dirty="0">
                <a:solidFill>
                  <a:srgbClr val="002060"/>
                </a:solidFill>
                <a:cs typeface="Arial" panose="020B0604020202020204" pitchFamily="34" charset="0"/>
              </a:rPr>
              <a:t>Проектное мышление, </a:t>
            </a:r>
            <a:r>
              <a:rPr lang="ru-RU" sz="2400" b="1" dirty="0" err="1">
                <a:solidFill>
                  <a:srgbClr val="002060"/>
                </a:solidFill>
                <a:cs typeface="Arial" panose="020B0604020202020204" pitchFamily="34" charset="0"/>
              </a:rPr>
              <a:t>междисциплинарность</a:t>
            </a:r>
            <a:r>
              <a:rPr lang="ru-RU" sz="2400" b="1" dirty="0">
                <a:solidFill>
                  <a:srgbClr val="002060"/>
                </a:solidFill>
                <a:cs typeface="Arial" panose="020B0604020202020204" pitchFamily="34" charset="0"/>
              </a:rPr>
              <a:t> и ИИ как факторы модернизации образования: от школы до послевузовской подготовки</a:t>
            </a:r>
          </a:p>
          <a:p>
            <a:pPr marL="514350" indent="-514350" algn="just" defTabSz="609630">
              <a:lnSpc>
                <a:spcPct val="150000"/>
              </a:lnSpc>
              <a:spcBef>
                <a:spcPts val="0"/>
              </a:spcBef>
              <a:buFont typeface="Arial" panose="020B0604020202020204" pitchFamily="34" charset="0"/>
              <a:buAutoNum type="arabicPeriod"/>
              <a:tabLst>
                <a:tab pos="475216" algn="l"/>
              </a:tabLst>
              <a:defRPr/>
            </a:pPr>
            <a:r>
              <a:rPr lang="ru-RU" sz="2400" b="1" dirty="0">
                <a:solidFill>
                  <a:srgbClr val="002060"/>
                </a:solidFill>
                <a:cs typeface="Arial" panose="020B0604020202020204" pitchFamily="34" charset="0"/>
              </a:rPr>
              <a:t>Продвижение отечественных научных исследований и технологий через научно-образовательные Консорциумы</a:t>
            </a:r>
          </a:p>
          <a:p>
            <a:pPr marL="0" indent="0" algn="just" defTabSz="609630">
              <a:lnSpc>
                <a:spcPct val="150000"/>
              </a:lnSpc>
              <a:spcBef>
                <a:spcPts val="0"/>
              </a:spcBef>
              <a:buNone/>
              <a:tabLst>
                <a:tab pos="475216" algn="l"/>
              </a:tabLst>
              <a:defRPr/>
            </a:pPr>
            <a:r>
              <a:rPr lang="ru-RU" sz="2400" b="1" dirty="0">
                <a:solidFill>
                  <a:srgbClr val="002060"/>
                </a:solidFill>
                <a:cs typeface="Arial" panose="020B0604020202020204" pitchFamily="34" charset="0"/>
              </a:rPr>
              <a:t>Заключение</a:t>
            </a:r>
          </a:p>
        </p:txBody>
      </p:sp>
      <p:sp>
        <p:nvSpPr>
          <p:cNvPr id="3" name="Номер слайда 1">
            <a:extLst>
              <a:ext uri="{FF2B5EF4-FFF2-40B4-BE49-F238E27FC236}">
                <a16:creationId xmlns:a16="http://schemas.microsoft.com/office/drawing/2014/main" id="{5A671014-CF69-65CF-3F4A-47CA0FD64BE8}"/>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05309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A775E8-8C33-4C78-867E-6E771826C7CA}"/>
              </a:ext>
            </a:extLst>
          </p:cNvPr>
          <p:cNvSpPr>
            <a:spLocks noGrp="1"/>
          </p:cNvSpPr>
          <p:nvPr>
            <p:ph type="title"/>
          </p:nvPr>
        </p:nvSpPr>
        <p:spPr>
          <a:xfrm>
            <a:off x="257695" y="1800095"/>
            <a:ext cx="11755594" cy="810152"/>
          </a:xfrm>
        </p:spPr>
        <p:txBody>
          <a:bodyPr>
            <a:noAutofit/>
          </a:bodyPr>
          <a:lstStyle/>
          <a:p>
            <a:pPr algn="just"/>
            <a:r>
              <a:rPr lang="ru-RU" sz="2600" b="1" dirty="0">
                <a:solidFill>
                  <a:srgbClr val="002060"/>
                </a:solidFill>
                <a:latin typeface="+mn-lt"/>
                <a:ea typeface="Calibri" panose="020F0502020204030204" pitchFamily="34" charset="0"/>
                <a:cs typeface="Arial" panose="020B0604020202020204" pitchFamily="34" charset="0"/>
              </a:rPr>
              <a:t>Современная организация эффективной командной работы обеспечивается когнитивной комплементарностью и сбалансированным распределением ролей в команде </a:t>
            </a:r>
            <a:endParaRPr lang="ru-RU" sz="2600" b="1" dirty="0">
              <a:solidFill>
                <a:srgbClr val="002060"/>
              </a:solidFill>
              <a:latin typeface="+mn-lt"/>
              <a:cs typeface="Arial" panose="020B0604020202020204" pitchFamily="34" charset="0"/>
            </a:endParaRPr>
          </a:p>
        </p:txBody>
      </p:sp>
      <p:sp>
        <p:nvSpPr>
          <p:cNvPr id="4" name="Овал 3">
            <a:extLst>
              <a:ext uri="{FF2B5EF4-FFF2-40B4-BE49-F238E27FC236}">
                <a16:creationId xmlns:a16="http://schemas.microsoft.com/office/drawing/2014/main" id="{F7F26F02-2C33-40DF-8871-5FC630AC4499}"/>
              </a:ext>
            </a:extLst>
          </p:cNvPr>
          <p:cNvSpPr/>
          <p:nvPr/>
        </p:nvSpPr>
        <p:spPr>
          <a:xfrm rot="610967">
            <a:off x="2619245" y="2811436"/>
            <a:ext cx="8519834" cy="3007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8C7543C3-D3A6-438B-A300-DAC2ABA10B3C}"/>
              </a:ext>
            </a:extLst>
          </p:cNvPr>
          <p:cNvSpPr txBox="1"/>
          <p:nvPr/>
        </p:nvSpPr>
        <p:spPr>
          <a:xfrm>
            <a:off x="3927608" y="2602481"/>
            <a:ext cx="4583522" cy="461665"/>
          </a:xfrm>
          <a:prstGeom prst="rect">
            <a:avLst/>
          </a:prstGeom>
          <a:noFill/>
        </p:spPr>
        <p:txBody>
          <a:bodyPr wrap="square" rtlCol="0">
            <a:spAutoFit/>
          </a:bodyPr>
          <a:lstStyle/>
          <a:p>
            <a:r>
              <a:rPr lang="en-US" sz="2400" dirty="0"/>
              <a:t>AGILE </a:t>
            </a:r>
            <a:r>
              <a:rPr lang="ru-RU" sz="2400" dirty="0"/>
              <a:t>- команда</a:t>
            </a:r>
          </a:p>
        </p:txBody>
      </p:sp>
      <p:sp>
        <p:nvSpPr>
          <p:cNvPr id="9" name="Овал 8">
            <a:extLst>
              <a:ext uri="{FF2B5EF4-FFF2-40B4-BE49-F238E27FC236}">
                <a16:creationId xmlns:a16="http://schemas.microsoft.com/office/drawing/2014/main" id="{6771EE97-B6DD-4954-ADF2-B739AC8E349A}"/>
              </a:ext>
            </a:extLst>
          </p:cNvPr>
          <p:cNvSpPr/>
          <p:nvPr/>
        </p:nvSpPr>
        <p:spPr>
          <a:xfrm>
            <a:off x="3927608" y="2957712"/>
            <a:ext cx="3443576" cy="1026066"/>
          </a:xfrm>
          <a:prstGeom prst="ellipse">
            <a:avLst/>
          </a:prstGeom>
          <a:solidFill>
            <a:srgbClr val="75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PAIE-</a:t>
            </a:r>
            <a:r>
              <a:rPr lang="ru-RU" sz="2000" dirty="0">
                <a:solidFill>
                  <a:schemeClr val="tx1"/>
                </a:solidFill>
              </a:rPr>
              <a:t>код</a:t>
            </a:r>
          </a:p>
        </p:txBody>
      </p:sp>
      <p:sp>
        <p:nvSpPr>
          <p:cNvPr id="10" name="Овал 9">
            <a:extLst>
              <a:ext uri="{FF2B5EF4-FFF2-40B4-BE49-F238E27FC236}">
                <a16:creationId xmlns:a16="http://schemas.microsoft.com/office/drawing/2014/main" id="{504B7F3A-BA25-45BA-8B73-F4CA336B006E}"/>
              </a:ext>
            </a:extLst>
          </p:cNvPr>
          <p:cNvSpPr/>
          <p:nvPr/>
        </p:nvSpPr>
        <p:spPr>
          <a:xfrm>
            <a:off x="6726107" y="3334867"/>
            <a:ext cx="3155832" cy="8593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Типы мышления</a:t>
            </a:r>
          </a:p>
        </p:txBody>
      </p:sp>
      <p:sp>
        <p:nvSpPr>
          <p:cNvPr id="11" name="Овал 10">
            <a:extLst>
              <a:ext uri="{FF2B5EF4-FFF2-40B4-BE49-F238E27FC236}">
                <a16:creationId xmlns:a16="http://schemas.microsoft.com/office/drawing/2014/main" id="{5059807A-E81C-450C-8DBA-BCE7FDA22246}"/>
              </a:ext>
            </a:extLst>
          </p:cNvPr>
          <p:cNvSpPr/>
          <p:nvPr/>
        </p:nvSpPr>
        <p:spPr>
          <a:xfrm>
            <a:off x="4917145" y="4134257"/>
            <a:ext cx="3443576" cy="1043537"/>
          </a:xfrm>
          <a:prstGeom prst="ellipse">
            <a:avLst/>
          </a:prstGeom>
          <a:solidFill>
            <a:srgbClr val="CCB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133" dirty="0">
                <a:solidFill>
                  <a:schemeClr val="tx1"/>
                </a:solidFill>
              </a:rPr>
              <a:t>Личностные характеристики</a:t>
            </a:r>
          </a:p>
        </p:txBody>
      </p:sp>
      <p:sp>
        <p:nvSpPr>
          <p:cNvPr id="12" name="Облачко с текстом: прямоугольное 11">
            <a:extLst>
              <a:ext uri="{FF2B5EF4-FFF2-40B4-BE49-F238E27FC236}">
                <a16:creationId xmlns:a16="http://schemas.microsoft.com/office/drawing/2014/main" id="{7AD998E2-A7BE-407B-8C1C-7F6B60F7D28B}"/>
              </a:ext>
            </a:extLst>
          </p:cNvPr>
          <p:cNvSpPr/>
          <p:nvPr/>
        </p:nvSpPr>
        <p:spPr>
          <a:xfrm>
            <a:off x="788843" y="3685414"/>
            <a:ext cx="2363436" cy="1126030"/>
          </a:xfrm>
          <a:prstGeom prst="wedgeRectCallout">
            <a:avLst>
              <a:gd name="adj1" fmla="val 99969"/>
              <a:gd name="adj2" fmla="val -38624"/>
            </a:avLst>
          </a:prstGeom>
          <a:solidFill>
            <a:srgbClr val="B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tx1"/>
                </a:solidFill>
              </a:rPr>
              <a:t>Р</a:t>
            </a:r>
            <a:r>
              <a:rPr lang="ru-RU" sz="1600" dirty="0">
                <a:solidFill>
                  <a:schemeClr val="tx1"/>
                </a:solidFill>
              </a:rPr>
              <a:t> –</a:t>
            </a:r>
            <a:r>
              <a:rPr lang="en-US" sz="1600" dirty="0">
                <a:solidFill>
                  <a:schemeClr val="tx1"/>
                </a:solidFill>
              </a:rPr>
              <a:t> </a:t>
            </a:r>
            <a:r>
              <a:rPr lang="ru-RU" sz="1600" dirty="0" err="1">
                <a:solidFill>
                  <a:schemeClr val="tx1"/>
                </a:solidFill>
              </a:rPr>
              <a:t>результативник</a:t>
            </a:r>
            <a:endParaRPr lang="ru-RU" sz="1600" dirty="0">
              <a:solidFill>
                <a:schemeClr val="tx1"/>
              </a:solidFill>
            </a:endParaRPr>
          </a:p>
          <a:p>
            <a:r>
              <a:rPr lang="en-US" sz="1600" b="1" dirty="0">
                <a:solidFill>
                  <a:schemeClr val="tx1"/>
                </a:solidFill>
              </a:rPr>
              <a:t>A</a:t>
            </a:r>
            <a:r>
              <a:rPr lang="ru-RU" sz="1600" dirty="0">
                <a:solidFill>
                  <a:schemeClr val="tx1"/>
                </a:solidFill>
              </a:rPr>
              <a:t>– администратор</a:t>
            </a:r>
          </a:p>
          <a:p>
            <a:r>
              <a:rPr lang="en-US" sz="1600" b="1" dirty="0">
                <a:solidFill>
                  <a:schemeClr val="tx1"/>
                </a:solidFill>
              </a:rPr>
              <a:t>I</a:t>
            </a:r>
            <a:r>
              <a:rPr lang="en-US" sz="1600" dirty="0">
                <a:solidFill>
                  <a:schemeClr val="tx1"/>
                </a:solidFill>
              </a:rPr>
              <a:t> </a:t>
            </a:r>
            <a:r>
              <a:rPr lang="ru-RU" sz="1600" dirty="0">
                <a:solidFill>
                  <a:schemeClr val="tx1"/>
                </a:solidFill>
              </a:rPr>
              <a:t>– интегратор</a:t>
            </a:r>
            <a:endParaRPr lang="en-US" sz="1600" dirty="0">
              <a:solidFill>
                <a:schemeClr val="tx1"/>
              </a:solidFill>
            </a:endParaRPr>
          </a:p>
          <a:p>
            <a:r>
              <a:rPr lang="en-US" sz="1600" b="1" dirty="0">
                <a:solidFill>
                  <a:schemeClr val="tx1"/>
                </a:solidFill>
              </a:rPr>
              <a:t>E</a:t>
            </a:r>
            <a:r>
              <a:rPr lang="en-US" sz="1600" dirty="0">
                <a:solidFill>
                  <a:schemeClr val="tx1"/>
                </a:solidFill>
              </a:rPr>
              <a:t> </a:t>
            </a:r>
            <a:r>
              <a:rPr lang="ru-RU" sz="1600" dirty="0">
                <a:solidFill>
                  <a:schemeClr val="tx1"/>
                </a:solidFill>
              </a:rPr>
              <a:t>–</a:t>
            </a:r>
            <a:r>
              <a:rPr lang="en-US" sz="1600" dirty="0">
                <a:solidFill>
                  <a:schemeClr val="tx1"/>
                </a:solidFill>
              </a:rPr>
              <a:t> </a:t>
            </a:r>
            <a:r>
              <a:rPr lang="ru-RU" sz="1600" dirty="0">
                <a:solidFill>
                  <a:schemeClr val="tx1"/>
                </a:solidFill>
              </a:rPr>
              <a:t>предприниматель</a:t>
            </a:r>
          </a:p>
          <a:p>
            <a:pPr algn="ctr"/>
            <a:endParaRPr lang="ru-RU" sz="1600" dirty="0"/>
          </a:p>
        </p:txBody>
      </p:sp>
      <p:sp>
        <p:nvSpPr>
          <p:cNvPr id="15" name="Облачко с текстом: прямоугольное 14">
            <a:extLst>
              <a:ext uri="{FF2B5EF4-FFF2-40B4-BE49-F238E27FC236}">
                <a16:creationId xmlns:a16="http://schemas.microsoft.com/office/drawing/2014/main" id="{E23575E6-4467-4429-A58E-7DB741FE18E1}"/>
              </a:ext>
            </a:extLst>
          </p:cNvPr>
          <p:cNvSpPr/>
          <p:nvPr/>
        </p:nvSpPr>
        <p:spPr>
          <a:xfrm>
            <a:off x="2055724" y="5252562"/>
            <a:ext cx="2363436" cy="977654"/>
          </a:xfrm>
          <a:prstGeom prst="wedgeRectCallout">
            <a:avLst>
              <a:gd name="adj1" fmla="val 74900"/>
              <a:gd name="adj2" fmla="val -92606"/>
            </a:avLst>
          </a:prstGeom>
          <a:solidFill>
            <a:srgbClr val="CCB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10" indent="-190510">
              <a:buFontTx/>
              <a:buChar char="-"/>
            </a:pPr>
            <a:r>
              <a:rPr lang="ru-RU" sz="1400" b="1" dirty="0" err="1">
                <a:solidFill>
                  <a:schemeClr val="tx1"/>
                </a:solidFill>
              </a:rPr>
              <a:t>Проактивность</a:t>
            </a:r>
            <a:endParaRPr lang="ru-RU" sz="1400" b="1" dirty="0">
              <a:solidFill>
                <a:schemeClr val="tx1"/>
              </a:solidFill>
            </a:endParaRPr>
          </a:p>
          <a:p>
            <a:pPr marL="190510" indent="-190510">
              <a:buFontTx/>
              <a:buChar char="-"/>
            </a:pPr>
            <a:r>
              <a:rPr lang="ru-RU" sz="1400" b="1" dirty="0">
                <a:solidFill>
                  <a:schemeClr val="tx1"/>
                </a:solidFill>
              </a:rPr>
              <a:t>Эмпатия</a:t>
            </a:r>
          </a:p>
          <a:p>
            <a:pPr marL="190510" indent="-190510">
              <a:buFontTx/>
              <a:buChar char="-"/>
            </a:pPr>
            <a:r>
              <a:rPr lang="ru-RU" sz="1400" b="1" dirty="0">
                <a:solidFill>
                  <a:schemeClr val="tx1"/>
                </a:solidFill>
              </a:rPr>
              <a:t>Коммуникабельность</a:t>
            </a:r>
          </a:p>
        </p:txBody>
      </p:sp>
      <p:sp>
        <p:nvSpPr>
          <p:cNvPr id="16" name="Облачко с текстом: прямоугольное 15">
            <a:extLst>
              <a:ext uri="{FF2B5EF4-FFF2-40B4-BE49-F238E27FC236}">
                <a16:creationId xmlns:a16="http://schemas.microsoft.com/office/drawing/2014/main" id="{97EEC447-0ED1-4DD6-B4DA-907245B09099}"/>
              </a:ext>
            </a:extLst>
          </p:cNvPr>
          <p:cNvSpPr/>
          <p:nvPr/>
        </p:nvSpPr>
        <p:spPr>
          <a:xfrm>
            <a:off x="8666720" y="4786811"/>
            <a:ext cx="3346569" cy="859300"/>
          </a:xfrm>
          <a:prstGeom prst="wedgeRectCallout">
            <a:avLst>
              <a:gd name="adj1" fmla="val -56199"/>
              <a:gd name="adj2" fmla="val -116801"/>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64" indent="-285764">
              <a:buFontTx/>
              <a:buChar char="-"/>
            </a:pPr>
            <a:r>
              <a:rPr lang="ru-RU" sz="1400" b="1" dirty="0">
                <a:solidFill>
                  <a:schemeClr val="tx1"/>
                </a:solidFill>
              </a:rPr>
              <a:t>Системно-аналитическое</a:t>
            </a:r>
          </a:p>
          <a:p>
            <a:pPr marL="285764" indent="-285764">
              <a:buFontTx/>
              <a:buChar char="-"/>
            </a:pPr>
            <a:r>
              <a:rPr lang="ru-RU" sz="1400" b="1" dirty="0">
                <a:solidFill>
                  <a:schemeClr val="tx1"/>
                </a:solidFill>
              </a:rPr>
              <a:t>Креативное</a:t>
            </a:r>
          </a:p>
          <a:p>
            <a:pPr marL="285764" indent="-285764">
              <a:buFontTx/>
              <a:buChar char="-"/>
            </a:pPr>
            <a:r>
              <a:rPr lang="ru-RU" sz="1400" b="1" dirty="0">
                <a:solidFill>
                  <a:schemeClr val="tx1"/>
                </a:solidFill>
              </a:rPr>
              <a:t>Критическое</a:t>
            </a:r>
          </a:p>
          <a:p>
            <a:pPr marL="285764" indent="-285764">
              <a:buFontTx/>
              <a:buChar char="-"/>
            </a:pPr>
            <a:r>
              <a:rPr lang="ru-RU" sz="1400" b="1" dirty="0">
                <a:solidFill>
                  <a:schemeClr val="tx1"/>
                </a:solidFill>
              </a:rPr>
              <a:t>Латеральное </a:t>
            </a:r>
            <a:endParaRPr lang="ru-RU" sz="1400" dirty="0"/>
          </a:p>
        </p:txBody>
      </p:sp>
      <p:sp>
        <p:nvSpPr>
          <p:cNvPr id="13" name="Номер слайда 1">
            <a:extLst>
              <a:ext uri="{FF2B5EF4-FFF2-40B4-BE49-F238E27FC236}">
                <a16:creationId xmlns:a16="http://schemas.microsoft.com/office/drawing/2014/main" id="{499C10E9-E9A1-40D1-BBF7-EF50CEC69B77}"/>
              </a:ext>
            </a:extLst>
          </p:cNvPr>
          <p:cNvSpPr>
            <a:spLocks noGrp="1"/>
          </p:cNvSpPr>
          <p:nvPr>
            <p:ph type="sldNum" sz="quarter" idx="12"/>
          </p:nvPr>
        </p:nvSpPr>
        <p:spPr>
          <a:xfrm>
            <a:off x="5211932" y="6365968"/>
            <a:ext cx="824802" cy="365125"/>
          </a:xfrm>
        </p:spPr>
        <p:txBody>
          <a:body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20</a:t>
            </a:fld>
            <a:endParaRPr lang="ru-RU" sz="1800" b="1" dirty="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640EEB73-C085-44C8-A942-50E0D8280C35}"/>
              </a:ext>
            </a:extLst>
          </p:cNvPr>
          <p:cNvSpPr txBox="1"/>
          <p:nvPr/>
        </p:nvSpPr>
        <p:spPr>
          <a:xfrm>
            <a:off x="6581946" y="6084762"/>
            <a:ext cx="5544740" cy="646331"/>
          </a:xfrm>
          <a:prstGeom prst="rect">
            <a:avLst/>
          </a:prstGeom>
          <a:noFill/>
        </p:spPr>
        <p:txBody>
          <a:bodyPr wrap="square" rtlCol="0">
            <a:spAutoFit/>
          </a:bodyPr>
          <a:lstStyle/>
          <a:p>
            <a:r>
              <a:rPr lang="ru-RU" i="1" dirty="0">
                <a:solidFill>
                  <a:srgbClr val="002060"/>
                </a:solidFill>
                <a:cs typeface="Arial" panose="020B0604020202020204" pitchFamily="34" charset="0"/>
              </a:rPr>
              <a:t>(Связь с документом «КОНЦЕПЦИЯ развития государственной службы РК 2024-2029»)</a:t>
            </a:r>
          </a:p>
        </p:txBody>
      </p:sp>
      <p:sp>
        <p:nvSpPr>
          <p:cNvPr id="18" name="Заголовок 3">
            <a:extLst>
              <a:ext uri="{FF2B5EF4-FFF2-40B4-BE49-F238E27FC236}">
                <a16:creationId xmlns:a16="http://schemas.microsoft.com/office/drawing/2014/main" id="{46B24A25-DD76-4EA1-96FB-3707925FE45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Проектное мышление, </a:t>
            </a:r>
            <a:r>
              <a:rPr lang="ru-RU" sz="3600" b="1" dirty="0" err="1">
                <a:solidFill>
                  <a:schemeClr val="bg1"/>
                </a:solidFill>
                <a:latin typeface="Arial" panose="020B0604020202020204" pitchFamily="34" charset="0"/>
                <a:cs typeface="Arial" panose="020B0604020202020204" pitchFamily="34" charset="0"/>
              </a:rPr>
              <a:t>междисциплинарность</a:t>
            </a:r>
            <a:r>
              <a:rPr lang="ru-RU" sz="3600" b="1" dirty="0">
                <a:solidFill>
                  <a:schemeClr val="bg1"/>
                </a:solidFill>
                <a:latin typeface="Arial" panose="020B0604020202020204" pitchFamily="34" charset="0"/>
                <a:cs typeface="Arial" panose="020B0604020202020204" pitchFamily="34" charset="0"/>
              </a:rPr>
              <a:t> </a:t>
            </a:r>
          </a:p>
          <a:p>
            <a:pPr algn="ctr"/>
            <a:r>
              <a:rPr lang="ru-RU" sz="3600" b="1" dirty="0">
                <a:solidFill>
                  <a:schemeClr val="bg1"/>
                </a:solidFill>
                <a:latin typeface="Arial" panose="020B0604020202020204" pitchFamily="34" charset="0"/>
                <a:cs typeface="Arial" panose="020B0604020202020204" pitchFamily="34" charset="0"/>
              </a:rPr>
              <a:t>и ИИ как факторы модернизации образования:</a:t>
            </a:r>
          </a:p>
          <a:p>
            <a:pPr algn="ctr"/>
            <a:r>
              <a:rPr lang="ru-RU" sz="3600" b="1" dirty="0">
                <a:solidFill>
                  <a:schemeClr val="bg1"/>
                </a:solidFill>
                <a:latin typeface="Arial" panose="020B0604020202020204" pitchFamily="34" charset="0"/>
                <a:cs typeface="Arial" panose="020B0604020202020204" pitchFamily="34" charset="0"/>
              </a:rPr>
              <a:t> от школы до послевузовской подготовки  4/4</a:t>
            </a:r>
          </a:p>
        </p:txBody>
      </p:sp>
    </p:spTree>
    <p:extLst>
      <p:ext uri="{BB962C8B-B14F-4D97-AF65-F5344CB8AC3E}">
        <p14:creationId xmlns:p14="http://schemas.microsoft.com/office/powerpoint/2010/main" val="415628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AA17191-3EBC-4C83-B371-16C6F0C27FA7}"/>
              </a:ext>
            </a:extLst>
          </p:cNvPr>
          <p:cNvSpPr txBox="1">
            <a:spLocks/>
          </p:cNvSpPr>
          <p:nvPr/>
        </p:nvSpPr>
        <p:spPr>
          <a:xfrm>
            <a:off x="268778" y="1988652"/>
            <a:ext cx="11654443" cy="204217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a:t>
            </a:r>
          </a:p>
          <a:p>
            <a:pPr algn="ctr"/>
            <a:r>
              <a:rPr lang="ru-RU" sz="3600" b="1" dirty="0">
                <a:solidFill>
                  <a:schemeClr val="bg1"/>
                </a:solidFill>
                <a:latin typeface="Arial" panose="020B0604020202020204" pitchFamily="34" charset="0"/>
                <a:cs typeface="Arial" panose="020B0604020202020204" pitchFamily="34" charset="0"/>
              </a:rPr>
              <a:t>через научно-образовательные Консорциумы</a:t>
            </a:r>
          </a:p>
        </p:txBody>
      </p:sp>
      <p:pic>
        <p:nvPicPr>
          <p:cNvPr id="6" name="Picture 30" descr="Курсы управления проектами PMI | SMART Business School">
            <a:extLst>
              <a:ext uri="{FF2B5EF4-FFF2-40B4-BE49-F238E27FC236}">
                <a16:creationId xmlns:a16="http://schemas.microsoft.com/office/drawing/2014/main" id="{0226D790-D205-433D-B61B-D062D535B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58" y="5607360"/>
            <a:ext cx="2382173" cy="125064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A17A9397-BE3D-E4A3-7298-515643BD338B}"/>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21</a:t>
            </a:fld>
            <a:endParaRPr lang="ru-RU" sz="1800" b="1" dirty="0">
              <a:solidFill>
                <a:prstClr val="black">
                  <a:tint val="75000"/>
                </a:prstClr>
              </a:solidFill>
              <a:latin typeface="Calibri" panose="020F0502020204030204"/>
            </a:endParaRPr>
          </a:p>
        </p:txBody>
      </p:sp>
      <p:pic>
        <p:nvPicPr>
          <p:cNvPr id="8" name="Рисунок 7">
            <a:extLst>
              <a:ext uri="{FF2B5EF4-FFF2-40B4-BE49-F238E27FC236}">
                <a16:creationId xmlns:a16="http://schemas.microsoft.com/office/drawing/2014/main" id="{3B8529E6-26CA-491A-A98E-E3A00F3D0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9" name="image1.png">
            <a:extLst>
              <a:ext uri="{FF2B5EF4-FFF2-40B4-BE49-F238E27FC236}">
                <a16:creationId xmlns:a16="http://schemas.microsoft.com/office/drawing/2014/main" id="{301F9F17-9D3B-4147-8FD1-EC6020A31A2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0" name="Рисунок 9">
            <a:extLst>
              <a:ext uri="{FF2B5EF4-FFF2-40B4-BE49-F238E27FC236}">
                <a16:creationId xmlns:a16="http://schemas.microsoft.com/office/drawing/2014/main" id="{7EFDE3BF-0709-43D6-8F9D-4F751BEA4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3983128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97D03832-CB8E-4D2B-A87C-7EF8A20AF28F}"/>
              </a:ext>
            </a:extLst>
          </p:cNvPr>
          <p:cNvGraphicFramePr/>
          <p:nvPr/>
        </p:nvGraphicFramePr>
        <p:xfrm>
          <a:off x="1115548" y="1969114"/>
          <a:ext cx="9902244" cy="428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Рисунок 12">
            <a:extLst>
              <a:ext uri="{FF2B5EF4-FFF2-40B4-BE49-F238E27FC236}">
                <a16:creationId xmlns:a16="http://schemas.microsoft.com/office/drawing/2014/main" id="{3B7B62A6-BC30-4964-9A0E-E9131E0E36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0943" y="3493869"/>
            <a:ext cx="1238753" cy="1238753"/>
          </a:xfrm>
          <a:prstGeom prst="rect">
            <a:avLst/>
          </a:prstGeom>
          <a:noFill/>
          <a:ln>
            <a:noFill/>
          </a:ln>
        </p:spPr>
      </p:pic>
      <p:pic>
        <p:nvPicPr>
          <p:cNvPr id="1026" name="Picture 2">
            <a:extLst>
              <a:ext uri="{FF2B5EF4-FFF2-40B4-BE49-F238E27FC236}">
                <a16:creationId xmlns:a16="http://schemas.microsoft.com/office/drawing/2014/main" id="{AB255EAE-B184-4A34-8EE3-7A89E0AB99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013" y="3586337"/>
            <a:ext cx="1771708" cy="88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Объект 6">
            <a:extLst>
              <a:ext uri="{FF2B5EF4-FFF2-40B4-BE49-F238E27FC236}">
                <a16:creationId xmlns:a16="http://schemas.microsoft.com/office/drawing/2014/main" id="{A37EF19A-D689-4948-BCD3-C91B5B7B68C7}"/>
              </a:ext>
            </a:extLst>
          </p:cNvPr>
          <p:cNvGraphicFramePr>
            <a:graphicFrameLocks noChangeAspect="1"/>
          </p:cNvGraphicFramePr>
          <p:nvPr/>
        </p:nvGraphicFramePr>
        <p:xfrm>
          <a:off x="3571097" y="3586337"/>
          <a:ext cx="2097592" cy="872246"/>
        </p:xfrm>
        <a:graphic>
          <a:graphicData uri="http://schemas.openxmlformats.org/presentationml/2006/ole">
            <mc:AlternateContent xmlns:mc="http://schemas.openxmlformats.org/markup-compatibility/2006">
              <mc:Choice xmlns:v="urn:schemas-microsoft-com:vml" Requires="v">
                <p:oleObj spid="_x0000_s2071" name="Picture" r:id="rId11" imgW="2083105" imgH="835978" progId="Word.Picture.8">
                  <p:embed/>
                </p:oleObj>
              </mc:Choice>
              <mc:Fallback>
                <p:oleObj name="Picture" r:id="rId11" imgW="2083105" imgH="835978" progId="Word.Picture.8">
                  <p:embed/>
                  <p:pic>
                    <p:nvPicPr>
                      <p:cNvPr id="7" name="Объект 6">
                        <a:extLst>
                          <a:ext uri="{FF2B5EF4-FFF2-40B4-BE49-F238E27FC236}">
                            <a16:creationId xmlns:a16="http://schemas.microsoft.com/office/drawing/2014/main" id="{A37EF19A-D689-4948-BCD3-C91B5B7B68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097" y="3586337"/>
                        <a:ext cx="2097592" cy="872246"/>
                      </a:xfrm>
                      <a:prstGeom prst="rect">
                        <a:avLst/>
                      </a:prstGeom>
                      <a:noFill/>
                    </p:spPr>
                  </p:pic>
                </p:oleObj>
              </mc:Fallback>
            </mc:AlternateContent>
          </a:graphicData>
        </a:graphic>
      </p:graphicFrame>
      <p:sp>
        <p:nvSpPr>
          <p:cNvPr id="8" name="Овал 7">
            <a:extLst>
              <a:ext uri="{FF2B5EF4-FFF2-40B4-BE49-F238E27FC236}">
                <a16:creationId xmlns:a16="http://schemas.microsoft.com/office/drawing/2014/main" id="{7D2E0E27-3A43-43E2-3D56-FAE402FED755}"/>
              </a:ext>
            </a:extLst>
          </p:cNvPr>
          <p:cNvSpPr/>
          <p:nvPr/>
        </p:nvSpPr>
        <p:spPr>
          <a:xfrm>
            <a:off x="9299565" y="2711278"/>
            <a:ext cx="428826" cy="4288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10" name="TextBox 9">
            <a:extLst>
              <a:ext uri="{FF2B5EF4-FFF2-40B4-BE49-F238E27FC236}">
                <a16:creationId xmlns:a16="http://schemas.microsoft.com/office/drawing/2014/main" id="{C351A431-7002-002B-84DC-5E926C9BE211}"/>
              </a:ext>
            </a:extLst>
          </p:cNvPr>
          <p:cNvSpPr txBox="1"/>
          <p:nvPr/>
        </p:nvSpPr>
        <p:spPr>
          <a:xfrm>
            <a:off x="10546526" y="2328741"/>
            <a:ext cx="1599629" cy="954107"/>
          </a:xfrm>
          <a:prstGeom prst="rect">
            <a:avLst/>
          </a:prstGeom>
          <a:noFill/>
        </p:spPr>
        <p:txBody>
          <a:bodyPr wrap="square" rtlCol="0">
            <a:spAutoFit/>
          </a:bodyPr>
          <a:lstStyle/>
          <a:p>
            <a:r>
              <a:rPr lang="ru-RU" sz="1400" b="1" dirty="0">
                <a:solidFill>
                  <a:srgbClr val="C00000"/>
                </a:solidFill>
                <a:latin typeface="Arial" panose="020B0604020202020204" pitchFamily="34" charset="0"/>
                <a:cs typeface="Arial" panose="020B0604020202020204" pitchFamily="34" charset="0"/>
              </a:rPr>
              <a:t>2021 г.-</a:t>
            </a:r>
            <a:r>
              <a:rPr lang="ru-RU" sz="1400" dirty="0">
                <a:solidFill>
                  <a:srgbClr val="002060"/>
                </a:solidFill>
                <a:latin typeface="Arial" panose="020B0604020202020204" pitchFamily="34" charset="0"/>
                <a:cs typeface="Arial" panose="020B0604020202020204" pitchFamily="34" charset="0"/>
              </a:rPr>
              <a:t>Создание Национального проектного Офиса</a:t>
            </a:r>
          </a:p>
        </p:txBody>
      </p:sp>
      <p:pic>
        <p:nvPicPr>
          <p:cNvPr id="14" name="Рисунок 13">
            <a:extLst>
              <a:ext uri="{FF2B5EF4-FFF2-40B4-BE49-F238E27FC236}">
                <a16:creationId xmlns:a16="http://schemas.microsoft.com/office/drawing/2014/main" id="{DBA36FEE-2A67-7B3D-775D-03924A3525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6438" y="4753564"/>
            <a:ext cx="594173" cy="870659"/>
          </a:xfrm>
          <a:prstGeom prst="rect">
            <a:avLst/>
          </a:prstGeom>
        </p:spPr>
      </p:pic>
      <p:pic>
        <p:nvPicPr>
          <p:cNvPr id="4" name="Рисунок 3">
            <a:extLst>
              <a:ext uri="{FF2B5EF4-FFF2-40B4-BE49-F238E27FC236}">
                <a16:creationId xmlns:a16="http://schemas.microsoft.com/office/drawing/2014/main" id="{A7B1C64F-1162-B1B4-8837-16FFE79E6EA0}"/>
              </a:ext>
            </a:extLst>
          </p:cNvPr>
          <p:cNvPicPr>
            <a:picLocks noChangeAspect="1"/>
          </p:cNvPicPr>
          <p:nvPr/>
        </p:nvPicPr>
        <p:blipFill rotWithShape="1">
          <a:blip r:embed="rId14"/>
          <a:srcRect l="3282" t="17222" r="72048" b="68267"/>
          <a:stretch/>
        </p:blipFill>
        <p:spPr>
          <a:xfrm>
            <a:off x="9078420" y="2556050"/>
            <a:ext cx="1541476" cy="564890"/>
          </a:xfrm>
          <a:prstGeom prst="rect">
            <a:avLst/>
          </a:prstGeom>
        </p:spPr>
      </p:pic>
      <p:sp>
        <p:nvSpPr>
          <p:cNvPr id="9" name="TextBox 8">
            <a:extLst>
              <a:ext uri="{FF2B5EF4-FFF2-40B4-BE49-F238E27FC236}">
                <a16:creationId xmlns:a16="http://schemas.microsoft.com/office/drawing/2014/main" id="{CCA8F1C3-C3AD-5436-F9F6-5A855CAEA14E}"/>
              </a:ext>
            </a:extLst>
          </p:cNvPr>
          <p:cNvSpPr txBox="1"/>
          <p:nvPr/>
        </p:nvSpPr>
        <p:spPr>
          <a:xfrm>
            <a:off x="10560611" y="4290233"/>
            <a:ext cx="1618335" cy="830997"/>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2022 г </a:t>
            </a:r>
          </a:p>
          <a:p>
            <a:r>
              <a:rPr lang="ru-RU" sz="1600" dirty="0">
                <a:solidFill>
                  <a:srgbClr val="002060"/>
                </a:solidFill>
                <a:latin typeface="Arial" panose="020B0604020202020204" pitchFamily="34" charset="0"/>
                <a:cs typeface="Arial" panose="020B0604020202020204" pitchFamily="34" charset="0"/>
              </a:rPr>
              <a:t>Центр сертификации</a:t>
            </a:r>
          </a:p>
        </p:txBody>
      </p:sp>
      <p:sp>
        <p:nvSpPr>
          <p:cNvPr id="17" name="TextBox 16">
            <a:extLst>
              <a:ext uri="{FF2B5EF4-FFF2-40B4-BE49-F238E27FC236}">
                <a16:creationId xmlns:a16="http://schemas.microsoft.com/office/drawing/2014/main" id="{BC271E8C-473C-8968-7228-676D189321E7}"/>
              </a:ext>
            </a:extLst>
          </p:cNvPr>
          <p:cNvSpPr txBox="1"/>
          <p:nvPr/>
        </p:nvSpPr>
        <p:spPr>
          <a:xfrm>
            <a:off x="7835743" y="4746103"/>
            <a:ext cx="1566242" cy="830997"/>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2021 г </a:t>
            </a:r>
            <a:r>
              <a:rPr lang="ru-RU" sz="1600" dirty="0">
                <a:solidFill>
                  <a:srgbClr val="002060"/>
                </a:solidFill>
                <a:latin typeface="Arial" panose="020B0604020202020204" pitchFamily="34" charset="0"/>
                <a:cs typeface="Arial" panose="020B0604020202020204" pitchFamily="34" charset="0"/>
              </a:rPr>
              <a:t>Филиал Кафедры </a:t>
            </a:r>
            <a:r>
              <a:rPr lang="en-US" sz="1600" dirty="0">
                <a:solidFill>
                  <a:srgbClr val="002060"/>
                </a:solidFill>
                <a:latin typeface="Arial" panose="020B0604020202020204" pitchFamily="34" charset="0"/>
                <a:cs typeface="Arial" panose="020B0604020202020204" pitchFamily="34" charset="0"/>
              </a:rPr>
              <a:t>SU</a:t>
            </a:r>
            <a:r>
              <a:rPr lang="ru-RU" sz="1600" dirty="0">
                <a:solidFill>
                  <a:srgbClr val="002060"/>
                </a:solidFill>
                <a:latin typeface="Arial" panose="020B0604020202020204" pitchFamily="34" charset="0"/>
                <a:cs typeface="Arial" panose="020B0604020202020204" pitchFamily="34" charset="0"/>
              </a:rPr>
              <a:t> в СПМ РК</a:t>
            </a:r>
          </a:p>
        </p:txBody>
      </p:sp>
      <p:pic>
        <p:nvPicPr>
          <p:cNvPr id="18" name="Рисунок 11" descr="Изображение выглядит как рисунок, еда&#10;&#10;Автоматически созданное описание">
            <a:extLst>
              <a:ext uri="{FF2B5EF4-FFF2-40B4-BE49-F238E27FC236}">
                <a16:creationId xmlns:a16="http://schemas.microsoft.com/office/drawing/2014/main" id="{C1FB59CE-5EEE-3AA2-0112-3DCA4E9412C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68282" y="4808785"/>
            <a:ext cx="467461" cy="798578"/>
          </a:xfrm>
          <a:prstGeom prst="rect">
            <a:avLst/>
          </a:prstGeom>
        </p:spPr>
      </p:pic>
      <p:grpSp>
        <p:nvGrpSpPr>
          <p:cNvPr id="5" name="Группа 4">
            <a:extLst>
              <a:ext uri="{FF2B5EF4-FFF2-40B4-BE49-F238E27FC236}">
                <a16:creationId xmlns:a16="http://schemas.microsoft.com/office/drawing/2014/main" id="{1620DDF4-D57A-0F14-E5D8-FC8E336A250F}"/>
              </a:ext>
            </a:extLst>
          </p:cNvPr>
          <p:cNvGrpSpPr/>
          <p:nvPr/>
        </p:nvGrpSpPr>
        <p:grpSpPr>
          <a:xfrm>
            <a:off x="402628" y="5000582"/>
            <a:ext cx="3202591" cy="606840"/>
            <a:chOff x="79008" y="1008831"/>
            <a:chExt cx="3202591" cy="606840"/>
          </a:xfrm>
        </p:grpSpPr>
        <p:sp>
          <p:nvSpPr>
            <p:cNvPr id="15" name="Прямоугольник 14">
              <a:extLst>
                <a:ext uri="{FF2B5EF4-FFF2-40B4-BE49-F238E27FC236}">
                  <a16:creationId xmlns:a16="http://schemas.microsoft.com/office/drawing/2014/main" id="{1B8DBF7D-165A-798C-4B02-2133AB8876A7}"/>
                </a:ext>
              </a:extLst>
            </p:cNvPr>
            <p:cNvSpPr/>
            <p:nvPr/>
          </p:nvSpPr>
          <p:spPr>
            <a:xfrm>
              <a:off x="537604" y="1008831"/>
              <a:ext cx="2743995" cy="6068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16" name="TextBox 15">
              <a:extLst>
                <a:ext uri="{FF2B5EF4-FFF2-40B4-BE49-F238E27FC236}">
                  <a16:creationId xmlns:a16="http://schemas.microsoft.com/office/drawing/2014/main" id="{3D6A3477-F57D-F878-C1D9-E34690446274}"/>
                </a:ext>
              </a:extLst>
            </p:cNvPr>
            <p:cNvSpPr txBox="1"/>
            <p:nvPr/>
          </p:nvSpPr>
          <p:spPr>
            <a:xfrm>
              <a:off x="79008" y="1008831"/>
              <a:ext cx="2743995" cy="6068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ru-RU" sz="1600" b="1" i="0" kern="1200" dirty="0">
                  <a:solidFill>
                    <a:srgbClr val="C00000"/>
                  </a:solidFill>
                  <a:latin typeface="Arial" panose="020B0604020202020204" pitchFamily="34" charset="0"/>
                  <a:cs typeface="Arial" panose="020B0604020202020204" pitchFamily="34" charset="0"/>
                </a:rPr>
                <a:t>2003 г.</a:t>
              </a:r>
              <a:r>
                <a:rPr lang="ru-RU" sz="1600" b="1" i="0" kern="1200" dirty="0">
                  <a:solidFill>
                    <a:srgbClr val="002060"/>
                  </a:solidFill>
                  <a:latin typeface="Arial" panose="020B0604020202020204" pitchFamily="34" charset="0"/>
                  <a:cs typeface="Arial" panose="020B0604020202020204" pitchFamily="34" charset="0"/>
                </a:rPr>
                <a:t> </a:t>
              </a:r>
              <a:r>
                <a:rPr lang="ru-RU" sz="1600" b="0" i="0" kern="1200" dirty="0">
                  <a:solidFill>
                    <a:srgbClr val="002060"/>
                  </a:solidFill>
                  <a:latin typeface="Arial" panose="020B0604020202020204" pitchFamily="34" charset="0"/>
                  <a:cs typeface="Arial" panose="020B0604020202020204" pitchFamily="34" charset="0"/>
                </a:rPr>
                <a:t>– КАУП,</a:t>
              </a:r>
            </a:p>
            <a:p>
              <a:pPr marL="0" lvl="0" indent="0" algn="ctr" defTabSz="889000">
                <a:lnSpc>
                  <a:spcPct val="90000"/>
                </a:lnSpc>
                <a:spcBef>
                  <a:spcPct val="0"/>
                </a:spcBef>
                <a:spcAft>
                  <a:spcPct val="35000"/>
                </a:spcAft>
                <a:buNone/>
              </a:pPr>
              <a:r>
                <a:rPr lang="ru-RU" sz="1600" dirty="0">
                  <a:solidFill>
                    <a:srgbClr val="002060"/>
                  </a:solidFill>
                  <a:latin typeface="Arial" panose="020B0604020202020204" pitchFamily="34" charset="0"/>
                  <a:cs typeface="Arial" panose="020B0604020202020204" pitchFamily="34" charset="0"/>
                </a:rPr>
                <a:t>СПМ РК</a:t>
              </a:r>
              <a:endParaRPr lang="ru-RU" sz="1600" b="0" i="0" kern="1200" dirty="0">
                <a:solidFill>
                  <a:srgbClr val="002060"/>
                </a:solidFill>
                <a:latin typeface="Arial" panose="020B0604020202020204" pitchFamily="34" charset="0"/>
                <a:cs typeface="Arial" panose="020B0604020202020204" pitchFamily="34" charset="0"/>
              </a:endParaRPr>
            </a:p>
          </p:txBody>
        </p:sp>
      </p:grpSp>
      <p:sp>
        <p:nvSpPr>
          <p:cNvPr id="6" name="Овал 5">
            <a:extLst>
              <a:ext uri="{FF2B5EF4-FFF2-40B4-BE49-F238E27FC236}">
                <a16:creationId xmlns:a16="http://schemas.microsoft.com/office/drawing/2014/main" id="{033643D9-168D-A5E8-C1B4-EBC749EB2F87}"/>
              </a:ext>
            </a:extLst>
          </p:cNvPr>
          <p:cNvSpPr/>
          <p:nvPr/>
        </p:nvSpPr>
        <p:spPr>
          <a:xfrm>
            <a:off x="343098" y="4746103"/>
            <a:ext cx="428826" cy="4288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pic>
        <p:nvPicPr>
          <p:cNvPr id="19" name="Рисунок 18">
            <a:extLst>
              <a:ext uri="{FF2B5EF4-FFF2-40B4-BE49-F238E27FC236}">
                <a16:creationId xmlns:a16="http://schemas.microsoft.com/office/drawing/2014/main" id="{F8B92539-C3EE-D31C-115E-CED8BA253E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78337" y="5958619"/>
            <a:ext cx="1341643" cy="539832"/>
          </a:xfrm>
          <a:prstGeom prst="rect">
            <a:avLst/>
          </a:prstGeom>
          <a:solidFill>
            <a:schemeClr val="bg1"/>
          </a:solidFill>
        </p:spPr>
      </p:pic>
      <p:sp>
        <p:nvSpPr>
          <p:cNvPr id="20" name="TextBox 19">
            <a:extLst>
              <a:ext uri="{FF2B5EF4-FFF2-40B4-BE49-F238E27FC236}">
                <a16:creationId xmlns:a16="http://schemas.microsoft.com/office/drawing/2014/main" id="{46164F1F-0AE9-440A-9023-A7BAB579266C}"/>
              </a:ext>
            </a:extLst>
          </p:cNvPr>
          <p:cNvSpPr txBox="1"/>
          <p:nvPr/>
        </p:nvSpPr>
        <p:spPr>
          <a:xfrm>
            <a:off x="10496442" y="5556559"/>
            <a:ext cx="1815212" cy="1077218"/>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2023 г </a:t>
            </a:r>
          </a:p>
          <a:p>
            <a:r>
              <a:rPr lang="ru-RU" sz="1600" dirty="0">
                <a:solidFill>
                  <a:srgbClr val="002060"/>
                </a:solidFill>
                <a:latin typeface="Arial" panose="020B0604020202020204" pitchFamily="34" charset="0"/>
                <a:cs typeface="Arial" panose="020B0604020202020204" pitchFamily="34" charset="0"/>
              </a:rPr>
              <a:t>Центр Управленческих знаний</a:t>
            </a:r>
          </a:p>
        </p:txBody>
      </p:sp>
      <p:sp>
        <p:nvSpPr>
          <p:cNvPr id="11" name="Заголовок 3">
            <a:extLst>
              <a:ext uri="{FF2B5EF4-FFF2-40B4-BE49-F238E27FC236}">
                <a16:creationId xmlns:a16="http://schemas.microsoft.com/office/drawing/2014/main" id="{DE978D8A-C05C-A288-06FE-073D341ADCF1}"/>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1/10</a:t>
            </a:r>
          </a:p>
        </p:txBody>
      </p:sp>
      <p:sp>
        <p:nvSpPr>
          <p:cNvPr id="12" name="Заголовок 1">
            <a:extLst>
              <a:ext uri="{FF2B5EF4-FFF2-40B4-BE49-F238E27FC236}">
                <a16:creationId xmlns:a16="http://schemas.microsoft.com/office/drawing/2014/main" id="{3D19BF03-7A44-13CF-6676-841090A264F4}"/>
              </a:ext>
            </a:extLst>
          </p:cNvPr>
          <p:cNvSpPr txBox="1">
            <a:spLocks/>
          </p:cNvSpPr>
          <p:nvPr/>
        </p:nvSpPr>
        <p:spPr>
          <a:xfrm>
            <a:off x="239448" y="1887327"/>
            <a:ext cx="11654443" cy="651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600" b="1" dirty="0">
                <a:solidFill>
                  <a:srgbClr val="002060"/>
                </a:solidFill>
                <a:latin typeface="+mn-lt"/>
                <a:ea typeface="Calibri" panose="020F0502020204030204" pitchFamily="34" charset="0"/>
                <a:cs typeface="Arial" panose="020B0604020202020204" pitchFamily="34" charset="0"/>
              </a:rPr>
              <a:t>Траектория развития проектного менеджмента в РК</a:t>
            </a:r>
            <a:br>
              <a:rPr lang="ru-RU" sz="2400" b="1" dirty="0">
                <a:solidFill>
                  <a:srgbClr val="002060"/>
                </a:solidFill>
                <a:latin typeface="+mn-lt"/>
                <a:ea typeface="Calibri" panose="020F0502020204030204" pitchFamily="34" charset="0"/>
                <a:cs typeface="Arial" panose="020B0604020202020204" pitchFamily="34" charset="0"/>
              </a:rPr>
            </a:br>
            <a:endParaRPr lang="ru-RU" sz="2400" b="1" dirty="0">
              <a:solidFill>
                <a:srgbClr val="002060"/>
              </a:solidFill>
              <a:latin typeface="+mn-lt"/>
              <a:cs typeface="Arial" panose="020B0604020202020204" pitchFamily="34" charset="0"/>
            </a:endParaRPr>
          </a:p>
        </p:txBody>
      </p:sp>
      <p:sp>
        <p:nvSpPr>
          <p:cNvPr id="3" name="Номер слайда 1">
            <a:extLst>
              <a:ext uri="{FF2B5EF4-FFF2-40B4-BE49-F238E27FC236}">
                <a16:creationId xmlns:a16="http://schemas.microsoft.com/office/drawing/2014/main" id="{549FF148-7D50-26CD-DDCA-F41FD9B2C796}"/>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22</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1249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D798-3DDA-8B65-B837-3944C637ABD6}"/>
            </a:ext>
          </a:extLst>
        </p:cNvPr>
        <p:cNvGrpSpPr/>
        <p:nvPr/>
      </p:nvGrpSpPr>
      <p:grpSpPr>
        <a:xfrm>
          <a:off x="0" y="0"/>
          <a:ext cx="0" cy="0"/>
          <a:chOff x="0" y="0"/>
          <a:chExt cx="0" cy="0"/>
        </a:xfrm>
      </p:grpSpPr>
      <p:sp>
        <p:nvSpPr>
          <p:cNvPr id="11" name="Заголовок 1">
            <a:extLst>
              <a:ext uri="{FF2B5EF4-FFF2-40B4-BE49-F238E27FC236}">
                <a16:creationId xmlns:a16="http://schemas.microsoft.com/office/drawing/2014/main" id="{AEA95912-75FA-B5C8-594F-D95384C521E0}"/>
              </a:ext>
            </a:extLst>
          </p:cNvPr>
          <p:cNvSpPr>
            <a:spLocks noGrp="1"/>
          </p:cNvSpPr>
          <p:nvPr>
            <p:ph type="title"/>
          </p:nvPr>
        </p:nvSpPr>
        <p:spPr>
          <a:xfrm>
            <a:off x="268778" y="1750544"/>
            <a:ext cx="11654443" cy="651894"/>
          </a:xfrm>
        </p:spPr>
        <p:txBody>
          <a:bodyPr>
            <a:noAutofit/>
          </a:bodyPr>
          <a:lstStyle/>
          <a:p>
            <a:r>
              <a:rPr lang="ru-RU" sz="2600" b="1" dirty="0">
                <a:solidFill>
                  <a:srgbClr val="002060"/>
                </a:solidFill>
                <a:latin typeface="+mn-lt"/>
                <a:ea typeface="Calibri" panose="020F0502020204030204" pitchFamily="34" charset="0"/>
                <a:cs typeface="Arial" panose="020B0604020202020204" pitchFamily="34" charset="0"/>
              </a:rPr>
              <a:t>Академическая подготовка проектных менеджеров</a:t>
            </a:r>
          </a:p>
        </p:txBody>
      </p:sp>
      <p:sp>
        <p:nvSpPr>
          <p:cNvPr id="7" name="Заголовок 3">
            <a:extLst>
              <a:ext uri="{FF2B5EF4-FFF2-40B4-BE49-F238E27FC236}">
                <a16:creationId xmlns:a16="http://schemas.microsoft.com/office/drawing/2014/main" id="{957062B4-B67A-74DE-8FFC-4C9EF631209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2/10</a:t>
            </a:r>
          </a:p>
        </p:txBody>
      </p:sp>
      <p:pic>
        <p:nvPicPr>
          <p:cNvPr id="33" name="Рисунок 32">
            <a:extLst>
              <a:ext uri="{FF2B5EF4-FFF2-40B4-BE49-F238E27FC236}">
                <a16:creationId xmlns:a16="http://schemas.microsoft.com/office/drawing/2014/main" id="{71288491-499C-B4D8-82B1-4EE387A0EDC1}"/>
              </a:ext>
            </a:extLst>
          </p:cNvPr>
          <p:cNvPicPr>
            <a:picLocks noChangeAspect="1"/>
          </p:cNvPicPr>
          <p:nvPr/>
        </p:nvPicPr>
        <p:blipFill rotWithShape="1">
          <a:blip r:embed="rId2"/>
          <a:srcRect l="509" r="-1" b="29238"/>
          <a:stretch/>
        </p:blipFill>
        <p:spPr>
          <a:xfrm>
            <a:off x="1055883" y="2266611"/>
            <a:ext cx="6613906" cy="1632511"/>
          </a:xfrm>
          <a:prstGeom prst="rect">
            <a:avLst/>
          </a:prstGeom>
        </p:spPr>
      </p:pic>
      <p:pic>
        <p:nvPicPr>
          <p:cNvPr id="34" name="Picture 2" descr="http://www.karierist.kz/images/profcompany/big/logo_1409225588.png">
            <a:extLst>
              <a:ext uri="{FF2B5EF4-FFF2-40B4-BE49-F238E27FC236}">
                <a16:creationId xmlns:a16="http://schemas.microsoft.com/office/drawing/2014/main" id="{D4AA8D8E-4548-45DA-7243-B07CD3392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7267" y="3071654"/>
            <a:ext cx="1366791" cy="470177"/>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a16="http://schemas.microsoft.com/office/drawing/2014/main" id="{C3B8B179-C7A4-BEA2-0690-CAA30658D91F}"/>
              </a:ext>
            </a:extLst>
          </p:cNvPr>
          <p:cNvPicPr>
            <a:picLocks noChangeAspect="1"/>
          </p:cNvPicPr>
          <p:nvPr/>
        </p:nvPicPr>
        <p:blipFill>
          <a:blip r:embed="rId4" cstate="print"/>
          <a:stretch>
            <a:fillRect/>
          </a:stretch>
        </p:blipFill>
        <p:spPr>
          <a:xfrm>
            <a:off x="10896999" y="3132130"/>
            <a:ext cx="966009" cy="1289671"/>
          </a:xfrm>
          <a:prstGeom prst="rect">
            <a:avLst/>
          </a:prstGeom>
        </p:spPr>
      </p:pic>
      <p:pic>
        <p:nvPicPr>
          <p:cNvPr id="36" name="Рисунок 35">
            <a:extLst>
              <a:ext uri="{FF2B5EF4-FFF2-40B4-BE49-F238E27FC236}">
                <a16:creationId xmlns:a16="http://schemas.microsoft.com/office/drawing/2014/main" id="{A85785B7-509A-31FE-41A0-1A9A6F2D3ACD}"/>
              </a:ext>
            </a:extLst>
          </p:cNvPr>
          <p:cNvPicPr>
            <a:picLocks noChangeAspect="1"/>
          </p:cNvPicPr>
          <p:nvPr/>
        </p:nvPicPr>
        <p:blipFill>
          <a:blip r:embed="rId5" cstate="print"/>
          <a:stretch>
            <a:fillRect/>
          </a:stretch>
        </p:blipFill>
        <p:spPr>
          <a:xfrm>
            <a:off x="8687267" y="1955214"/>
            <a:ext cx="1654178" cy="465072"/>
          </a:xfrm>
          <a:prstGeom prst="rect">
            <a:avLst/>
          </a:prstGeom>
        </p:spPr>
      </p:pic>
      <p:pic>
        <p:nvPicPr>
          <p:cNvPr id="37" name="Рисунок 2">
            <a:extLst>
              <a:ext uri="{FF2B5EF4-FFF2-40B4-BE49-F238E27FC236}">
                <a16:creationId xmlns:a16="http://schemas.microsoft.com/office/drawing/2014/main" id="{C1B4519D-9F0D-5771-C776-1FF87AD1D2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6952" y="2114673"/>
            <a:ext cx="767427" cy="7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Рисунок 37">
            <a:extLst>
              <a:ext uri="{FF2B5EF4-FFF2-40B4-BE49-F238E27FC236}">
                <a16:creationId xmlns:a16="http://schemas.microsoft.com/office/drawing/2014/main" id="{9CEC8403-0B1E-A6C3-C3AD-62DA3CA83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8175" y="3807742"/>
            <a:ext cx="1125883" cy="482801"/>
          </a:xfrm>
          <a:prstGeom prst="rect">
            <a:avLst/>
          </a:prstGeom>
        </p:spPr>
      </p:pic>
      <p:grpSp>
        <p:nvGrpSpPr>
          <p:cNvPr id="39" name="Группа 38">
            <a:extLst>
              <a:ext uri="{FF2B5EF4-FFF2-40B4-BE49-F238E27FC236}">
                <a16:creationId xmlns:a16="http://schemas.microsoft.com/office/drawing/2014/main" id="{03B5831C-6614-F29A-6118-6CEA3659D083}"/>
              </a:ext>
            </a:extLst>
          </p:cNvPr>
          <p:cNvGrpSpPr/>
          <p:nvPr/>
        </p:nvGrpSpPr>
        <p:grpSpPr>
          <a:xfrm>
            <a:off x="195082" y="5089299"/>
            <a:ext cx="2435819" cy="1393768"/>
            <a:chOff x="274003" y="4415085"/>
            <a:chExt cx="3371848" cy="2299858"/>
          </a:xfrm>
        </p:grpSpPr>
        <p:pic>
          <p:nvPicPr>
            <p:cNvPr id="40" name="Рисунок 39">
              <a:extLst>
                <a:ext uri="{FF2B5EF4-FFF2-40B4-BE49-F238E27FC236}">
                  <a16:creationId xmlns:a16="http://schemas.microsoft.com/office/drawing/2014/main" id="{23AF8293-5D55-FD39-B0A8-8DC15DC80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003" y="4415085"/>
              <a:ext cx="3371848" cy="2299858"/>
            </a:xfrm>
            <a:prstGeom prst="rect">
              <a:avLst/>
            </a:prstGeom>
          </p:spPr>
        </p:pic>
        <p:sp>
          <p:nvSpPr>
            <p:cNvPr id="41" name="TextBox 40">
              <a:extLst>
                <a:ext uri="{FF2B5EF4-FFF2-40B4-BE49-F238E27FC236}">
                  <a16:creationId xmlns:a16="http://schemas.microsoft.com/office/drawing/2014/main" id="{AAE1719B-7D37-F9EB-7C3D-909C8107E480}"/>
                </a:ext>
              </a:extLst>
            </p:cNvPr>
            <p:cNvSpPr txBox="1"/>
            <p:nvPr/>
          </p:nvSpPr>
          <p:spPr>
            <a:xfrm>
              <a:off x="1531081" y="4415085"/>
              <a:ext cx="857690" cy="507863"/>
            </a:xfrm>
            <a:prstGeom prst="rect">
              <a:avLst/>
            </a:prstGeom>
            <a:noFill/>
          </p:spPr>
          <p:txBody>
            <a:bodyPr wrap="square" rtlCol="0">
              <a:spAutoFit/>
            </a:bodyPr>
            <a:lstStyle/>
            <a:p>
              <a:pPr algn="ctr" defTabSz="914446">
                <a:defRPr/>
              </a:pPr>
              <a:r>
                <a:rPr lang="ru-RU" sz="1400" b="1"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СРМ</a:t>
              </a:r>
            </a:p>
          </p:txBody>
        </p:sp>
      </p:grpSp>
      <p:grpSp>
        <p:nvGrpSpPr>
          <p:cNvPr id="42" name="Группа 41">
            <a:extLst>
              <a:ext uri="{FF2B5EF4-FFF2-40B4-BE49-F238E27FC236}">
                <a16:creationId xmlns:a16="http://schemas.microsoft.com/office/drawing/2014/main" id="{AE3C931B-82E8-E4BE-370A-4436262BD863}"/>
              </a:ext>
            </a:extLst>
          </p:cNvPr>
          <p:cNvGrpSpPr/>
          <p:nvPr/>
        </p:nvGrpSpPr>
        <p:grpSpPr>
          <a:xfrm>
            <a:off x="7105852" y="4862427"/>
            <a:ext cx="1302475" cy="1820384"/>
            <a:chOff x="7426296" y="3893989"/>
            <a:chExt cx="1717703" cy="2505258"/>
          </a:xfrm>
        </p:grpSpPr>
        <p:pic>
          <p:nvPicPr>
            <p:cNvPr id="43" name="Рисунок 42">
              <a:extLst>
                <a:ext uri="{FF2B5EF4-FFF2-40B4-BE49-F238E27FC236}">
                  <a16:creationId xmlns:a16="http://schemas.microsoft.com/office/drawing/2014/main" id="{080553FE-AB56-7BC5-B4E7-5DE0F2E985FE}"/>
                </a:ext>
              </a:extLst>
            </p:cNvPr>
            <p:cNvPicPr>
              <a:picLocks noChangeAspect="1"/>
            </p:cNvPicPr>
            <p:nvPr/>
          </p:nvPicPr>
          <p:blipFill rotWithShape="1">
            <a:blip r:embed="rId9"/>
            <a:srcRect l="45275" t="10801" r="24013" b="10315"/>
            <a:stretch/>
          </p:blipFill>
          <p:spPr>
            <a:xfrm>
              <a:off x="7426296" y="3917508"/>
              <a:ext cx="1717703" cy="2481739"/>
            </a:xfrm>
            <a:prstGeom prst="rect">
              <a:avLst/>
            </a:prstGeom>
            <a:ln w="12700">
              <a:solidFill>
                <a:schemeClr val="accent1">
                  <a:lumMod val="75000"/>
                </a:schemeClr>
              </a:solidFill>
            </a:ln>
          </p:spPr>
        </p:pic>
        <p:sp>
          <p:nvSpPr>
            <p:cNvPr id="44" name="TextBox 43">
              <a:extLst>
                <a:ext uri="{FF2B5EF4-FFF2-40B4-BE49-F238E27FC236}">
                  <a16:creationId xmlns:a16="http://schemas.microsoft.com/office/drawing/2014/main" id="{0ACE92FF-DE79-6A82-36F1-0C1A8F0A235A}"/>
                </a:ext>
              </a:extLst>
            </p:cNvPr>
            <p:cNvSpPr txBox="1"/>
            <p:nvPr/>
          </p:nvSpPr>
          <p:spPr>
            <a:xfrm>
              <a:off x="7842635" y="3893989"/>
              <a:ext cx="976802" cy="460962"/>
            </a:xfrm>
            <a:prstGeom prst="rect">
              <a:avLst/>
            </a:prstGeom>
            <a:noFill/>
          </p:spPr>
          <p:txBody>
            <a:bodyPr wrap="square" rtlCol="0">
              <a:spAutoFit/>
            </a:bodyPr>
            <a:lstStyle/>
            <a:p>
              <a:pPr algn="ctr" defTabSz="914446">
                <a:defRPr/>
              </a:pPr>
              <a:r>
                <a:rPr lang="ru-RU" sz="1400" b="1"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АРМ</a:t>
              </a:r>
            </a:p>
          </p:txBody>
        </p:sp>
      </p:grpSp>
      <p:sp>
        <p:nvSpPr>
          <p:cNvPr id="45" name="Прямоугольник 44">
            <a:extLst>
              <a:ext uri="{FF2B5EF4-FFF2-40B4-BE49-F238E27FC236}">
                <a16:creationId xmlns:a16="http://schemas.microsoft.com/office/drawing/2014/main" id="{C99BFAEB-625E-0FD4-6FEA-B3125CA0551E}"/>
              </a:ext>
            </a:extLst>
          </p:cNvPr>
          <p:cNvSpPr/>
          <p:nvPr/>
        </p:nvSpPr>
        <p:spPr>
          <a:xfrm>
            <a:off x="3097499" y="5234510"/>
            <a:ext cx="2926662" cy="1323439"/>
          </a:xfrm>
          <a:prstGeom prst="rect">
            <a:avLst/>
          </a:prstGeom>
        </p:spPr>
        <p:txBody>
          <a:bodyPr wrap="square">
            <a:spAutoFit/>
          </a:bodyPr>
          <a:lstStyle/>
          <a:p>
            <a:pPr algn="ctr" defTabSz="914446">
              <a:defRPr/>
            </a:pPr>
            <a:r>
              <a:rPr lang="kk-KZ" altLang="ru-RU" sz="1600" dirty="0">
                <a:solidFill>
                  <a:srgbClr val="008080"/>
                </a:solidFill>
                <a:latin typeface="Tahoma" panose="020B0604030504040204" pitchFamily="34" charset="0"/>
                <a:ea typeface="Tahoma" panose="020B0604030504040204" pitchFamily="34" charset="0"/>
                <a:cs typeface="Tahoma" panose="020B0604030504040204" pitchFamily="34" charset="0"/>
              </a:rPr>
              <a:t>На данный момент в Казахстане</a:t>
            </a:r>
          </a:p>
          <a:p>
            <a:pPr algn="ctr" defTabSz="914446">
              <a:defRPr/>
            </a:pPr>
            <a:r>
              <a:rPr lang="kk-KZ" altLang="ru-RU" sz="1600" dirty="0">
                <a:solidFill>
                  <a:srgbClr val="C00000"/>
                </a:solidFill>
                <a:latin typeface="Tahoma" panose="020B0604030504040204" pitchFamily="34" charset="0"/>
                <a:ea typeface="Tahoma" panose="020B0604030504040204" pitchFamily="34" charset="0"/>
                <a:cs typeface="Tahoma" panose="020B0604030504040204" pitchFamily="34" charset="0"/>
              </a:rPr>
              <a:t>183  СРМ-сертифицированных специалиста</a:t>
            </a:r>
            <a:endParaRPr lang="ru-RU" altLang="ru-RU"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6" name="TextBox 45">
            <a:extLst>
              <a:ext uri="{FF2B5EF4-FFF2-40B4-BE49-F238E27FC236}">
                <a16:creationId xmlns:a16="http://schemas.microsoft.com/office/drawing/2014/main" id="{AA729209-3126-387D-5247-7A680401AB84}"/>
              </a:ext>
            </a:extLst>
          </p:cNvPr>
          <p:cNvSpPr txBox="1"/>
          <p:nvPr/>
        </p:nvSpPr>
        <p:spPr>
          <a:xfrm>
            <a:off x="868538" y="4647463"/>
            <a:ext cx="7293685" cy="369332"/>
          </a:xfrm>
          <a:prstGeom prst="rect">
            <a:avLst/>
          </a:prstGeom>
          <a:noFill/>
        </p:spPr>
        <p:txBody>
          <a:bodyPr wrap="square" rtlCol="0">
            <a:spAutoFit/>
          </a:bodyPr>
          <a:lstStyle/>
          <a:p>
            <a:pPr algn="ctr" defTabSz="914446">
              <a:defRPr/>
            </a:pPr>
            <a:r>
              <a:rPr lang="ru-RU" dirty="0">
                <a:solidFill>
                  <a:srgbClr val="C00000"/>
                </a:solidFill>
                <a:latin typeface="Tahoma" panose="020B0604030504040204" pitchFamily="34" charset="0"/>
                <a:ea typeface="Tahoma" panose="020B0604030504040204" pitchFamily="34" charset="0"/>
                <a:cs typeface="Tahoma" panose="020B0604030504040204" pitchFamily="34" charset="0"/>
              </a:rPr>
              <a:t>Отечественная сертификация специалистов</a:t>
            </a:r>
          </a:p>
        </p:txBody>
      </p:sp>
      <p:sp>
        <p:nvSpPr>
          <p:cNvPr id="47" name="Прямоугольник 46">
            <a:extLst>
              <a:ext uri="{FF2B5EF4-FFF2-40B4-BE49-F238E27FC236}">
                <a16:creationId xmlns:a16="http://schemas.microsoft.com/office/drawing/2014/main" id="{CF802FB0-F098-48A9-D7C5-BDD7FA2E38CB}"/>
              </a:ext>
            </a:extLst>
          </p:cNvPr>
          <p:cNvSpPr/>
          <p:nvPr/>
        </p:nvSpPr>
        <p:spPr>
          <a:xfrm>
            <a:off x="8687267" y="5001216"/>
            <a:ext cx="3182296" cy="1077218"/>
          </a:xfrm>
          <a:prstGeom prst="rect">
            <a:avLst/>
          </a:prstGeom>
        </p:spPr>
        <p:txBody>
          <a:bodyPr wrap="square">
            <a:spAutoFit/>
          </a:bodyPr>
          <a:lstStyle/>
          <a:p>
            <a:pPr algn="ctr" defTabSz="914446">
              <a:defRPr/>
            </a:pPr>
            <a:r>
              <a:rPr lang="kk-KZ" altLang="ru-RU" sz="1600" dirty="0">
                <a:solidFill>
                  <a:srgbClr val="008080"/>
                </a:solidFill>
                <a:latin typeface="Tahoma" panose="020B0604030504040204" pitchFamily="34" charset="0"/>
                <a:ea typeface="Tahoma" panose="020B0604030504040204" pitchFamily="34" charset="0"/>
                <a:cs typeface="Tahoma" panose="020B0604030504040204" pitchFamily="34" charset="0"/>
              </a:rPr>
              <a:t>На сегодняшн</a:t>
            </a:r>
            <a:r>
              <a:rPr lang="ru-RU" altLang="ru-RU" sz="1600" dirty="0" err="1">
                <a:solidFill>
                  <a:srgbClr val="008080"/>
                </a:solidFill>
                <a:latin typeface="Tahoma" panose="020B0604030504040204" pitchFamily="34" charset="0"/>
                <a:ea typeface="Tahoma" panose="020B0604030504040204" pitchFamily="34" charset="0"/>
                <a:cs typeface="Tahoma" panose="020B0604030504040204" pitchFamily="34" charset="0"/>
              </a:rPr>
              <a:t>ий</a:t>
            </a:r>
            <a:r>
              <a:rPr lang="kk-KZ" altLang="ru-RU" sz="1600" dirty="0">
                <a:solidFill>
                  <a:srgbClr val="008080"/>
                </a:solidFill>
                <a:latin typeface="Tahoma" panose="020B0604030504040204" pitchFamily="34" charset="0"/>
                <a:ea typeface="Tahoma" panose="020B0604030504040204" pitchFamily="34" charset="0"/>
                <a:cs typeface="Tahoma" panose="020B0604030504040204" pitchFamily="34" charset="0"/>
              </a:rPr>
              <a:t> день в Казахстане</a:t>
            </a:r>
          </a:p>
          <a:p>
            <a:pPr algn="ctr" defTabSz="914446">
              <a:defRPr/>
            </a:pPr>
            <a:r>
              <a:rPr lang="kk-KZ" altLang="ru-RU" sz="1600" dirty="0">
                <a:solidFill>
                  <a:srgbClr val="C00000"/>
                </a:solidFill>
                <a:latin typeface="Tahoma" panose="020B0604030504040204" pitchFamily="34" charset="0"/>
                <a:ea typeface="Tahoma" panose="020B0604030504040204" pitchFamily="34" charset="0"/>
                <a:cs typeface="Tahoma" panose="020B0604030504040204" pitchFamily="34" charset="0"/>
              </a:rPr>
              <a:t>279  АРМ-сертифицированных специалиста</a:t>
            </a:r>
            <a:endParaRPr lang="ru-RU" altLang="ru-RU"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8" name="Номер слайда 1">
            <a:extLst>
              <a:ext uri="{FF2B5EF4-FFF2-40B4-BE49-F238E27FC236}">
                <a16:creationId xmlns:a16="http://schemas.microsoft.com/office/drawing/2014/main" id="{0F0B05A6-3373-2E89-73E5-E7A77AEF5361}"/>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23</a:t>
            </a:fld>
            <a:endParaRPr lang="ru-RU" sz="1800" b="1" dirty="0">
              <a:solidFill>
                <a:prstClr val="black">
                  <a:tint val="75000"/>
                </a:prstClr>
              </a:solidFill>
              <a:latin typeface="Calibri" panose="020F0502020204030204"/>
            </a:endParaRPr>
          </a:p>
        </p:txBody>
      </p:sp>
      <p:sp>
        <p:nvSpPr>
          <p:cNvPr id="20" name="Прямоугольник 19">
            <a:extLst>
              <a:ext uri="{FF2B5EF4-FFF2-40B4-BE49-F238E27FC236}">
                <a16:creationId xmlns:a16="http://schemas.microsoft.com/office/drawing/2014/main" id="{CF527D66-FF75-4B5C-87DC-B326D796E389}"/>
              </a:ext>
            </a:extLst>
          </p:cNvPr>
          <p:cNvSpPr/>
          <p:nvPr/>
        </p:nvSpPr>
        <p:spPr>
          <a:xfrm>
            <a:off x="142531" y="3877239"/>
            <a:ext cx="8440610" cy="923330"/>
          </a:xfrm>
          <a:prstGeom prst="rect">
            <a:avLst/>
          </a:prstGeom>
        </p:spPr>
        <p:txBody>
          <a:bodyPr wrap="square">
            <a:spAutoFit/>
          </a:bodyPr>
          <a:lstStyle/>
          <a:p>
            <a:pPr lvl="0" algn="ctr">
              <a:defRPr/>
            </a:pPr>
            <a:r>
              <a:rPr kumimoji="0" lang="ru-RU" sz="1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Диссертационные Советы по Управлению проектами</a:t>
            </a:r>
          </a:p>
          <a:p>
            <a:pPr algn="ctr">
              <a:defRPr/>
            </a:pPr>
            <a:r>
              <a:rPr lang="ru-RU" dirty="0">
                <a:solidFill>
                  <a:prstClr val="black"/>
                </a:solidFill>
                <a:latin typeface="Arial" panose="020B0604020202020204" pitchFamily="34" charset="0"/>
                <a:ea typeface="Tahoma" panose="020B0604030504040204" pitchFamily="34" charset="0"/>
                <a:cs typeface="Arial" panose="020B0604020202020204" pitchFamily="34" charset="0"/>
              </a:rPr>
              <a:t>в </a:t>
            </a:r>
            <a:r>
              <a:rPr lang="ru-RU" dirty="0" err="1">
                <a:solidFill>
                  <a:prstClr val="black"/>
                </a:solidFill>
                <a:latin typeface="Arial" panose="020B0604020202020204" pitchFamily="34" charset="0"/>
                <a:ea typeface="Tahoma" panose="020B0604030504040204" pitchFamily="34" charset="0"/>
                <a:cs typeface="Arial" panose="020B0604020202020204" pitchFamily="34" charset="0"/>
              </a:rPr>
              <a:t>КазНИТУ</a:t>
            </a:r>
            <a:r>
              <a:rPr lang="ru-RU" dirty="0">
                <a:solidFill>
                  <a:prstClr val="black"/>
                </a:solidFill>
                <a:latin typeface="Arial" panose="020B0604020202020204" pitchFamily="34" charset="0"/>
                <a:ea typeface="Tahoma" panose="020B0604030504040204" pitchFamily="34" charset="0"/>
                <a:cs typeface="Arial" panose="020B0604020202020204" pitchFamily="34" charset="0"/>
              </a:rPr>
              <a:t> им. К.И. Сатпаева, </a:t>
            </a:r>
            <a:r>
              <a:rPr lang="ru-RU" dirty="0" err="1">
                <a:solidFill>
                  <a:prstClr val="black"/>
                </a:solidFill>
                <a:latin typeface="Arial" panose="020B0604020202020204" pitchFamily="34" charset="0"/>
                <a:ea typeface="Tahoma" panose="020B0604030504040204" pitchFamily="34" charset="0"/>
                <a:cs typeface="Arial" panose="020B0604020202020204" pitchFamily="34" charset="0"/>
              </a:rPr>
              <a:t>КазНУ</a:t>
            </a:r>
            <a:r>
              <a:rPr lang="ru-RU" dirty="0">
                <a:solidFill>
                  <a:prstClr val="black"/>
                </a:solidFill>
                <a:latin typeface="Arial" panose="020B0604020202020204" pitchFamily="34" charset="0"/>
                <a:ea typeface="Tahoma" panose="020B0604030504040204" pitchFamily="34" charset="0"/>
                <a:cs typeface="Arial" panose="020B0604020202020204" pitchFamily="34" charset="0"/>
              </a:rPr>
              <a:t> им. Аль-Фараби</a:t>
            </a:r>
            <a:r>
              <a:rPr lang="kk-KZ" dirty="0">
                <a:solidFill>
                  <a:prstClr val="black"/>
                </a:solidFill>
                <a:latin typeface="Arial" panose="020B0604020202020204" pitchFamily="34" charset="0"/>
                <a:ea typeface="Tahoma" panose="020B0604030504040204" pitchFamily="34" charset="0"/>
                <a:cs typeface="Arial" panose="020B0604020202020204" pitchFamily="34" charset="0"/>
              </a:rPr>
              <a:t> и</a:t>
            </a:r>
            <a:r>
              <a:rPr lang="en-US"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ru-RU" b="0" i="0" dirty="0">
                <a:effectLst/>
                <a:latin typeface="Arial" panose="020B0604020202020204" pitchFamily="34" charset="0"/>
                <a:cs typeface="Arial" panose="020B0604020202020204" pitchFamily="34" charset="0"/>
              </a:rPr>
              <a:t>КБТУ</a:t>
            </a:r>
          </a:p>
          <a:p>
            <a:pPr lvl="0" algn="ctr">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7599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2FBF9-9D44-854F-1864-87394C2CF8A9}"/>
            </a:ext>
          </a:extLst>
        </p:cNvPr>
        <p:cNvGrpSpPr/>
        <p:nvPr/>
      </p:nvGrpSpPr>
      <p:grpSpPr>
        <a:xfrm>
          <a:off x="0" y="0"/>
          <a:ext cx="0" cy="0"/>
          <a:chOff x="0" y="0"/>
          <a:chExt cx="0" cy="0"/>
        </a:xfrm>
      </p:grpSpPr>
      <p:sp>
        <p:nvSpPr>
          <p:cNvPr id="11" name="Заголовок 1">
            <a:extLst>
              <a:ext uri="{FF2B5EF4-FFF2-40B4-BE49-F238E27FC236}">
                <a16:creationId xmlns:a16="http://schemas.microsoft.com/office/drawing/2014/main" id="{D9B04D61-5869-3EB7-892E-7655E7CDEA0E}"/>
              </a:ext>
            </a:extLst>
          </p:cNvPr>
          <p:cNvSpPr>
            <a:spLocks noGrp="1"/>
          </p:cNvSpPr>
          <p:nvPr>
            <p:ph type="title"/>
          </p:nvPr>
        </p:nvSpPr>
        <p:spPr>
          <a:xfrm>
            <a:off x="268778" y="2118182"/>
            <a:ext cx="11654443" cy="651894"/>
          </a:xfrm>
        </p:spPr>
        <p:txBody>
          <a:bodyPr>
            <a:noAutofit/>
          </a:bodyPr>
          <a:lstStyle/>
          <a:p>
            <a:r>
              <a:rPr lang="ru-RU" sz="2000" b="1" dirty="0">
                <a:solidFill>
                  <a:srgbClr val="002060"/>
                </a:solidFill>
                <a:latin typeface="+mn-lt"/>
                <a:ea typeface="Calibri" panose="020F0502020204030204" pitchFamily="34" charset="0"/>
                <a:cs typeface="Arial" panose="020B0604020202020204" pitchFamily="34" charset="0"/>
              </a:rPr>
              <a:t>Практический опыт вузов Казахстана по внедрению проектного управления.</a:t>
            </a:r>
            <a:br>
              <a:rPr lang="ru-RU" sz="2000" b="1" dirty="0">
                <a:solidFill>
                  <a:srgbClr val="002060"/>
                </a:solidFill>
                <a:latin typeface="+mn-lt"/>
                <a:ea typeface="Calibri" panose="020F0502020204030204" pitchFamily="34" charset="0"/>
                <a:cs typeface="Arial" panose="020B0604020202020204" pitchFamily="34" charset="0"/>
              </a:rPr>
            </a:br>
            <a:r>
              <a:rPr lang="ru-RU" sz="2000" b="1" dirty="0">
                <a:solidFill>
                  <a:srgbClr val="002060"/>
                </a:solidFill>
                <a:latin typeface="+mn-lt"/>
                <a:ea typeface="Calibri" panose="020F0502020204030204" pitchFamily="34" charset="0"/>
                <a:cs typeface="Arial" panose="020B0604020202020204" pitchFamily="34" charset="0"/>
              </a:rPr>
              <a:t>Трансформация </a:t>
            </a:r>
            <a:r>
              <a:rPr lang="ru-RU" sz="2000" b="1" dirty="0" err="1">
                <a:solidFill>
                  <a:srgbClr val="002060"/>
                </a:solidFill>
                <a:latin typeface="+mn-lt"/>
                <a:ea typeface="Calibri" panose="020F0502020204030204" pitchFamily="34" charset="0"/>
                <a:cs typeface="Arial" panose="020B0604020202020204" pitchFamily="34" charset="0"/>
              </a:rPr>
              <a:t>КазНАУ</a:t>
            </a:r>
            <a:r>
              <a:rPr lang="ru-RU" sz="2000" b="1" dirty="0">
                <a:solidFill>
                  <a:srgbClr val="002060"/>
                </a:solidFill>
                <a:latin typeface="+mn-lt"/>
                <a:ea typeface="Calibri" panose="020F0502020204030204" pitchFamily="34" charset="0"/>
                <a:cs typeface="Arial" panose="020B0604020202020204" pitchFamily="34" charset="0"/>
              </a:rPr>
              <a:t> – </a:t>
            </a:r>
            <a:r>
              <a:rPr lang="ru-RU" sz="2000" b="1" dirty="0" err="1">
                <a:solidFill>
                  <a:srgbClr val="002060"/>
                </a:solidFill>
                <a:latin typeface="+mn-lt"/>
                <a:ea typeface="Calibri" panose="020F0502020204030204" pitchFamily="34" charset="0"/>
                <a:cs typeface="Arial" panose="020B0604020202020204" pitchFamily="34" charset="0"/>
              </a:rPr>
              <a:t>КазНАИУ</a:t>
            </a:r>
            <a:r>
              <a:rPr lang="ru-RU" sz="2000" b="1" dirty="0">
                <a:solidFill>
                  <a:srgbClr val="002060"/>
                </a:solidFill>
                <a:latin typeface="+mn-lt"/>
                <a:ea typeface="Calibri" panose="020F0502020204030204" pitchFamily="34" charset="0"/>
                <a:cs typeface="Arial" panose="020B0604020202020204" pitchFamily="34" charset="0"/>
              </a:rPr>
              <a:t> – ВУЗ мирового класса</a:t>
            </a:r>
            <a:br>
              <a:rPr lang="ru-RU" sz="2000" b="1" dirty="0">
                <a:solidFill>
                  <a:srgbClr val="002060"/>
                </a:solidFill>
                <a:latin typeface="+mn-lt"/>
                <a:ea typeface="Calibri" panose="020F0502020204030204" pitchFamily="34" charset="0"/>
                <a:cs typeface="Arial" panose="020B0604020202020204" pitchFamily="34" charset="0"/>
              </a:rPr>
            </a:br>
            <a:br>
              <a:rPr lang="ru-RU" sz="2000" b="1" dirty="0">
                <a:solidFill>
                  <a:srgbClr val="002060"/>
                </a:solidFill>
                <a:latin typeface="+mn-lt"/>
                <a:ea typeface="Calibri" panose="020F0502020204030204" pitchFamily="34" charset="0"/>
                <a:cs typeface="Arial" panose="020B0604020202020204" pitchFamily="34" charset="0"/>
              </a:rPr>
            </a:br>
            <a:br>
              <a:rPr lang="ru-RU" sz="2000" b="1" dirty="0">
                <a:solidFill>
                  <a:srgbClr val="002060"/>
                </a:solidFill>
                <a:latin typeface="+mn-lt"/>
                <a:ea typeface="Calibri" panose="020F0502020204030204" pitchFamily="34" charset="0"/>
                <a:cs typeface="Arial" panose="020B0604020202020204" pitchFamily="34" charset="0"/>
              </a:rPr>
            </a:br>
            <a:endParaRPr lang="ru-RU" sz="2000" b="1" dirty="0">
              <a:solidFill>
                <a:srgbClr val="002060"/>
              </a:solidFill>
              <a:latin typeface="+mn-lt"/>
              <a:cs typeface="Arial" panose="020B0604020202020204" pitchFamily="34" charset="0"/>
            </a:endParaRPr>
          </a:p>
        </p:txBody>
      </p:sp>
      <p:sp>
        <p:nvSpPr>
          <p:cNvPr id="7" name="Заголовок 3">
            <a:extLst>
              <a:ext uri="{FF2B5EF4-FFF2-40B4-BE49-F238E27FC236}">
                <a16:creationId xmlns:a16="http://schemas.microsoft.com/office/drawing/2014/main" id="{D887A443-2005-FAD7-943E-25C812C02886}"/>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3/10</a:t>
            </a:r>
          </a:p>
        </p:txBody>
      </p:sp>
      <p:pic>
        <p:nvPicPr>
          <p:cNvPr id="22" name="Рисунок 21">
            <a:extLst>
              <a:ext uri="{FF2B5EF4-FFF2-40B4-BE49-F238E27FC236}">
                <a16:creationId xmlns:a16="http://schemas.microsoft.com/office/drawing/2014/main" id="{949A0520-9B6C-ABE6-DD3C-207909124CD9}"/>
              </a:ext>
            </a:extLst>
          </p:cNvPr>
          <p:cNvPicPr>
            <a:picLocks noChangeAspect="1"/>
          </p:cNvPicPr>
          <p:nvPr/>
        </p:nvPicPr>
        <p:blipFill rotWithShape="1">
          <a:blip r:embed="rId2"/>
          <a:srcRect l="37262" t="35677" r="18521" b="18229"/>
          <a:stretch/>
        </p:blipFill>
        <p:spPr>
          <a:xfrm>
            <a:off x="458213" y="2355931"/>
            <a:ext cx="3305250" cy="1937183"/>
          </a:xfrm>
          <a:prstGeom prst="rect">
            <a:avLst/>
          </a:prstGeom>
        </p:spPr>
      </p:pic>
      <p:pic>
        <p:nvPicPr>
          <p:cNvPr id="23" name="Рисунок 22">
            <a:extLst>
              <a:ext uri="{FF2B5EF4-FFF2-40B4-BE49-F238E27FC236}">
                <a16:creationId xmlns:a16="http://schemas.microsoft.com/office/drawing/2014/main" id="{82184911-C44F-0EB0-0993-E1B554A99C42}"/>
              </a:ext>
            </a:extLst>
          </p:cNvPr>
          <p:cNvPicPr>
            <a:picLocks noChangeAspect="1"/>
          </p:cNvPicPr>
          <p:nvPr/>
        </p:nvPicPr>
        <p:blipFill rotWithShape="1">
          <a:blip r:embed="rId3"/>
          <a:srcRect l="27239" t="27317" r="8357" b="25295"/>
          <a:stretch/>
        </p:blipFill>
        <p:spPr>
          <a:xfrm>
            <a:off x="3931979" y="2356501"/>
            <a:ext cx="5490270" cy="1475125"/>
          </a:xfrm>
          <a:prstGeom prst="rect">
            <a:avLst/>
          </a:prstGeom>
        </p:spPr>
      </p:pic>
      <p:sp>
        <p:nvSpPr>
          <p:cNvPr id="24" name="Прямоугольник 23">
            <a:extLst>
              <a:ext uri="{FF2B5EF4-FFF2-40B4-BE49-F238E27FC236}">
                <a16:creationId xmlns:a16="http://schemas.microsoft.com/office/drawing/2014/main" id="{AE48AB40-6D0C-94A4-B3A2-E4AC1678B2E8}"/>
              </a:ext>
            </a:extLst>
          </p:cNvPr>
          <p:cNvSpPr/>
          <p:nvPr/>
        </p:nvSpPr>
        <p:spPr>
          <a:xfrm>
            <a:off x="8979664" y="2955190"/>
            <a:ext cx="3212336"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uLnTx/>
                <a:uFillTx/>
                <a:latin typeface="Arial" panose="020B0604020202020204" pitchFamily="34" charset="0"/>
                <a:ea typeface="Tahoma" panose="020B0604030504040204" pitchFamily="34" charset="0"/>
                <a:cs typeface="Arial" panose="020B0604020202020204" pitchFamily="34" charset="0"/>
              </a:rPr>
              <a:t>КОРПОРАТИВНАЯ СИСТЕМА УПРАВЛЕНИЯ СТРАТЕГИЧЕСКИМ ПОРТФЕЛЕМ </a:t>
            </a:r>
            <a:r>
              <a:rPr kumimoji="0" lang="ru-RU" sz="1400" b="1" i="0" u="none" strike="noStrike" kern="1200" cap="none" spc="0" normalizeH="0" baseline="0" noProof="0" dirty="0" err="1">
                <a:ln>
                  <a:noFill/>
                </a:ln>
                <a:solidFill>
                  <a:prstClr val="black"/>
                </a:solidFill>
                <a:uLnTx/>
                <a:uFillTx/>
                <a:latin typeface="Arial" panose="020B0604020202020204" pitchFamily="34" charset="0"/>
                <a:ea typeface="Tahoma" panose="020B0604030504040204" pitchFamily="34" charset="0"/>
                <a:cs typeface="Arial" panose="020B0604020202020204" pitchFamily="34" charset="0"/>
              </a:rPr>
              <a:t>КазНАИУ</a:t>
            </a:r>
            <a:endParaRPr kumimoji="0" lang="ru-RU" sz="1400" b="1" i="0" u="none" strike="noStrike" kern="1200" cap="none" spc="0" normalizeH="0" baseline="0" noProof="0" dirty="0">
              <a:ln>
                <a:noFill/>
              </a:ln>
              <a:solidFill>
                <a:prstClr val="black"/>
              </a:solidFill>
              <a:uLnTx/>
              <a:uFillTx/>
              <a:latin typeface="Arial" panose="020B0604020202020204" pitchFamily="34" charset="0"/>
              <a:ea typeface="Tahoma" panose="020B0604030504040204" pitchFamily="34" charset="0"/>
              <a:cs typeface="Arial" panose="020B0604020202020204" pitchFamily="34" charset="0"/>
            </a:endParaRPr>
          </a:p>
        </p:txBody>
      </p:sp>
      <p:pic>
        <p:nvPicPr>
          <p:cNvPr id="25" name="Рисунок 24">
            <a:extLst>
              <a:ext uri="{FF2B5EF4-FFF2-40B4-BE49-F238E27FC236}">
                <a16:creationId xmlns:a16="http://schemas.microsoft.com/office/drawing/2014/main" id="{DDA7AD18-9C0C-60BB-071E-FD71DB96E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2045" y="1823270"/>
            <a:ext cx="1082468" cy="1035438"/>
          </a:xfrm>
          <a:prstGeom prst="rect">
            <a:avLst/>
          </a:prstGeom>
        </p:spPr>
      </p:pic>
      <p:sp>
        <p:nvSpPr>
          <p:cNvPr id="26" name="TextBox 25">
            <a:extLst>
              <a:ext uri="{FF2B5EF4-FFF2-40B4-BE49-F238E27FC236}">
                <a16:creationId xmlns:a16="http://schemas.microsoft.com/office/drawing/2014/main" id="{345E6BB6-1EF9-255E-7F86-3E04DD3461FB}"/>
              </a:ext>
            </a:extLst>
          </p:cNvPr>
          <p:cNvSpPr txBox="1"/>
          <p:nvPr/>
        </p:nvSpPr>
        <p:spPr>
          <a:xfrm>
            <a:off x="199014" y="3888770"/>
            <a:ext cx="200259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2010-2017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гг.</a:t>
            </a:r>
          </a:p>
        </p:txBody>
      </p:sp>
      <p:sp>
        <p:nvSpPr>
          <p:cNvPr id="27" name="TextBox 26">
            <a:extLst>
              <a:ext uri="{FF2B5EF4-FFF2-40B4-BE49-F238E27FC236}">
                <a16:creationId xmlns:a16="http://schemas.microsoft.com/office/drawing/2014/main" id="{677D4338-1FC0-62F2-1D5A-428510DAB1DE}"/>
              </a:ext>
            </a:extLst>
          </p:cNvPr>
          <p:cNvSpPr txBox="1"/>
          <p:nvPr/>
        </p:nvSpPr>
        <p:spPr>
          <a:xfrm>
            <a:off x="5174277" y="3809998"/>
            <a:ext cx="2209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201</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8</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-20</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25</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гг.</a:t>
            </a:r>
          </a:p>
        </p:txBody>
      </p:sp>
      <p:pic>
        <p:nvPicPr>
          <p:cNvPr id="28" name="Рисунок 27">
            <a:extLst>
              <a:ext uri="{FF2B5EF4-FFF2-40B4-BE49-F238E27FC236}">
                <a16:creationId xmlns:a16="http://schemas.microsoft.com/office/drawing/2014/main" id="{E430F27B-674C-DF06-ADD3-CC4448B897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23037" y="3928107"/>
            <a:ext cx="3337934" cy="1713309"/>
          </a:xfrm>
          <a:prstGeom prst="rect">
            <a:avLst/>
          </a:prstGeom>
        </p:spPr>
      </p:pic>
      <p:pic>
        <p:nvPicPr>
          <p:cNvPr id="29" name="Picture 2">
            <a:extLst>
              <a:ext uri="{FF2B5EF4-FFF2-40B4-BE49-F238E27FC236}">
                <a16:creationId xmlns:a16="http://schemas.microsoft.com/office/drawing/2014/main" id="{D780EF4A-705B-D8D3-55CA-F3C6BABA6D75}"/>
              </a:ext>
            </a:extLst>
          </p:cNvPr>
          <p:cNvPicPr>
            <a:picLocks noChangeAspect="1" noChangeArrowheads="1"/>
          </p:cNvPicPr>
          <p:nvPr/>
        </p:nvPicPr>
        <p:blipFill>
          <a:blip r:embed="rId6" cstate="print"/>
          <a:srcRect/>
          <a:stretch>
            <a:fillRect/>
          </a:stretch>
        </p:blipFill>
        <p:spPr bwMode="auto">
          <a:xfrm>
            <a:off x="5409232" y="4332614"/>
            <a:ext cx="1314243" cy="1060156"/>
          </a:xfrm>
          <a:prstGeom prst="rect">
            <a:avLst/>
          </a:prstGeom>
          <a:ln>
            <a:noFill/>
          </a:ln>
          <a:effectLst>
            <a:softEdge rad="112500"/>
          </a:effectLst>
        </p:spPr>
      </p:pic>
      <p:pic>
        <p:nvPicPr>
          <p:cNvPr id="30" name="Рисунок 8" descr="strategy.jpg">
            <a:extLst>
              <a:ext uri="{FF2B5EF4-FFF2-40B4-BE49-F238E27FC236}">
                <a16:creationId xmlns:a16="http://schemas.microsoft.com/office/drawing/2014/main" id="{459F88A0-AE0E-2130-7FE5-7CC9624136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60032" y="4010053"/>
            <a:ext cx="1583957" cy="118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30">
            <a:extLst>
              <a:ext uri="{FF2B5EF4-FFF2-40B4-BE49-F238E27FC236}">
                <a16:creationId xmlns:a16="http://schemas.microsoft.com/office/drawing/2014/main" id="{26AA6F69-2D96-BAE3-208A-29C86908C3B3}"/>
              </a:ext>
            </a:extLst>
          </p:cNvPr>
          <p:cNvPicPr>
            <a:picLocks noChangeAspect="1"/>
          </p:cNvPicPr>
          <p:nvPr/>
        </p:nvPicPr>
        <p:blipFill rotWithShape="1">
          <a:blip r:embed="rId8"/>
          <a:srcRect l="34920" t="33854" r="19546" b="16667"/>
          <a:stretch/>
        </p:blipFill>
        <p:spPr>
          <a:xfrm>
            <a:off x="417764" y="4313908"/>
            <a:ext cx="2066669" cy="1262595"/>
          </a:xfrm>
          <a:prstGeom prst="rect">
            <a:avLst/>
          </a:prstGeom>
        </p:spPr>
      </p:pic>
      <p:sp>
        <p:nvSpPr>
          <p:cNvPr id="37" name="Прямоугольник 36">
            <a:extLst>
              <a:ext uri="{FF2B5EF4-FFF2-40B4-BE49-F238E27FC236}">
                <a16:creationId xmlns:a16="http://schemas.microsoft.com/office/drawing/2014/main" id="{7DBF65AB-1F33-DCCB-4D94-AFF2EC475BEE}"/>
              </a:ext>
            </a:extLst>
          </p:cNvPr>
          <p:cNvSpPr/>
          <p:nvPr/>
        </p:nvSpPr>
        <p:spPr>
          <a:xfrm>
            <a:off x="2589516" y="5576503"/>
            <a:ext cx="870020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C00000"/>
                </a:solidFill>
                <a:uLnTx/>
                <a:uFillTx/>
                <a:ea typeface="Tahoma" panose="020B0604030504040204" pitchFamily="34" charset="0"/>
                <a:cs typeface="Arial" panose="020B0604020202020204" pitchFamily="34" charset="0"/>
              </a:rPr>
              <a:t>Инициатива </a:t>
            </a:r>
            <a:r>
              <a:rPr kumimoji="0" lang="ru-RU" b="1" i="0" u="none" strike="noStrike" kern="1200" cap="none" spc="0" normalizeH="0" baseline="0" noProof="0" dirty="0" err="1">
                <a:ln>
                  <a:noFill/>
                </a:ln>
                <a:solidFill>
                  <a:srgbClr val="C00000"/>
                </a:solidFill>
                <a:uLnTx/>
                <a:uFillTx/>
                <a:ea typeface="Tahoma" panose="020B0604030504040204" pitchFamily="34" charset="0"/>
                <a:cs typeface="Arial" panose="020B0604020202020204" pitchFamily="34" charset="0"/>
              </a:rPr>
              <a:t>Алматинского</a:t>
            </a:r>
            <a:r>
              <a:rPr kumimoji="0" lang="ru-RU" b="1" i="0" u="none" strike="noStrike" kern="1200" cap="none" spc="0" normalizeH="0" baseline="0" noProof="0" dirty="0">
                <a:ln>
                  <a:noFill/>
                </a:ln>
                <a:solidFill>
                  <a:srgbClr val="C00000"/>
                </a:solidFill>
                <a:uLnTx/>
                <a:uFillTx/>
                <a:ea typeface="Tahoma" panose="020B0604030504040204" pitchFamily="34" charset="0"/>
                <a:cs typeface="Arial" panose="020B0604020202020204" pitchFamily="34" charset="0"/>
              </a:rPr>
              <a:t> университета энергетики и связи</a:t>
            </a:r>
          </a:p>
        </p:txBody>
      </p:sp>
      <p:sp>
        <p:nvSpPr>
          <p:cNvPr id="38" name="Прямоугольник 37">
            <a:extLst>
              <a:ext uri="{FF2B5EF4-FFF2-40B4-BE49-F238E27FC236}">
                <a16:creationId xmlns:a16="http://schemas.microsoft.com/office/drawing/2014/main" id="{76069B52-DF45-C7F1-0520-0A0B861871AB}"/>
              </a:ext>
            </a:extLst>
          </p:cNvPr>
          <p:cNvSpPr/>
          <p:nvPr/>
        </p:nvSpPr>
        <p:spPr>
          <a:xfrm>
            <a:off x="2664542" y="5887609"/>
            <a:ext cx="952745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Магистранты всех технических специальностей АУЭС (234 чел.) прошли обучение по программе «Теория и практика управления проектами» с привлечением практиков-профессионалов проектного управления.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Все магистранты прошли сертификацию в Центре сертификации СПМ РК при НПП «</a:t>
            </a:r>
            <a:r>
              <a:rPr kumimoji="0" lang="ru-RU" sz="1200" b="1"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Атамекен</a:t>
            </a: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на квалификацию «Ассистент проектного менеджера»</a:t>
            </a:r>
          </a:p>
        </p:txBody>
      </p:sp>
      <p:pic>
        <p:nvPicPr>
          <p:cNvPr id="39" name="Рисунок 38">
            <a:extLst>
              <a:ext uri="{FF2B5EF4-FFF2-40B4-BE49-F238E27FC236}">
                <a16:creationId xmlns:a16="http://schemas.microsoft.com/office/drawing/2014/main" id="{DDC82772-19DF-5D2E-B3D7-7ECDB5FF7F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73" y="5873136"/>
            <a:ext cx="2069005" cy="888850"/>
          </a:xfrm>
          <a:prstGeom prst="rect">
            <a:avLst/>
          </a:prstGeom>
        </p:spPr>
      </p:pic>
      <p:pic>
        <p:nvPicPr>
          <p:cNvPr id="40" name="Рисунок 39">
            <a:extLst>
              <a:ext uri="{FF2B5EF4-FFF2-40B4-BE49-F238E27FC236}">
                <a16:creationId xmlns:a16="http://schemas.microsoft.com/office/drawing/2014/main" id="{5268A009-96BB-18AF-09A4-4384784FADB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616613" y="4332614"/>
            <a:ext cx="993058" cy="1523232"/>
          </a:xfrm>
          <a:prstGeom prst="rect">
            <a:avLst/>
          </a:prstGeom>
        </p:spPr>
      </p:pic>
      <p:pic>
        <p:nvPicPr>
          <p:cNvPr id="41" name="Рисунок 40">
            <a:extLst>
              <a:ext uri="{FF2B5EF4-FFF2-40B4-BE49-F238E27FC236}">
                <a16:creationId xmlns:a16="http://schemas.microsoft.com/office/drawing/2014/main" id="{E1893850-2F7B-3509-5D80-C74E0164843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281540" y="4394745"/>
            <a:ext cx="1065135" cy="1060156"/>
          </a:xfrm>
          <a:prstGeom prst="rect">
            <a:avLst/>
          </a:prstGeom>
          <a:solidFill>
            <a:schemeClr val="bg1"/>
          </a:solidFill>
        </p:spPr>
      </p:pic>
      <p:sp>
        <p:nvSpPr>
          <p:cNvPr id="19" name="Номер слайда 1">
            <a:extLst>
              <a:ext uri="{FF2B5EF4-FFF2-40B4-BE49-F238E27FC236}">
                <a16:creationId xmlns:a16="http://schemas.microsoft.com/office/drawing/2014/main" id="{9390A848-101D-4EA0-8B72-C55D45A2E080}"/>
              </a:ext>
            </a:extLst>
          </p:cNvPr>
          <p:cNvSpPr txBox="1">
            <a:spLocks/>
          </p:cNvSpPr>
          <p:nvPr/>
        </p:nvSpPr>
        <p:spPr>
          <a:xfrm>
            <a:off x="5332004" y="6396861"/>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24</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8194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5D96-CB52-FEDC-BFC8-290EDEB0D6B8}"/>
            </a:ext>
          </a:extLst>
        </p:cNvPr>
        <p:cNvGrpSpPr/>
        <p:nvPr/>
      </p:nvGrpSpPr>
      <p:grpSpPr>
        <a:xfrm>
          <a:off x="0" y="0"/>
          <a:ext cx="0" cy="0"/>
          <a:chOff x="0" y="0"/>
          <a:chExt cx="0" cy="0"/>
        </a:xfrm>
      </p:grpSpPr>
      <p:sp>
        <p:nvSpPr>
          <p:cNvPr id="11" name="Заголовок 1">
            <a:extLst>
              <a:ext uri="{FF2B5EF4-FFF2-40B4-BE49-F238E27FC236}">
                <a16:creationId xmlns:a16="http://schemas.microsoft.com/office/drawing/2014/main" id="{6457FBA4-4693-9126-E00E-BB970DDBAB25}"/>
              </a:ext>
            </a:extLst>
          </p:cNvPr>
          <p:cNvSpPr>
            <a:spLocks noGrp="1"/>
          </p:cNvSpPr>
          <p:nvPr>
            <p:ph type="title"/>
          </p:nvPr>
        </p:nvSpPr>
        <p:spPr>
          <a:xfrm>
            <a:off x="1012806" y="1628834"/>
            <a:ext cx="11757692" cy="651894"/>
          </a:xfrm>
        </p:spPr>
        <p:txBody>
          <a:bodyPr>
            <a:noAutofit/>
          </a:bodyPr>
          <a:lstStyle/>
          <a:p>
            <a:r>
              <a:rPr lang="ru-RU" sz="1800" b="1" dirty="0">
                <a:solidFill>
                  <a:srgbClr val="C00000"/>
                </a:solidFill>
                <a:latin typeface="+mn-lt"/>
                <a:ea typeface="Calibri" panose="020F0502020204030204" pitchFamily="34" charset="0"/>
                <a:cs typeface="Arial" panose="020B0604020202020204" pitchFamily="34" charset="0"/>
              </a:rPr>
              <a:t>7 основных направлений взаимодействия в триаде Наука – Образование - Бизнес</a:t>
            </a:r>
            <a:endParaRPr lang="ru-RU" sz="1800" b="1" dirty="0">
              <a:solidFill>
                <a:srgbClr val="C00000"/>
              </a:solidFill>
              <a:latin typeface="+mn-lt"/>
              <a:cs typeface="Arial" panose="020B0604020202020204" pitchFamily="34" charset="0"/>
            </a:endParaRPr>
          </a:p>
        </p:txBody>
      </p:sp>
      <p:sp>
        <p:nvSpPr>
          <p:cNvPr id="7" name="Заголовок 3">
            <a:extLst>
              <a:ext uri="{FF2B5EF4-FFF2-40B4-BE49-F238E27FC236}">
                <a16:creationId xmlns:a16="http://schemas.microsoft.com/office/drawing/2014/main" id="{4A59F78F-B4FB-960B-4EE5-F84649D084DD}"/>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4/10</a:t>
            </a:r>
          </a:p>
        </p:txBody>
      </p:sp>
      <p:pic>
        <p:nvPicPr>
          <p:cNvPr id="5" name="Рисунок 4">
            <a:extLst>
              <a:ext uri="{FF2B5EF4-FFF2-40B4-BE49-F238E27FC236}">
                <a16:creationId xmlns:a16="http://schemas.microsoft.com/office/drawing/2014/main" id="{98F42440-AF63-D6C0-D39E-D433E81CDB56}"/>
              </a:ext>
            </a:extLst>
          </p:cNvPr>
          <p:cNvPicPr>
            <a:picLocks noChangeAspect="1"/>
          </p:cNvPicPr>
          <p:nvPr/>
        </p:nvPicPr>
        <p:blipFill>
          <a:blip r:embed="rId2"/>
          <a:stretch>
            <a:fillRect/>
          </a:stretch>
        </p:blipFill>
        <p:spPr>
          <a:xfrm>
            <a:off x="1232960" y="2123111"/>
            <a:ext cx="9309194" cy="4515635"/>
          </a:xfrm>
          <a:prstGeom prst="rect">
            <a:avLst/>
          </a:prstGeom>
        </p:spPr>
      </p:pic>
    </p:spTree>
    <p:extLst>
      <p:ext uri="{BB962C8B-B14F-4D97-AF65-F5344CB8AC3E}">
        <p14:creationId xmlns:p14="http://schemas.microsoft.com/office/powerpoint/2010/main" val="377160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8C06302-57D7-C8A8-D082-44130C926765}"/>
              </a:ext>
            </a:extLst>
          </p:cNvPr>
          <p:cNvSpPr>
            <a:spLocks noGrp="1"/>
          </p:cNvSpPr>
          <p:nvPr>
            <p:ph idx="1"/>
          </p:nvPr>
        </p:nvSpPr>
        <p:spPr>
          <a:xfrm>
            <a:off x="319959" y="2539381"/>
            <a:ext cx="10851243" cy="4632195"/>
          </a:xfrm>
        </p:spPr>
        <p:txBody>
          <a:bodyPr>
            <a:normAutofit/>
          </a:bodyPr>
          <a:lstStyle/>
          <a:p>
            <a:pPr marL="0" indent="0">
              <a:buNone/>
            </a:pPr>
            <a:r>
              <a:rPr lang="kk-KZ" sz="2000" b="1" i="1" dirty="0">
                <a:ea typeface="Times New Roman" panose="02020603050405020304" pitchFamily="18" charset="0"/>
                <a:cs typeface="Arial" panose="020B0604020202020204" pitchFamily="34" charset="0"/>
              </a:rPr>
              <a:t>Тема</a:t>
            </a:r>
            <a:r>
              <a:rPr lang="kk-KZ" sz="2000" dirty="0">
                <a:ea typeface="Times New Roman" panose="02020603050405020304" pitchFamily="18" charset="0"/>
                <a:cs typeface="Arial" panose="020B0604020202020204" pitchFamily="34" charset="0"/>
              </a:rPr>
              <a:t> </a:t>
            </a:r>
            <a:r>
              <a:rPr lang="kk-KZ" sz="2000" b="1" dirty="0">
                <a:solidFill>
                  <a:srgbClr val="C00000"/>
                </a:solidFill>
                <a:ea typeface="Times New Roman" panose="02020603050405020304" pitchFamily="18" charset="0"/>
                <a:cs typeface="Arial" panose="020B0604020202020204" pitchFamily="34" charset="0"/>
              </a:rPr>
              <a:t>«Разработка продуктивных </a:t>
            </a:r>
            <a:r>
              <a:rPr lang="ru-RU" sz="2000" b="1" dirty="0">
                <a:solidFill>
                  <a:srgbClr val="C00000"/>
                </a:solidFill>
                <a:ea typeface="Times New Roman" panose="02020603050405020304" pitchFamily="18" charset="0"/>
                <a:cs typeface="Arial" panose="020B0604020202020204" pitchFamily="34" charset="0"/>
              </a:rPr>
              <a:t>моделей</a:t>
            </a:r>
            <a:r>
              <a:rPr lang="kk-KZ" sz="2000" b="1" dirty="0">
                <a:solidFill>
                  <a:srgbClr val="C00000"/>
                </a:solidFill>
                <a:ea typeface="Times New Roman" panose="02020603050405020304" pitchFamily="18" charset="0"/>
                <a:cs typeface="Arial" panose="020B0604020202020204" pitchFamily="34" charset="0"/>
              </a:rPr>
              <a:t> управления портфелем развития организаци</a:t>
            </a:r>
            <a:r>
              <a:rPr lang="ru-RU" sz="2000" b="1" dirty="0">
                <a:solidFill>
                  <a:srgbClr val="C00000"/>
                </a:solidFill>
                <a:ea typeface="Times New Roman" panose="02020603050405020304" pitchFamily="18" charset="0"/>
                <a:cs typeface="Arial" panose="020B0604020202020204" pitchFamily="34" charset="0"/>
              </a:rPr>
              <a:t>й малого и среднего бизнеса</a:t>
            </a:r>
            <a:r>
              <a:rPr lang="kk-KZ" sz="2000" b="1" dirty="0">
                <a:solidFill>
                  <a:srgbClr val="C00000"/>
                </a:solidFill>
                <a:ea typeface="Times New Roman" panose="02020603050405020304" pitchFamily="18" charset="0"/>
                <a:cs typeface="Arial" panose="020B0604020202020204" pitchFamily="34" charset="0"/>
              </a:rPr>
              <a:t> для условий Казахстана</a:t>
            </a:r>
            <a:r>
              <a:rPr lang="ru-RU" sz="2000" b="1" dirty="0">
                <a:solidFill>
                  <a:srgbClr val="C00000"/>
                </a:solidFill>
                <a:ea typeface="Times New Roman" panose="02020603050405020304" pitchFamily="18" charset="0"/>
                <a:cs typeface="Arial" panose="020B0604020202020204" pitchFamily="34" charset="0"/>
              </a:rPr>
              <a:t> на основе идей и принципов </a:t>
            </a:r>
            <a:r>
              <a:rPr lang="en-US" sz="2000" b="1" dirty="0">
                <a:solidFill>
                  <a:srgbClr val="C00000"/>
                </a:solidFill>
                <a:ea typeface="Times New Roman" panose="02020603050405020304" pitchFamily="18" charset="0"/>
                <a:cs typeface="Arial" panose="020B0604020202020204" pitchFamily="34" charset="0"/>
              </a:rPr>
              <a:t>Agile</a:t>
            </a:r>
            <a:r>
              <a:rPr lang="ru-RU" sz="2000" b="1" dirty="0">
                <a:solidFill>
                  <a:srgbClr val="C00000"/>
                </a:solidFill>
                <a:ea typeface="Times New Roman" panose="02020603050405020304" pitchFamily="18" charset="0"/>
                <a:cs typeface="Arial" panose="020B0604020202020204" pitchFamily="34" charset="0"/>
              </a:rPr>
              <a:t>-</a:t>
            </a:r>
            <a:r>
              <a:rPr lang="kk-KZ" sz="2000" b="1" dirty="0">
                <a:solidFill>
                  <a:srgbClr val="C00000"/>
                </a:solidFill>
                <a:ea typeface="Times New Roman" panose="02020603050405020304" pitchFamily="18" charset="0"/>
                <a:cs typeface="Arial" panose="020B0604020202020204" pitchFamily="34" charset="0"/>
              </a:rPr>
              <a:t>технологий»</a:t>
            </a:r>
            <a:endParaRPr lang="ru-RU" sz="2000" b="1" dirty="0">
              <a:solidFill>
                <a:srgbClr val="C00000"/>
              </a:solidFill>
              <a:ea typeface="Times New Roman" panose="02020603050405020304" pitchFamily="18" charset="0"/>
              <a:cs typeface="Arial" panose="020B0604020202020204" pitchFamily="34" charset="0"/>
            </a:endParaRPr>
          </a:p>
          <a:p>
            <a:pPr marL="0" indent="0">
              <a:buNone/>
            </a:pPr>
            <a:endParaRPr lang="ru-RU" sz="2000" dirty="0">
              <a:solidFill>
                <a:srgbClr val="961436"/>
              </a:solidFill>
              <a:ea typeface="Times New Roman" panose="02020603050405020304" pitchFamily="18" charset="0"/>
              <a:cs typeface="Arial" panose="020B0604020202020204" pitchFamily="34" charset="0"/>
            </a:endParaRPr>
          </a:p>
          <a:p>
            <a:pPr marL="0" indent="0">
              <a:buNone/>
            </a:pPr>
            <a:r>
              <a:rPr lang="ru-RU" sz="2000" b="1" i="1" dirty="0">
                <a:ea typeface="Times New Roman" panose="02020603050405020304" pitchFamily="18" charset="0"/>
                <a:cs typeface="Arial" panose="020B0604020202020204" pitchFamily="34" charset="0"/>
              </a:rPr>
              <a:t>Цель проекта</a:t>
            </a:r>
            <a:r>
              <a:rPr lang="ru-RU" sz="2000" i="1" dirty="0">
                <a:ea typeface="Times New Roman" panose="02020603050405020304" pitchFamily="18" charset="0"/>
                <a:cs typeface="Arial" panose="020B0604020202020204" pitchFamily="34" charset="0"/>
              </a:rPr>
              <a:t> - </a:t>
            </a:r>
            <a:r>
              <a:rPr lang="ru-RU" sz="2000" dirty="0">
                <a:ea typeface="Times New Roman" panose="02020603050405020304" pitchFamily="18" charset="0"/>
                <a:cs typeface="Arial" panose="020B0604020202020204" pitchFamily="34" charset="0"/>
              </a:rPr>
              <a:t>Создание на базе исследования внешних и внутренних факторов, определяющих динамику развития предприятий в Казахстане, типовых продуктивных моделей управления предприятиями малого и среднего бизнеса на основе идей и принципов </a:t>
            </a:r>
            <a:r>
              <a:rPr lang="ru-RU" sz="2000" dirty="0" err="1">
                <a:ea typeface="Times New Roman" panose="02020603050405020304" pitchFamily="18" charset="0"/>
                <a:cs typeface="Arial" panose="020B0604020202020204" pitchFamily="34" charset="0"/>
              </a:rPr>
              <a:t>Agile</a:t>
            </a:r>
            <a:r>
              <a:rPr lang="ru-RU" sz="2000" dirty="0">
                <a:ea typeface="Times New Roman" panose="02020603050405020304" pitchFamily="18" charset="0"/>
                <a:cs typeface="Arial" panose="020B0604020202020204" pitchFamily="34" charset="0"/>
              </a:rPr>
              <a:t> технологий для увеличения доли их вклада во внутренний валовый продукт страны.</a:t>
            </a:r>
          </a:p>
          <a:p>
            <a:pPr marL="0" indent="0">
              <a:buNone/>
            </a:pPr>
            <a:endParaRPr lang="ru-RU" sz="2000" dirty="0">
              <a:ea typeface="Times New Roman" panose="02020603050405020304" pitchFamily="18" charset="0"/>
              <a:cs typeface="Arial" panose="020B0604020202020204" pitchFamily="34" charset="0"/>
            </a:endParaRPr>
          </a:p>
          <a:p>
            <a:pPr marL="0" indent="0">
              <a:buNone/>
            </a:pPr>
            <a:r>
              <a:rPr lang="ru-RU" sz="2000" dirty="0">
                <a:ea typeface="Times New Roman" panose="02020603050405020304" pitchFamily="18" charset="0"/>
                <a:cs typeface="Arial" panose="020B0604020202020204" pitchFamily="34" charset="0"/>
              </a:rPr>
              <a:t>Предполагаем вывести управление проектами трансформации </a:t>
            </a:r>
            <a:r>
              <a:rPr lang="ru-RU" sz="2000" b="1" dirty="0">
                <a:ea typeface="Times New Roman" panose="02020603050405020304" pitchFamily="18" charset="0"/>
                <a:cs typeface="Arial" panose="020B0604020202020204" pitchFamily="34" charset="0"/>
              </a:rPr>
              <a:t>компаний малого бизнеса в средний и руководство грантовых НИР </a:t>
            </a:r>
            <a:r>
              <a:rPr lang="ru-RU" sz="2000" dirty="0">
                <a:ea typeface="Times New Roman" panose="02020603050405020304" pitchFamily="18" charset="0"/>
                <a:cs typeface="Arial" panose="020B0604020202020204" pitchFamily="34" charset="0"/>
              </a:rPr>
              <a:t>на </a:t>
            </a:r>
            <a:r>
              <a:rPr lang="ru-RU" sz="2000" b="1" dirty="0">
                <a:solidFill>
                  <a:srgbClr val="0070C0"/>
                </a:solidFill>
                <a:ea typeface="Times New Roman" panose="02020603050405020304" pitchFamily="18" charset="0"/>
                <a:cs typeface="Arial" panose="020B0604020202020204" pitchFamily="34" charset="0"/>
              </a:rPr>
              <a:t>новый научно-методологический уровень, опирающейся на </a:t>
            </a:r>
            <a:r>
              <a:rPr lang="ru-RU" sz="2000" b="1" dirty="0" err="1">
                <a:solidFill>
                  <a:srgbClr val="0070C0"/>
                </a:solidFill>
                <a:ea typeface="Times New Roman" panose="02020603050405020304" pitchFamily="18" charset="0"/>
                <a:cs typeface="Arial" panose="020B0604020202020204" pitchFamily="34" charset="0"/>
              </a:rPr>
              <a:t>междисциплинарность</a:t>
            </a:r>
            <a:r>
              <a:rPr lang="ru-RU" sz="2000" b="1" dirty="0">
                <a:solidFill>
                  <a:srgbClr val="0070C0"/>
                </a:solidFill>
                <a:ea typeface="Times New Roman" panose="02020603050405020304" pitchFamily="18" charset="0"/>
                <a:cs typeface="Arial" panose="020B0604020202020204" pitchFamily="34" charset="0"/>
              </a:rPr>
              <a:t>, идеи, ценности и принципы </a:t>
            </a:r>
            <a:r>
              <a:rPr lang="en-US" sz="2000" b="1" dirty="0">
                <a:solidFill>
                  <a:srgbClr val="0070C0"/>
                </a:solidFill>
                <a:ea typeface="Times New Roman" panose="02020603050405020304" pitchFamily="18" charset="0"/>
                <a:cs typeface="Arial" panose="020B0604020202020204" pitchFamily="34" charset="0"/>
              </a:rPr>
              <a:t>Agile</a:t>
            </a:r>
            <a:r>
              <a:rPr lang="ru-RU" sz="2000" b="1" dirty="0">
                <a:solidFill>
                  <a:srgbClr val="0070C0"/>
                </a:solidFill>
                <a:ea typeface="Times New Roman" panose="02020603050405020304" pitchFamily="18" charset="0"/>
                <a:cs typeface="Arial" panose="020B0604020202020204" pitchFamily="34" charset="0"/>
              </a:rPr>
              <a:t>. </a:t>
            </a:r>
            <a:endParaRPr lang="ru-RU" sz="2000" b="1" dirty="0">
              <a:solidFill>
                <a:srgbClr val="0070C0"/>
              </a:solidFill>
              <a:cs typeface="Arial" panose="020B0604020202020204" pitchFamily="34" charset="0"/>
            </a:endParaRPr>
          </a:p>
        </p:txBody>
      </p:sp>
      <p:pic>
        <p:nvPicPr>
          <p:cNvPr id="5" name="Рисунок 4">
            <a:extLst>
              <a:ext uri="{FF2B5EF4-FFF2-40B4-BE49-F238E27FC236}">
                <a16:creationId xmlns:a16="http://schemas.microsoft.com/office/drawing/2014/main" id="{C79051F3-1AF8-4E6F-99CD-8AD95D2B9F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0297" y="3211855"/>
            <a:ext cx="1371599" cy="512982"/>
          </a:xfrm>
          <a:prstGeom prst="rect">
            <a:avLst/>
          </a:prstGeom>
        </p:spPr>
      </p:pic>
      <p:pic>
        <p:nvPicPr>
          <p:cNvPr id="9" name="Рисунок 8">
            <a:extLst>
              <a:ext uri="{FF2B5EF4-FFF2-40B4-BE49-F238E27FC236}">
                <a16:creationId xmlns:a16="http://schemas.microsoft.com/office/drawing/2014/main" id="{9D8AFCCF-DE02-4D31-9E99-7DE82B4D4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2706" y="1998821"/>
            <a:ext cx="1371599" cy="551886"/>
          </a:xfrm>
          <a:prstGeom prst="rect">
            <a:avLst/>
          </a:prstGeom>
        </p:spPr>
      </p:pic>
      <p:pic>
        <p:nvPicPr>
          <p:cNvPr id="10" name="image1.png">
            <a:extLst>
              <a:ext uri="{FF2B5EF4-FFF2-40B4-BE49-F238E27FC236}">
                <a16:creationId xmlns:a16="http://schemas.microsoft.com/office/drawing/2014/main" id="{A5DA9F59-E8C0-4D47-9CFB-7C18C83F76D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820154" y="4753542"/>
            <a:ext cx="1051887" cy="1004076"/>
          </a:xfrm>
          <a:prstGeom prst="rect">
            <a:avLst/>
          </a:prstGeom>
          <a:ln/>
        </p:spPr>
      </p:pic>
      <p:sp>
        <p:nvSpPr>
          <p:cNvPr id="4" name="Заголовок 3">
            <a:extLst>
              <a:ext uri="{FF2B5EF4-FFF2-40B4-BE49-F238E27FC236}">
                <a16:creationId xmlns:a16="http://schemas.microsoft.com/office/drawing/2014/main" id="{2D5FA6AA-AE92-55C2-232E-23D6E7FC0561}"/>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a:t>
            </a:r>
          </a:p>
          <a:p>
            <a:pPr algn="ctr"/>
            <a:r>
              <a:rPr lang="ru-RU" sz="3200" b="1" dirty="0">
                <a:solidFill>
                  <a:schemeClr val="bg1"/>
                </a:solidFill>
                <a:latin typeface="Arial" panose="020B0604020202020204" pitchFamily="34" charset="0"/>
                <a:cs typeface="Arial" panose="020B0604020202020204" pitchFamily="34" charset="0"/>
              </a:rPr>
              <a:t>и технологий через научно-образовательные Консорциумы        5/10</a:t>
            </a:r>
          </a:p>
        </p:txBody>
      </p:sp>
      <p:sp>
        <p:nvSpPr>
          <p:cNvPr id="7" name="Заголовок 1">
            <a:extLst>
              <a:ext uri="{FF2B5EF4-FFF2-40B4-BE49-F238E27FC236}">
                <a16:creationId xmlns:a16="http://schemas.microsoft.com/office/drawing/2014/main" id="{6E26402C-B80E-5779-F995-51C64ED50548}"/>
              </a:ext>
            </a:extLst>
          </p:cNvPr>
          <p:cNvSpPr txBox="1">
            <a:spLocks/>
          </p:cNvSpPr>
          <p:nvPr/>
        </p:nvSpPr>
        <p:spPr>
          <a:xfrm>
            <a:off x="279862" y="1905301"/>
            <a:ext cx="11654443" cy="651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600" b="1" dirty="0">
                <a:solidFill>
                  <a:srgbClr val="002060"/>
                </a:solidFill>
                <a:latin typeface="+mn-lt"/>
                <a:ea typeface="Calibri" panose="020F0502020204030204" pitchFamily="34" charset="0"/>
                <a:cs typeface="Arial" panose="020B0604020202020204" pitchFamily="34" charset="0"/>
              </a:rPr>
              <a:t>Консорциум в 2024 году завершил выполнение</a:t>
            </a:r>
            <a:br>
              <a:rPr lang="ru-RU" sz="2600" b="1" dirty="0">
                <a:solidFill>
                  <a:srgbClr val="002060"/>
                </a:solidFill>
                <a:latin typeface="+mn-lt"/>
                <a:ea typeface="Calibri" panose="020F0502020204030204" pitchFamily="34" charset="0"/>
                <a:cs typeface="Arial" panose="020B0604020202020204" pitchFamily="34" charset="0"/>
              </a:rPr>
            </a:br>
            <a:r>
              <a:rPr lang="ru-RU" sz="2600" b="1" dirty="0">
                <a:solidFill>
                  <a:srgbClr val="002060"/>
                </a:solidFill>
                <a:latin typeface="+mn-lt"/>
                <a:ea typeface="Calibri" panose="020F0502020204030204" pitchFamily="34" charset="0"/>
                <a:cs typeface="Arial" panose="020B0604020202020204" pitchFamily="34" charset="0"/>
              </a:rPr>
              <a:t>Научно-исследовательского проекта АР14871548-ОТ-24</a:t>
            </a:r>
            <a:br>
              <a:rPr lang="ru-RU" sz="2600" b="1" dirty="0">
                <a:solidFill>
                  <a:srgbClr val="002060"/>
                </a:solidFill>
                <a:latin typeface="+mn-lt"/>
                <a:ea typeface="Calibri" panose="020F0502020204030204" pitchFamily="34" charset="0"/>
                <a:cs typeface="Arial" panose="020B0604020202020204" pitchFamily="34" charset="0"/>
              </a:rPr>
            </a:br>
            <a:endParaRPr lang="ru-RU" sz="2600" b="1" dirty="0">
              <a:solidFill>
                <a:srgbClr val="002060"/>
              </a:solidFill>
              <a:latin typeface="+mn-lt"/>
              <a:cs typeface="Arial" panose="020B0604020202020204" pitchFamily="34" charset="0"/>
            </a:endParaRPr>
          </a:p>
        </p:txBody>
      </p:sp>
      <p:sp>
        <p:nvSpPr>
          <p:cNvPr id="2" name="Номер слайда 1">
            <a:extLst>
              <a:ext uri="{FF2B5EF4-FFF2-40B4-BE49-F238E27FC236}">
                <a16:creationId xmlns:a16="http://schemas.microsoft.com/office/drawing/2014/main" id="{1AB87842-B79A-3747-06AD-8D6BC571605B}"/>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26</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56676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28F7F1E9-B3EC-4459-AB7E-095DF1082F34}"/>
              </a:ext>
            </a:extLst>
          </p:cNvPr>
          <p:cNvPicPr>
            <a:picLocks noGrp="1" noChangeAspect="1"/>
          </p:cNvPicPr>
          <p:nvPr>
            <p:ph idx="1"/>
          </p:nvPr>
        </p:nvPicPr>
        <p:blipFill rotWithShape="1">
          <a:blip r:embed="rId2"/>
          <a:srcRect l="11329" t="19403" r="10313" b="10945"/>
          <a:stretch/>
        </p:blipFill>
        <p:spPr>
          <a:xfrm>
            <a:off x="1690143" y="1969996"/>
            <a:ext cx="9776007" cy="4888004"/>
          </a:xfrm>
        </p:spPr>
      </p:pic>
      <p:sp>
        <p:nvSpPr>
          <p:cNvPr id="11" name="Заголовок 1">
            <a:extLst>
              <a:ext uri="{FF2B5EF4-FFF2-40B4-BE49-F238E27FC236}">
                <a16:creationId xmlns:a16="http://schemas.microsoft.com/office/drawing/2014/main" id="{70D21134-D6ED-401C-80F3-21C12F3D92C3}"/>
              </a:ext>
            </a:extLst>
          </p:cNvPr>
          <p:cNvSpPr>
            <a:spLocks noGrp="1"/>
          </p:cNvSpPr>
          <p:nvPr>
            <p:ph type="title"/>
          </p:nvPr>
        </p:nvSpPr>
        <p:spPr>
          <a:xfrm>
            <a:off x="257695" y="1784306"/>
            <a:ext cx="11654443" cy="651894"/>
          </a:xfrm>
        </p:spPr>
        <p:txBody>
          <a:bodyPr>
            <a:noAutofit/>
          </a:bodyPr>
          <a:lstStyle/>
          <a:p>
            <a:r>
              <a:rPr lang="ru-RU" sz="2600" b="1" dirty="0">
                <a:solidFill>
                  <a:srgbClr val="002060"/>
                </a:solidFill>
                <a:latin typeface="+mn-lt"/>
                <a:ea typeface="Calibri" panose="020F0502020204030204" pitchFamily="34" charset="0"/>
                <a:cs typeface="Arial" panose="020B0604020202020204" pitchFamily="34" charset="0"/>
              </a:rPr>
              <a:t>Компоненты технологии ПАУПРО - домены исполнения</a:t>
            </a:r>
            <a:br>
              <a:rPr lang="ru-RU" sz="2600" b="1" dirty="0">
                <a:solidFill>
                  <a:srgbClr val="002060"/>
                </a:solidFill>
                <a:latin typeface="+mn-lt"/>
                <a:ea typeface="Calibri" panose="020F0502020204030204" pitchFamily="34" charset="0"/>
                <a:cs typeface="Arial" panose="020B0604020202020204" pitchFamily="34" charset="0"/>
              </a:rPr>
            </a:br>
            <a:endParaRPr lang="ru-RU" sz="2600" b="1" dirty="0">
              <a:solidFill>
                <a:srgbClr val="002060"/>
              </a:solidFill>
              <a:latin typeface="+mn-lt"/>
              <a:cs typeface="Arial" panose="020B0604020202020204" pitchFamily="34" charset="0"/>
            </a:endParaRPr>
          </a:p>
        </p:txBody>
      </p:sp>
      <p:sp>
        <p:nvSpPr>
          <p:cNvPr id="7" name="Заголовок 3">
            <a:extLst>
              <a:ext uri="{FF2B5EF4-FFF2-40B4-BE49-F238E27FC236}">
                <a16:creationId xmlns:a16="http://schemas.microsoft.com/office/drawing/2014/main" id="{34F8CEA0-28CF-457C-9675-EDC8DA468155}"/>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6/10</a:t>
            </a:r>
          </a:p>
        </p:txBody>
      </p:sp>
      <p:sp>
        <p:nvSpPr>
          <p:cNvPr id="2" name="Номер слайда 1">
            <a:extLst>
              <a:ext uri="{FF2B5EF4-FFF2-40B4-BE49-F238E27FC236}">
                <a16:creationId xmlns:a16="http://schemas.microsoft.com/office/drawing/2014/main" id="{282D1B80-C33B-B771-B1C4-9F2F107F8998}"/>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27</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232758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EC3EFAC4-E1D3-4072-8218-DBE31CD9FF80}"/>
              </a:ext>
            </a:extLst>
          </p:cNvPr>
          <p:cNvPicPr>
            <a:picLocks noChangeAspect="1"/>
          </p:cNvPicPr>
          <p:nvPr/>
        </p:nvPicPr>
        <p:blipFill rotWithShape="1">
          <a:blip r:embed="rId2"/>
          <a:srcRect l="25102" t="36327" r="13367" b="14558"/>
          <a:stretch/>
        </p:blipFill>
        <p:spPr>
          <a:xfrm>
            <a:off x="863987" y="2276260"/>
            <a:ext cx="10441858" cy="4465074"/>
          </a:xfrm>
          <a:prstGeom prst="rect">
            <a:avLst/>
          </a:prstGeom>
        </p:spPr>
      </p:pic>
      <p:sp>
        <p:nvSpPr>
          <p:cNvPr id="4" name="Rectangle 2">
            <a:extLst>
              <a:ext uri="{FF2B5EF4-FFF2-40B4-BE49-F238E27FC236}">
                <a16:creationId xmlns:a16="http://schemas.microsoft.com/office/drawing/2014/main" id="{10F495B0-212D-403E-8418-CA92E0067851}"/>
              </a:ext>
            </a:extLst>
          </p:cNvPr>
          <p:cNvSpPr>
            <a:spLocks noChangeArrowheads="1"/>
          </p:cNvSpPr>
          <p:nvPr/>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Заголовок 1">
            <a:extLst>
              <a:ext uri="{FF2B5EF4-FFF2-40B4-BE49-F238E27FC236}">
                <a16:creationId xmlns:a16="http://schemas.microsoft.com/office/drawing/2014/main" id="{0FB6CD4B-6275-4F56-BCAC-E6C1E5CD2A1A}"/>
              </a:ext>
            </a:extLst>
          </p:cNvPr>
          <p:cNvSpPr>
            <a:spLocks noGrp="1"/>
          </p:cNvSpPr>
          <p:nvPr>
            <p:ph type="title"/>
          </p:nvPr>
        </p:nvSpPr>
        <p:spPr>
          <a:xfrm>
            <a:off x="257695" y="1858950"/>
            <a:ext cx="11654443" cy="651894"/>
          </a:xfrm>
        </p:spPr>
        <p:txBody>
          <a:bodyPr>
            <a:noAutofit/>
          </a:bodyPr>
          <a:lstStyle/>
          <a:p>
            <a:r>
              <a:rPr lang="ru-RU" sz="2400" b="1" dirty="0">
                <a:solidFill>
                  <a:srgbClr val="002060"/>
                </a:solidFill>
                <a:latin typeface="+mn-lt"/>
                <a:ea typeface="Calibri" panose="020F0502020204030204" pitchFamily="34" charset="0"/>
                <a:cs typeface="Arial" panose="020B0604020202020204" pitchFamily="34" charset="0"/>
              </a:rPr>
              <a:t>Модель ПАУПРО.</a:t>
            </a:r>
            <a:br>
              <a:rPr lang="ru-RU" sz="2400" b="1" dirty="0">
                <a:solidFill>
                  <a:srgbClr val="002060"/>
                </a:solidFill>
                <a:latin typeface="+mn-lt"/>
                <a:ea typeface="Calibri" panose="020F0502020204030204" pitchFamily="34" charset="0"/>
                <a:cs typeface="Arial" panose="020B0604020202020204" pitchFamily="34" charset="0"/>
              </a:rPr>
            </a:br>
            <a:r>
              <a:rPr lang="ru-RU" sz="2400" b="1" dirty="0">
                <a:solidFill>
                  <a:srgbClr val="002060"/>
                </a:solidFill>
                <a:latin typeface="+mn-lt"/>
                <a:ea typeface="Calibri" panose="020F0502020204030204" pitchFamily="34" charset="0"/>
                <a:cs typeface="Arial" panose="020B0604020202020204" pitchFamily="34" charset="0"/>
              </a:rPr>
              <a:t>Фазы развития организации, ориентированной на знания</a:t>
            </a:r>
            <a:br>
              <a:rPr lang="ru-RU" sz="2000" b="1" dirty="0">
                <a:solidFill>
                  <a:srgbClr val="002060"/>
                </a:solidFill>
                <a:latin typeface="+mn-lt"/>
                <a:ea typeface="Calibri" panose="020F0502020204030204" pitchFamily="34" charset="0"/>
                <a:cs typeface="Arial" panose="020B0604020202020204" pitchFamily="34" charset="0"/>
              </a:rPr>
            </a:br>
            <a:endParaRPr lang="ru-RU" sz="2000" b="1" dirty="0">
              <a:solidFill>
                <a:srgbClr val="002060"/>
              </a:solidFill>
              <a:latin typeface="+mn-lt"/>
              <a:cs typeface="Arial" panose="020B0604020202020204" pitchFamily="34" charset="0"/>
            </a:endParaRPr>
          </a:p>
        </p:txBody>
      </p:sp>
      <p:sp>
        <p:nvSpPr>
          <p:cNvPr id="2" name="Заголовок 3">
            <a:extLst>
              <a:ext uri="{FF2B5EF4-FFF2-40B4-BE49-F238E27FC236}">
                <a16:creationId xmlns:a16="http://schemas.microsoft.com/office/drawing/2014/main" id="{B618A335-8BCF-6A04-31C4-CD23544A47A2}"/>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7/10</a:t>
            </a:r>
          </a:p>
        </p:txBody>
      </p:sp>
      <p:sp>
        <p:nvSpPr>
          <p:cNvPr id="3" name="Номер слайда 1">
            <a:extLst>
              <a:ext uri="{FF2B5EF4-FFF2-40B4-BE49-F238E27FC236}">
                <a16:creationId xmlns:a16="http://schemas.microsoft.com/office/drawing/2014/main" id="{96B17D47-27DE-1813-2369-494D1B8A6861}"/>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28</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8263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a:extLst>
              <a:ext uri="{FF2B5EF4-FFF2-40B4-BE49-F238E27FC236}">
                <a16:creationId xmlns:a16="http://schemas.microsoft.com/office/drawing/2014/main" id="{B610BC4B-F988-4415-A6DD-7AAE9BE883FA}"/>
              </a:ext>
            </a:extLst>
          </p:cNvPr>
          <p:cNvPicPr>
            <a:picLocks noGrp="1" noChangeAspect="1"/>
          </p:cNvPicPr>
          <p:nvPr>
            <p:ph idx="1"/>
          </p:nvPr>
        </p:nvPicPr>
        <p:blipFill rotWithShape="1">
          <a:blip r:embed="rId2"/>
          <a:srcRect l="41726" t="27158" r="15983" b="11434"/>
          <a:stretch/>
        </p:blipFill>
        <p:spPr>
          <a:xfrm>
            <a:off x="349592" y="2166247"/>
            <a:ext cx="5277900" cy="4310833"/>
          </a:xfrm>
        </p:spPr>
      </p:pic>
      <p:pic>
        <p:nvPicPr>
          <p:cNvPr id="4" name="Рисунок 3">
            <a:extLst>
              <a:ext uri="{FF2B5EF4-FFF2-40B4-BE49-F238E27FC236}">
                <a16:creationId xmlns:a16="http://schemas.microsoft.com/office/drawing/2014/main" id="{C4187A66-623F-445F-BA07-D6ED4FF3A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663" y="4122369"/>
            <a:ext cx="1715696" cy="2424923"/>
          </a:xfrm>
          <a:prstGeom prst="rect">
            <a:avLst/>
          </a:prstGeom>
        </p:spPr>
      </p:pic>
      <p:pic>
        <p:nvPicPr>
          <p:cNvPr id="13" name="Рисунок 12">
            <a:extLst>
              <a:ext uri="{FF2B5EF4-FFF2-40B4-BE49-F238E27FC236}">
                <a16:creationId xmlns:a16="http://schemas.microsoft.com/office/drawing/2014/main" id="{D3FECBB7-1DB2-4411-98DB-FB14DD6BFDE6}"/>
              </a:ext>
            </a:extLst>
          </p:cNvPr>
          <p:cNvPicPr>
            <a:picLocks noChangeAspect="1"/>
          </p:cNvPicPr>
          <p:nvPr/>
        </p:nvPicPr>
        <p:blipFill rotWithShape="1">
          <a:blip r:embed="rId4">
            <a:extLst>
              <a:ext uri="{28A0092B-C50C-407E-A947-70E740481C1C}">
                <a14:useLocalDpi xmlns:a14="http://schemas.microsoft.com/office/drawing/2010/main" val="0"/>
              </a:ext>
            </a:extLst>
          </a:blip>
          <a:srcRect t="1754" r="1119" b="48815"/>
          <a:stretch/>
        </p:blipFill>
        <p:spPr>
          <a:xfrm rot="5400000">
            <a:off x="9895549" y="4498240"/>
            <a:ext cx="2424923" cy="1715695"/>
          </a:xfrm>
          <a:prstGeom prst="rect">
            <a:avLst/>
          </a:prstGeom>
        </p:spPr>
      </p:pic>
      <p:pic>
        <p:nvPicPr>
          <p:cNvPr id="12" name="Рисунок 11">
            <a:extLst>
              <a:ext uri="{FF2B5EF4-FFF2-40B4-BE49-F238E27FC236}">
                <a16:creationId xmlns:a16="http://schemas.microsoft.com/office/drawing/2014/main" id="{CBFA5C52-B94F-4E5F-B02E-29C0C72A7EF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32675" y="1778670"/>
            <a:ext cx="4447805" cy="2234461"/>
          </a:xfrm>
          <a:prstGeom prst="rect">
            <a:avLst/>
          </a:prstGeom>
          <a:ln>
            <a:noFill/>
          </a:ln>
          <a:effectLst>
            <a:outerShdw blurRad="292100" dist="139700" dir="2700000" algn="tl" rotWithShape="0">
              <a:srgbClr val="333333">
                <a:alpha val="65000"/>
              </a:srgbClr>
            </a:outerShdw>
          </a:effectLst>
        </p:spPr>
      </p:pic>
      <p:sp>
        <p:nvSpPr>
          <p:cNvPr id="16" name="Заголовок 1">
            <a:extLst>
              <a:ext uri="{FF2B5EF4-FFF2-40B4-BE49-F238E27FC236}">
                <a16:creationId xmlns:a16="http://schemas.microsoft.com/office/drawing/2014/main" id="{A2233061-8BA3-45AE-A60A-7D9659F8024B}"/>
              </a:ext>
            </a:extLst>
          </p:cNvPr>
          <p:cNvSpPr txBox="1">
            <a:spLocks/>
          </p:cNvSpPr>
          <p:nvPr/>
        </p:nvSpPr>
        <p:spPr>
          <a:xfrm>
            <a:off x="879995" y="1796452"/>
            <a:ext cx="11654443" cy="651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a:solidFill>
                  <a:srgbClr val="002060"/>
                </a:solidFill>
                <a:latin typeface="+mn-lt"/>
                <a:cs typeface="Arial" panose="020B0604020202020204" pitchFamily="34" charset="0"/>
              </a:rPr>
              <a:t>Модель ПАУПРО.  Домены исполнения</a:t>
            </a:r>
            <a:br>
              <a:rPr lang="ru-RU" sz="2000" b="1" dirty="0">
                <a:solidFill>
                  <a:srgbClr val="002060"/>
                </a:solidFill>
                <a:latin typeface="+mn-lt"/>
                <a:ea typeface="Calibri" panose="020F0502020204030204" pitchFamily="34" charset="0"/>
                <a:cs typeface="Arial" panose="020B0604020202020204" pitchFamily="34" charset="0"/>
              </a:rPr>
            </a:br>
            <a:endParaRPr lang="ru-RU" sz="2000" b="1" dirty="0">
              <a:solidFill>
                <a:srgbClr val="002060"/>
              </a:solidFill>
              <a:latin typeface="+mn-lt"/>
              <a:cs typeface="Arial" panose="020B0604020202020204" pitchFamily="34" charset="0"/>
            </a:endParaRPr>
          </a:p>
        </p:txBody>
      </p:sp>
      <p:sp>
        <p:nvSpPr>
          <p:cNvPr id="2" name="Заголовок 3">
            <a:extLst>
              <a:ext uri="{FF2B5EF4-FFF2-40B4-BE49-F238E27FC236}">
                <a16:creationId xmlns:a16="http://schemas.microsoft.com/office/drawing/2014/main" id="{D535E909-20FA-2251-F651-20AF0B9A5023}"/>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Продвижение отечественных научных исследований и технологий через научно-образовательные Консорциумы       8/10</a:t>
            </a:r>
          </a:p>
        </p:txBody>
      </p:sp>
      <p:pic>
        <p:nvPicPr>
          <p:cNvPr id="9" name="Рисунок 8">
            <a:extLst>
              <a:ext uri="{FF2B5EF4-FFF2-40B4-BE49-F238E27FC236}">
                <a16:creationId xmlns:a16="http://schemas.microsoft.com/office/drawing/2014/main" id="{4BA92204-7666-4DDD-8BF3-7D40FB504C57}"/>
              </a:ext>
            </a:extLst>
          </p:cNvPr>
          <p:cNvPicPr>
            <a:picLocks noChangeAspect="1"/>
          </p:cNvPicPr>
          <p:nvPr/>
        </p:nvPicPr>
        <p:blipFill>
          <a:blip r:embed="rId7"/>
          <a:stretch>
            <a:fillRect/>
          </a:stretch>
        </p:blipFill>
        <p:spPr>
          <a:xfrm>
            <a:off x="8374481" y="4143625"/>
            <a:ext cx="1829517" cy="2424923"/>
          </a:xfrm>
          <a:prstGeom prst="rect">
            <a:avLst/>
          </a:prstGeom>
        </p:spPr>
      </p:pic>
      <p:sp>
        <p:nvSpPr>
          <p:cNvPr id="3" name="Номер слайда 1">
            <a:extLst>
              <a:ext uri="{FF2B5EF4-FFF2-40B4-BE49-F238E27FC236}">
                <a16:creationId xmlns:a16="http://schemas.microsoft.com/office/drawing/2014/main" id="{6CA7023F-3ADB-47D3-6585-58120C3DAC42}"/>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29</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153689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7910CAC7-33D2-4830-8EFA-E65B90D36EC0}"/>
              </a:ext>
            </a:extLst>
          </p:cNvPr>
          <p:cNvPicPr>
            <a:picLocks noChangeAspect="1"/>
          </p:cNvPicPr>
          <p:nvPr/>
        </p:nvPicPr>
        <p:blipFill rotWithShape="1">
          <a:blip r:embed="rId2"/>
          <a:srcRect l="12251" t="17334" r="13499" b="18074"/>
          <a:stretch/>
        </p:blipFill>
        <p:spPr>
          <a:xfrm>
            <a:off x="6540759" y="4025041"/>
            <a:ext cx="5371379" cy="2628419"/>
          </a:xfrm>
          <a:prstGeom prst="rect">
            <a:avLst/>
          </a:prstGeom>
        </p:spPr>
      </p:pic>
      <p:sp>
        <p:nvSpPr>
          <p:cNvPr id="3" name="Объект 2">
            <a:extLst>
              <a:ext uri="{FF2B5EF4-FFF2-40B4-BE49-F238E27FC236}">
                <a16:creationId xmlns:a16="http://schemas.microsoft.com/office/drawing/2014/main" id="{2602542B-586E-41F8-A3B4-6A20EFCE7EB3}"/>
              </a:ext>
            </a:extLst>
          </p:cNvPr>
          <p:cNvSpPr>
            <a:spLocks noGrp="1"/>
          </p:cNvSpPr>
          <p:nvPr>
            <p:ph idx="1"/>
          </p:nvPr>
        </p:nvSpPr>
        <p:spPr>
          <a:xfrm>
            <a:off x="450734" y="5077519"/>
            <a:ext cx="5941952" cy="2097059"/>
          </a:xfrm>
        </p:spPr>
        <p:txBody>
          <a:bodyPr>
            <a:normAutofit/>
          </a:bodyPr>
          <a:lstStyle/>
          <a:p>
            <a:pPr marL="0" indent="0">
              <a:buNone/>
            </a:pPr>
            <a:r>
              <a:rPr lang="ru-RU" sz="2200" dirty="0">
                <a:solidFill>
                  <a:srgbClr val="002060"/>
                </a:solidFill>
                <a:effectLst/>
                <a:ea typeface="Times New Roman" panose="02020603050405020304" pitchFamily="18" charset="0"/>
                <a:cs typeface="Arial" panose="020B0604020202020204" pitchFamily="34" charset="0"/>
              </a:rPr>
              <a:t>По каждой из секций мы зафиксировали ощутимый прогресс в достижении поставленных задач, что позволяет констатировать — избранная траектория развития оправдала ожидания.</a:t>
            </a:r>
          </a:p>
          <a:p>
            <a:pPr marL="0" indent="0" algn="just">
              <a:buNone/>
            </a:pPr>
            <a:endParaRPr lang="ru-RU" sz="2400" dirty="0">
              <a:effectLst/>
              <a:latin typeface="+mj-lt"/>
              <a:ea typeface="Calibri" panose="020F0502020204030204" pitchFamily="34" charset="0"/>
              <a:cs typeface="Times New Roman" panose="02020603050405020304" pitchFamily="18" charset="0"/>
            </a:endParaRPr>
          </a:p>
          <a:p>
            <a:pPr marL="0" indent="0">
              <a:buNone/>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3200" dirty="0"/>
          </a:p>
        </p:txBody>
      </p:sp>
      <p:sp>
        <p:nvSpPr>
          <p:cNvPr id="4" name="Заголовок 3">
            <a:extLst>
              <a:ext uri="{FF2B5EF4-FFF2-40B4-BE49-F238E27FC236}">
                <a16:creationId xmlns:a16="http://schemas.microsoft.com/office/drawing/2014/main" id="{A7071241-16AB-4AF4-8B7F-3F9E4458C5E6}"/>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latin typeface="Arial" panose="020B0604020202020204" pitchFamily="34" charset="0"/>
                <a:cs typeface="Arial" panose="020B0604020202020204" pitchFamily="34" charset="0"/>
              </a:rPr>
              <a:t>Введение (1/4)</a:t>
            </a:r>
          </a:p>
        </p:txBody>
      </p:sp>
      <p:pic>
        <p:nvPicPr>
          <p:cNvPr id="6" name="Рисунок 5">
            <a:extLst>
              <a:ext uri="{FF2B5EF4-FFF2-40B4-BE49-F238E27FC236}">
                <a16:creationId xmlns:a16="http://schemas.microsoft.com/office/drawing/2014/main" id="{340F2407-130C-45A6-BC52-A66863538082}"/>
              </a:ext>
            </a:extLst>
          </p:cNvPr>
          <p:cNvPicPr>
            <a:picLocks noChangeAspect="1"/>
          </p:cNvPicPr>
          <p:nvPr/>
        </p:nvPicPr>
        <p:blipFill rotWithShape="1">
          <a:blip r:embed="rId3"/>
          <a:srcRect l="53076" t="49737" r="32157" b="21926"/>
          <a:stretch/>
        </p:blipFill>
        <p:spPr>
          <a:xfrm>
            <a:off x="9977346" y="1812759"/>
            <a:ext cx="1934792" cy="2088529"/>
          </a:xfrm>
          <a:prstGeom prst="rect">
            <a:avLst/>
          </a:prstGeom>
        </p:spPr>
      </p:pic>
      <p:sp>
        <p:nvSpPr>
          <p:cNvPr id="9" name="Объект 2">
            <a:extLst>
              <a:ext uri="{FF2B5EF4-FFF2-40B4-BE49-F238E27FC236}">
                <a16:creationId xmlns:a16="http://schemas.microsoft.com/office/drawing/2014/main" id="{FE14FFF8-0104-42D3-B2AB-D7194ACA480E}"/>
              </a:ext>
            </a:extLst>
          </p:cNvPr>
          <p:cNvSpPr txBox="1">
            <a:spLocks/>
          </p:cNvSpPr>
          <p:nvPr/>
        </p:nvSpPr>
        <p:spPr>
          <a:xfrm>
            <a:off x="450734" y="1812759"/>
            <a:ext cx="9383731" cy="221935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1900" dirty="0">
                <a:solidFill>
                  <a:srgbClr val="002060"/>
                </a:solidFill>
                <a:ea typeface="Times New Roman" panose="02020603050405020304" pitchFamily="18" charset="0"/>
                <a:cs typeface="Arial" panose="020B0604020202020204" pitchFamily="34" charset="0"/>
              </a:rPr>
              <a:t>Минувший год стал очередным этапом поступательного движения нашей Академии к реализации миссии, закрепленной в корпоративной Конституции. </a:t>
            </a:r>
          </a:p>
          <a:p>
            <a:pPr marL="0" indent="0" algn="just">
              <a:lnSpc>
                <a:spcPct val="120000"/>
              </a:lnSpc>
              <a:buFont typeface="Arial" panose="020B0604020202020204" pitchFamily="34" charset="0"/>
              <a:buNone/>
            </a:pPr>
            <a:r>
              <a:rPr lang="ru-RU" sz="1900" dirty="0">
                <a:solidFill>
                  <a:srgbClr val="002060"/>
                </a:solidFill>
              </a:rPr>
              <a:t>В отчётный период </a:t>
            </a:r>
            <a:r>
              <a:rPr lang="ru-RU" sz="1900" b="1" dirty="0">
                <a:solidFill>
                  <a:srgbClr val="C00000"/>
                </a:solidFill>
              </a:rPr>
              <a:t>с 18 апреля 2024 г. по 17 апреля 2025 г. </a:t>
            </a:r>
            <a:r>
              <a:rPr lang="ru-RU" sz="1900" dirty="0">
                <a:solidFill>
                  <a:srgbClr val="002060"/>
                </a:solidFill>
              </a:rPr>
              <a:t>в Международную академию информатизации (МАИН) было принято </a:t>
            </a:r>
            <a:r>
              <a:rPr lang="ru-RU" sz="1900" b="1" dirty="0">
                <a:solidFill>
                  <a:srgbClr val="C00000"/>
                </a:solidFill>
              </a:rPr>
              <a:t>61 новое членство</a:t>
            </a:r>
            <a:r>
              <a:rPr lang="ru-RU" sz="1900" b="1" dirty="0">
                <a:solidFill>
                  <a:srgbClr val="002060"/>
                </a:solidFill>
              </a:rPr>
              <a:t>:</a:t>
            </a:r>
            <a:r>
              <a:rPr lang="ru-RU" sz="1900" dirty="0">
                <a:solidFill>
                  <a:srgbClr val="002060"/>
                </a:solidFill>
              </a:rPr>
              <a:t> 37 академиков, 23 член‑корреспондента и 1 адъюнкт. </a:t>
            </a:r>
          </a:p>
          <a:p>
            <a:pPr marL="0" indent="0" algn="just">
              <a:buFont typeface="Arial" panose="020B0604020202020204" pitchFamily="34" charset="0"/>
              <a:buNone/>
            </a:pPr>
            <a:r>
              <a:rPr lang="ru-RU" sz="1900" dirty="0">
                <a:solidFill>
                  <a:srgbClr val="002060"/>
                </a:solidFill>
              </a:rPr>
              <a:t>По итогам выборов </a:t>
            </a:r>
            <a:r>
              <a:rPr lang="ru-RU" sz="1900" b="1" dirty="0">
                <a:solidFill>
                  <a:srgbClr val="C00000"/>
                </a:solidFill>
              </a:rPr>
              <a:t>четыре член‑корреспондента переизбраны в академики. </a:t>
            </a:r>
          </a:p>
          <a:p>
            <a:pPr marL="0" indent="0" algn="just">
              <a:buNone/>
            </a:pPr>
            <a:r>
              <a:rPr lang="ru-RU" sz="1900" dirty="0">
                <a:solidFill>
                  <a:srgbClr val="002060"/>
                </a:solidFill>
              </a:rPr>
              <a:t>За указанный период скончались семь членов Академии, трое прекратили членство по собственному желанию, у одного члена членство временно приостановлено.</a:t>
            </a:r>
          </a:p>
          <a:p>
            <a:pPr marL="0" indent="0">
              <a:buFont typeface="Arial" panose="020B0604020202020204" pitchFamily="34" charset="0"/>
              <a:buNone/>
            </a:pPr>
            <a:endParaRPr lang="ru-RU" dirty="0">
              <a:ea typeface="Times New Roman" panose="02020603050405020304" pitchFamily="18" charset="0"/>
              <a:cs typeface="Arial" panose="020B0604020202020204" pitchFamily="34" charset="0"/>
            </a:endParaRPr>
          </a:p>
          <a:p>
            <a:pPr marL="0" indent="0">
              <a:buFont typeface="Arial" panose="020B0604020202020204" pitchFamily="34" charset="0"/>
              <a:buNone/>
            </a:pP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endParaRPr lang="ru-RU" sz="3200" dirty="0"/>
          </a:p>
        </p:txBody>
      </p:sp>
      <p:sp>
        <p:nvSpPr>
          <p:cNvPr id="5" name="TextBox 4">
            <a:extLst>
              <a:ext uri="{FF2B5EF4-FFF2-40B4-BE49-F238E27FC236}">
                <a16:creationId xmlns:a16="http://schemas.microsoft.com/office/drawing/2014/main" id="{E22377E2-AFEA-4C82-ABD1-47AECE586412}"/>
              </a:ext>
            </a:extLst>
          </p:cNvPr>
          <p:cNvSpPr txBox="1"/>
          <p:nvPr/>
        </p:nvSpPr>
        <p:spPr>
          <a:xfrm>
            <a:off x="450734" y="4032118"/>
            <a:ext cx="5941952" cy="923330"/>
          </a:xfrm>
          <a:prstGeom prst="rect">
            <a:avLst/>
          </a:prstGeom>
          <a:noFill/>
        </p:spPr>
        <p:txBody>
          <a:bodyPr wrap="square" rtlCol="0">
            <a:spAutoFit/>
          </a:bodyPr>
          <a:lstStyle/>
          <a:p>
            <a:pPr marL="0" indent="0">
              <a:buNone/>
            </a:pPr>
            <a:r>
              <a:rPr lang="ru-RU" sz="1800" b="1" i="1" dirty="0">
                <a:solidFill>
                  <a:srgbClr val="2C0979"/>
                </a:solidFill>
                <a:latin typeface="Calibri"/>
                <a:cs typeface="Calibri"/>
              </a:rPr>
              <a:t>МИССИЯ МАИН - Форми</a:t>
            </a:r>
            <a:r>
              <a:rPr lang="ru-RU" sz="1800" b="1" i="1" spc="-10" dirty="0">
                <a:solidFill>
                  <a:srgbClr val="2C0979"/>
                </a:solidFill>
                <a:latin typeface="Calibri"/>
                <a:cs typeface="Calibri"/>
              </a:rPr>
              <a:t>р</a:t>
            </a:r>
            <a:r>
              <a:rPr lang="ru-RU" sz="1800" b="1" i="1" spc="0" dirty="0">
                <a:solidFill>
                  <a:srgbClr val="2C0979"/>
                </a:solidFill>
                <a:latin typeface="Calibri"/>
                <a:cs typeface="Calibri"/>
              </a:rPr>
              <a:t>ование </a:t>
            </a:r>
            <a:r>
              <a:rPr lang="ru-RU" sz="1800" b="1" i="1" spc="-10" dirty="0">
                <a:solidFill>
                  <a:srgbClr val="2C0979"/>
                </a:solidFill>
                <a:latin typeface="Calibri"/>
                <a:cs typeface="Calibri"/>
              </a:rPr>
              <a:t>и</a:t>
            </a:r>
            <a:r>
              <a:rPr lang="ru-RU" sz="1800" b="1" i="1" spc="0" dirty="0">
                <a:solidFill>
                  <a:srgbClr val="2C0979"/>
                </a:solidFill>
                <a:latin typeface="Calibri"/>
                <a:cs typeface="Calibri"/>
              </a:rPr>
              <a:t>нформац</a:t>
            </a:r>
            <a:r>
              <a:rPr lang="ru-RU" sz="1800" b="1" i="1" spc="-10" dirty="0">
                <a:solidFill>
                  <a:srgbClr val="2C0979"/>
                </a:solidFill>
                <a:latin typeface="Calibri"/>
                <a:cs typeface="Calibri"/>
              </a:rPr>
              <a:t>и</a:t>
            </a:r>
            <a:r>
              <a:rPr lang="ru-RU" sz="1800" b="1" i="1" spc="0" dirty="0">
                <a:solidFill>
                  <a:srgbClr val="2C0979"/>
                </a:solidFill>
                <a:latin typeface="Calibri"/>
                <a:cs typeface="Calibri"/>
              </a:rPr>
              <a:t>онно</a:t>
            </a:r>
            <a:r>
              <a:rPr lang="ru-RU" sz="1800" b="1" i="1" spc="5" dirty="0">
                <a:solidFill>
                  <a:srgbClr val="2C0979"/>
                </a:solidFill>
                <a:latin typeface="Calibri"/>
                <a:cs typeface="Calibri"/>
              </a:rPr>
              <a:t> </a:t>
            </a:r>
            <a:r>
              <a:rPr lang="ru-RU" sz="1800" b="1" i="1" spc="-10" dirty="0">
                <a:solidFill>
                  <a:srgbClr val="2C0979"/>
                </a:solidFill>
                <a:latin typeface="Calibri"/>
                <a:cs typeface="Calibri"/>
              </a:rPr>
              <a:t>р</a:t>
            </a:r>
            <a:r>
              <a:rPr lang="ru-RU" sz="1800" b="1" i="1" spc="0" dirty="0">
                <a:solidFill>
                  <a:srgbClr val="2C0979"/>
                </a:solidFill>
                <a:latin typeface="Calibri"/>
                <a:cs typeface="Calibri"/>
              </a:rPr>
              <a:t>азв</a:t>
            </a:r>
            <a:r>
              <a:rPr lang="ru-RU" sz="1800" b="1" i="1" spc="-10" dirty="0">
                <a:solidFill>
                  <a:srgbClr val="2C0979"/>
                </a:solidFill>
                <a:latin typeface="Calibri"/>
                <a:cs typeface="Calibri"/>
              </a:rPr>
              <a:t>и</a:t>
            </a:r>
            <a:r>
              <a:rPr lang="ru-RU" sz="1800" b="1" i="1" spc="-25" dirty="0">
                <a:solidFill>
                  <a:srgbClr val="2C0979"/>
                </a:solidFill>
                <a:latin typeface="Calibri"/>
                <a:cs typeface="Calibri"/>
              </a:rPr>
              <a:t>т</a:t>
            </a:r>
            <a:r>
              <a:rPr lang="ru-RU" sz="1800" b="1" i="1" spc="0" dirty="0">
                <a:solidFill>
                  <a:srgbClr val="2C0979"/>
                </a:solidFill>
                <a:latin typeface="Calibri"/>
                <a:cs typeface="Calibri"/>
              </a:rPr>
              <a:t>о</a:t>
            </a:r>
            <a:r>
              <a:rPr lang="ru-RU" sz="1800" b="1" i="1" spc="-20" dirty="0">
                <a:solidFill>
                  <a:srgbClr val="2C0979"/>
                </a:solidFill>
                <a:latin typeface="Calibri"/>
                <a:cs typeface="Calibri"/>
              </a:rPr>
              <a:t>г</a:t>
            </a:r>
            <a:r>
              <a:rPr lang="ru-RU" sz="1800" b="1" i="1" spc="0" dirty="0">
                <a:solidFill>
                  <a:srgbClr val="2C0979"/>
                </a:solidFill>
                <a:latin typeface="Calibri"/>
                <a:cs typeface="Calibri"/>
              </a:rPr>
              <a:t>о, и</a:t>
            </a:r>
            <a:r>
              <a:rPr lang="ru-RU" sz="1800" b="1" i="1" spc="-10" dirty="0">
                <a:solidFill>
                  <a:srgbClr val="2C0979"/>
                </a:solidFill>
                <a:latin typeface="Calibri"/>
                <a:cs typeface="Calibri"/>
              </a:rPr>
              <a:t>н</a:t>
            </a:r>
            <a:r>
              <a:rPr lang="ru-RU" sz="1800" b="1" i="1" spc="-15" dirty="0">
                <a:solidFill>
                  <a:srgbClr val="2C0979"/>
                </a:solidFill>
                <a:latin typeface="Calibri"/>
                <a:cs typeface="Calibri"/>
              </a:rPr>
              <a:t>т</a:t>
            </a:r>
            <a:r>
              <a:rPr lang="ru-RU" sz="1800" b="1" i="1" spc="-35" dirty="0">
                <a:solidFill>
                  <a:srgbClr val="2C0979"/>
                </a:solidFill>
                <a:latin typeface="Calibri"/>
                <a:cs typeface="Calibri"/>
              </a:rPr>
              <a:t>е</a:t>
            </a:r>
            <a:r>
              <a:rPr lang="ru-RU" sz="1800" b="1" i="1" spc="0" dirty="0">
                <a:solidFill>
                  <a:srgbClr val="2C0979"/>
                </a:solidFill>
                <a:latin typeface="Calibri"/>
                <a:cs typeface="Calibri"/>
              </a:rPr>
              <a:t>л</a:t>
            </a:r>
            <a:r>
              <a:rPr lang="ru-RU" sz="1800" b="1" i="1" spc="-10" dirty="0">
                <a:solidFill>
                  <a:srgbClr val="2C0979"/>
                </a:solidFill>
                <a:latin typeface="Calibri"/>
                <a:cs typeface="Calibri"/>
              </a:rPr>
              <a:t>л</a:t>
            </a:r>
            <a:r>
              <a:rPr lang="ru-RU" sz="1800" b="1" i="1" spc="0" dirty="0">
                <a:solidFill>
                  <a:srgbClr val="2C0979"/>
                </a:solidFill>
                <a:latin typeface="Calibri"/>
                <a:cs typeface="Calibri"/>
              </a:rPr>
              <a:t>ектуально ор</a:t>
            </a:r>
            <a:r>
              <a:rPr lang="ru-RU" sz="1800" b="1" i="1" spc="-10" dirty="0">
                <a:solidFill>
                  <a:srgbClr val="2C0979"/>
                </a:solidFill>
                <a:latin typeface="Calibri"/>
                <a:cs typeface="Calibri"/>
              </a:rPr>
              <a:t>и</a:t>
            </a:r>
            <a:r>
              <a:rPr lang="ru-RU" sz="1800" b="1" i="1" spc="0" dirty="0">
                <a:solidFill>
                  <a:srgbClr val="2C0979"/>
                </a:solidFill>
                <a:latin typeface="Calibri"/>
                <a:cs typeface="Calibri"/>
              </a:rPr>
              <a:t>енти</a:t>
            </a:r>
            <a:r>
              <a:rPr lang="ru-RU" sz="1800" b="1" i="1" spc="-15" dirty="0">
                <a:solidFill>
                  <a:srgbClr val="2C0979"/>
                </a:solidFill>
                <a:latin typeface="Calibri"/>
                <a:cs typeface="Calibri"/>
              </a:rPr>
              <a:t>р</a:t>
            </a:r>
            <a:r>
              <a:rPr lang="ru-RU" sz="1800" b="1" i="1" spc="0" dirty="0">
                <a:solidFill>
                  <a:srgbClr val="2C0979"/>
                </a:solidFill>
                <a:latin typeface="Calibri"/>
                <a:cs typeface="Calibri"/>
              </a:rPr>
              <a:t>ованно</a:t>
            </a:r>
            <a:r>
              <a:rPr lang="ru-RU" sz="1800" b="1" i="1" spc="-25" dirty="0">
                <a:solidFill>
                  <a:srgbClr val="2C0979"/>
                </a:solidFill>
                <a:latin typeface="Calibri"/>
                <a:cs typeface="Calibri"/>
              </a:rPr>
              <a:t>г</a:t>
            </a:r>
            <a:r>
              <a:rPr lang="ru-RU" sz="1800" b="1" i="1" spc="0" dirty="0">
                <a:solidFill>
                  <a:srgbClr val="2C0979"/>
                </a:solidFill>
                <a:latin typeface="Calibri"/>
                <a:cs typeface="Calibri"/>
              </a:rPr>
              <a:t>о и с</a:t>
            </a:r>
            <a:r>
              <a:rPr lang="ru-RU" sz="1800" b="1" i="1" spc="5" dirty="0">
                <a:solidFill>
                  <a:srgbClr val="2C0979"/>
                </a:solidFill>
                <a:latin typeface="Calibri"/>
                <a:cs typeface="Calibri"/>
              </a:rPr>
              <a:t>о</a:t>
            </a:r>
            <a:r>
              <a:rPr lang="ru-RU" sz="1800" b="1" i="1" spc="0" dirty="0">
                <a:solidFill>
                  <a:srgbClr val="2C0979"/>
                </a:solidFill>
                <a:latin typeface="Calibri"/>
                <a:cs typeface="Calibri"/>
              </a:rPr>
              <a:t>ц</a:t>
            </a:r>
            <a:r>
              <a:rPr lang="ru-RU" sz="1800" b="1" i="1" spc="-10" dirty="0">
                <a:solidFill>
                  <a:srgbClr val="2C0979"/>
                </a:solidFill>
                <a:latin typeface="Calibri"/>
                <a:cs typeface="Calibri"/>
              </a:rPr>
              <a:t>и</a:t>
            </a:r>
            <a:r>
              <a:rPr lang="ru-RU" sz="1800" b="1" i="1" spc="0" dirty="0">
                <a:solidFill>
                  <a:srgbClr val="2C0979"/>
                </a:solidFill>
                <a:latin typeface="Calibri"/>
                <a:cs typeface="Calibri"/>
              </a:rPr>
              <a:t>ально</a:t>
            </a:r>
            <a:r>
              <a:rPr lang="ru-RU" sz="1800" b="1" i="1" spc="-10" dirty="0">
                <a:solidFill>
                  <a:srgbClr val="2C0979"/>
                </a:solidFill>
                <a:latin typeface="Calibri"/>
                <a:cs typeface="Calibri"/>
              </a:rPr>
              <a:t> о</a:t>
            </a:r>
            <a:r>
              <a:rPr lang="ru-RU" sz="1800" b="1" i="1" spc="0" dirty="0">
                <a:solidFill>
                  <a:srgbClr val="2C0979"/>
                </a:solidFill>
                <a:latin typeface="Calibri"/>
                <a:cs typeface="Calibri"/>
              </a:rPr>
              <a:t>тве</a:t>
            </a:r>
            <a:r>
              <a:rPr lang="ru-RU" sz="1800" b="1" i="1" spc="-10" dirty="0">
                <a:solidFill>
                  <a:srgbClr val="2C0979"/>
                </a:solidFill>
                <a:latin typeface="Calibri"/>
                <a:cs typeface="Calibri"/>
              </a:rPr>
              <a:t>т</a:t>
            </a:r>
            <a:r>
              <a:rPr lang="ru-RU" sz="1800" b="1" i="1" spc="0" dirty="0">
                <a:solidFill>
                  <a:srgbClr val="2C0979"/>
                </a:solidFill>
                <a:latin typeface="Calibri"/>
                <a:cs typeface="Calibri"/>
              </a:rPr>
              <a:t>ств</a:t>
            </a:r>
            <a:r>
              <a:rPr lang="ru-RU" sz="1800" b="1" i="1" spc="5" dirty="0">
                <a:solidFill>
                  <a:srgbClr val="2C0979"/>
                </a:solidFill>
                <a:latin typeface="Calibri"/>
                <a:cs typeface="Calibri"/>
              </a:rPr>
              <a:t>е</a:t>
            </a:r>
            <a:r>
              <a:rPr lang="ru-RU" sz="1800" b="1" i="1" spc="0" dirty="0">
                <a:solidFill>
                  <a:srgbClr val="2C0979"/>
                </a:solidFill>
                <a:latin typeface="Calibri"/>
                <a:cs typeface="Calibri"/>
              </a:rPr>
              <a:t>нно</a:t>
            </a:r>
            <a:r>
              <a:rPr lang="ru-RU" sz="1800" b="1" i="1" spc="-20" dirty="0">
                <a:solidFill>
                  <a:srgbClr val="2C0979"/>
                </a:solidFill>
                <a:latin typeface="Calibri"/>
                <a:cs typeface="Calibri"/>
              </a:rPr>
              <a:t>г</a:t>
            </a:r>
            <a:r>
              <a:rPr lang="ru-RU" sz="1800" b="1" i="1" spc="0" dirty="0">
                <a:solidFill>
                  <a:srgbClr val="2C0979"/>
                </a:solidFill>
                <a:latin typeface="Calibri"/>
                <a:cs typeface="Calibri"/>
              </a:rPr>
              <a:t>о</a:t>
            </a:r>
            <a:r>
              <a:rPr lang="ru-RU" sz="1800" b="1" i="1" spc="-25" dirty="0">
                <a:solidFill>
                  <a:srgbClr val="2C0979"/>
                </a:solidFill>
                <a:latin typeface="Calibri"/>
                <a:cs typeface="Calibri"/>
              </a:rPr>
              <a:t> </a:t>
            </a:r>
            <a:r>
              <a:rPr lang="ru-RU" sz="1800" b="1" i="1" spc="0" dirty="0">
                <a:solidFill>
                  <a:srgbClr val="2C0979"/>
                </a:solidFill>
                <a:latin typeface="Calibri"/>
                <a:cs typeface="Calibri"/>
              </a:rPr>
              <a:t>об</a:t>
            </a:r>
            <a:r>
              <a:rPr lang="ru-RU" sz="1800" b="1" i="1" spc="-25" dirty="0">
                <a:solidFill>
                  <a:srgbClr val="2C0979"/>
                </a:solidFill>
                <a:latin typeface="Calibri"/>
                <a:cs typeface="Calibri"/>
              </a:rPr>
              <a:t>щ</a:t>
            </a:r>
            <a:r>
              <a:rPr lang="ru-RU" sz="1800" b="1" i="1" spc="0" dirty="0">
                <a:solidFill>
                  <a:srgbClr val="2C0979"/>
                </a:solidFill>
                <a:latin typeface="Calibri"/>
                <a:cs typeface="Calibri"/>
              </a:rPr>
              <a:t>е</a:t>
            </a:r>
            <a:r>
              <a:rPr lang="ru-RU" sz="1800" b="1" i="1" spc="5" dirty="0">
                <a:solidFill>
                  <a:srgbClr val="2C0979"/>
                </a:solidFill>
                <a:latin typeface="Calibri"/>
                <a:cs typeface="Calibri"/>
              </a:rPr>
              <a:t>с</a:t>
            </a:r>
            <a:r>
              <a:rPr lang="ru-RU" sz="1800" b="1" i="1" spc="0" dirty="0">
                <a:solidFill>
                  <a:srgbClr val="2C0979"/>
                </a:solidFill>
                <a:latin typeface="Calibri"/>
                <a:cs typeface="Calibri"/>
              </a:rPr>
              <a:t>тва.</a:t>
            </a:r>
            <a:endParaRPr lang="ru-RU" sz="1800" i="1" dirty="0">
              <a:latin typeface="Calibri"/>
              <a:cs typeface="Calibri"/>
            </a:endParaRPr>
          </a:p>
        </p:txBody>
      </p:sp>
      <p:sp>
        <p:nvSpPr>
          <p:cNvPr id="10" name="Номер слайда 1">
            <a:extLst>
              <a:ext uri="{FF2B5EF4-FFF2-40B4-BE49-F238E27FC236}">
                <a16:creationId xmlns:a16="http://schemas.microsoft.com/office/drawing/2014/main" id="{0458FA19-7805-487A-B888-0F0594C9405A}"/>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3</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2206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A4AFC550-4744-432B-88A2-55342EE66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469" y="4418666"/>
            <a:ext cx="1400901" cy="1980000"/>
          </a:xfrm>
          <a:prstGeom prst="rect">
            <a:avLst/>
          </a:prstGeom>
        </p:spPr>
      </p:pic>
      <p:pic>
        <p:nvPicPr>
          <p:cNvPr id="14" name="Рисунок 13">
            <a:extLst>
              <a:ext uri="{FF2B5EF4-FFF2-40B4-BE49-F238E27FC236}">
                <a16:creationId xmlns:a16="http://schemas.microsoft.com/office/drawing/2014/main" id="{92BA9166-44E8-40E2-8F7A-92D7FA953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817" y="4411509"/>
            <a:ext cx="1400900" cy="1980000"/>
          </a:xfrm>
          <a:prstGeom prst="rect">
            <a:avLst/>
          </a:prstGeom>
        </p:spPr>
      </p:pic>
      <p:pic>
        <p:nvPicPr>
          <p:cNvPr id="12" name="Рисунок 11">
            <a:extLst>
              <a:ext uri="{FF2B5EF4-FFF2-40B4-BE49-F238E27FC236}">
                <a16:creationId xmlns:a16="http://schemas.microsoft.com/office/drawing/2014/main" id="{B325A4AC-F7D0-4AEB-B14B-E016753BE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164" y="4418666"/>
            <a:ext cx="1400901" cy="1980000"/>
          </a:xfrm>
          <a:prstGeom prst="rect">
            <a:avLst/>
          </a:prstGeom>
        </p:spPr>
      </p:pic>
      <p:pic>
        <p:nvPicPr>
          <p:cNvPr id="13" name="Рисунок 12">
            <a:extLst>
              <a:ext uri="{FF2B5EF4-FFF2-40B4-BE49-F238E27FC236}">
                <a16:creationId xmlns:a16="http://schemas.microsoft.com/office/drawing/2014/main" id="{49C89B39-D0E9-4726-A88E-1F6B94CEA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8014" y="4411509"/>
            <a:ext cx="1400900" cy="1980000"/>
          </a:xfrm>
          <a:prstGeom prst="rect">
            <a:avLst/>
          </a:prstGeom>
        </p:spPr>
      </p:pic>
      <p:pic>
        <p:nvPicPr>
          <p:cNvPr id="10" name="Объект 10">
            <a:extLst>
              <a:ext uri="{FF2B5EF4-FFF2-40B4-BE49-F238E27FC236}">
                <a16:creationId xmlns:a16="http://schemas.microsoft.com/office/drawing/2014/main" id="{2B04E902-10E5-42AD-B35E-33723A283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995" y="4418666"/>
            <a:ext cx="1400901" cy="1980000"/>
          </a:xfrm>
          <a:prstGeom prst="rect">
            <a:avLst/>
          </a:prstGeom>
        </p:spPr>
      </p:pic>
      <p:sp>
        <p:nvSpPr>
          <p:cNvPr id="2" name="Заголовок 1">
            <a:extLst>
              <a:ext uri="{FF2B5EF4-FFF2-40B4-BE49-F238E27FC236}">
                <a16:creationId xmlns:a16="http://schemas.microsoft.com/office/drawing/2014/main" id="{27CAC30F-DD01-41ED-BD90-154E3A0DC0EA}"/>
              </a:ext>
            </a:extLst>
          </p:cNvPr>
          <p:cNvSpPr>
            <a:spLocks noGrp="1"/>
          </p:cNvSpPr>
          <p:nvPr>
            <p:ph type="title"/>
          </p:nvPr>
        </p:nvSpPr>
        <p:spPr>
          <a:xfrm>
            <a:off x="89583" y="137032"/>
            <a:ext cx="10515600" cy="1325563"/>
          </a:xfrm>
        </p:spPr>
        <p:txBody>
          <a:bodyPr>
            <a:noAutofit/>
          </a:bodyPr>
          <a:lstStyle/>
          <a:p>
            <a:pPr algn="just"/>
            <a:r>
              <a:rPr lang="kk-KZ" sz="2400" b="1" dirty="0">
                <a:solidFill>
                  <a:srgbClr val="002060"/>
                </a:solidFill>
                <a:latin typeface="+mn-lt"/>
                <a:ea typeface="Times New Roman" panose="02020603050405020304" pitchFamily="18" charset="0"/>
                <a:cs typeface="Times New Roman" panose="02020603050405020304" pitchFamily="18" charset="0"/>
              </a:rPr>
              <a:t>Проект «Коммерческое внедрение программного комплекса для цифрового прогнозирования и тестирования в Жезказганском регионе</a:t>
            </a:r>
            <a:br>
              <a:rPr lang="kk-KZ" sz="2400" b="1" dirty="0">
                <a:solidFill>
                  <a:srgbClr val="002060"/>
                </a:solidFill>
                <a:latin typeface="+mn-lt"/>
                <a:ea typeface="Times New Roman" panose="02020603050405020304" pitchFamily="18" charset="0"/>
                <a:cs typeface="Times New Roman" panose="02020603050405020304" pitchFamily="18" charset="0"/>
              </a:rPr>
            </a:br>
            <a:r>
              <a:rPr lang="kk-KZ" sz="2400" b="1" dirty="0">
                <a:solidFill>
                  <a:srgbClr val="002060"/>
                </a:solidFill>
                <a:latin typeface="+mn-lt"/>
                <a:ea typeface="Times New Roman" panose="02020603050405020304" pitchFamily="18" charset="0"/>
                <a:cs typeface="Times New Roman" panose="02020603050405020304" pitchFamily="18" charset="0"/>
              </a:rPr>
              <a:t>с выделением перспективных золоторудных участков» 2023 - 2025</a:t>
            </a:r>
            <a:endParaRPr lang="ru-RU" sz="2400" dirty="0">
              <a:solidFill>
                <a:srgbClr val="002060"/>
              </a:solidFill>
            </a:endParaRPr>
          </a:p>
        </p:txBody>
      </p:sp>
      <p:sp>
        <p:nvSpPr>
          <p:cNvPr id="4" name="Заголовок 1">
            <a:extLst>
              <a:ext uri="{FF2B5EF4-FFF2-40B4-BE49-F238E27FC236}">
                <a16:creationId xmlns:a16="http://schemas.microsoft.com/office/drawing/2014/main" id="{1AB8F777-A400-497D-AC81-115EA74801ED}"/>
              </a:ext>
            </a:extLst>
          </p:cNvPr>
          <p:cNvSpPr txBox="1">
            <a:spLocks noChangeArrowheads="1"/>
          </p:cNvSpPr>
          <p:nvPr/>
        </p:nvSpPr>
        <p:spPr>
          <a:xfrm>
            <a:off x="89583" y="1412903"/>
            <a:ext cx="11175326" cy="9685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000" b="1" dirty="0">
                <a:solidFill>
                  <a:schemeClr val="accent1">
                    <a:lumMod val="75000"/>
                  </a:schemeClr>
                </a:solidFill>
                <a:latin typeface="Arial" panose="020B0604020202020204" pitchFamily="34" charset="0"/>
                <a:cs typeface="Arial" panose="020B0604020202020204" pitchFamily="34" charset="0"/>
              </a:rPr>
              <a:t>Прогноз и оценка недр на рудные полезные ископаемые на основе фазовой геохимии, технологии </a:t>
            </a:r>
            <a:r>
              <a:rPr lang="ru-RU" sz="2000" b="1" dirty="0" err="1">
                <a:solidFill>
                  <a:schemeClr val="accent1">
                    <a:lumMod val="75000"/>
                  </a:schemeClr>
                </a:solidFill>
                <a:latin typeface="Arial" panose="020B0604020202020204" pitchFamily="34" charset="0"/>
                <a:cs typeface="Arial" panose="020B0604020202020204" pitchFamily="34" charset="0"/>
              </a:rPr>
              <a:t>многомодельного</a:t>
            </a:r>
            <a:r>
              <a:rPr lang="ru-RU" sz="2000" b="1" dirty="0">
                <a:solidFill>
                  <a:schemeClr val="accent1">
                    <a:lumMod val="75000"/>
                  </a:schemeClr>
                </a:solidFill>
                <a:latin typeface="Arial" panose="020B0604020202020204" pitchFamily="34" charset="0"/>
                <a:cs typeface="Arial" panose="020B0604020202020204" pitchFamily="34" charset="0"/>
              </a:rPr>
              <a:t> метода прогнозирования, комплекса программ </a:t>
            </a:r>
            <a:r>
              <a:rPr lang="en-US" sz="2000" b="1" dirty="0">
                <a:solidFill>
                  <a:schemeClr val="accent1">
                    <a:lumMod val="75000"/>
                  </a:schemeClr>
                </a:solidFill>
                <a:latin typeface="Arial" panose="020B0604020202020204" pitchFamily="34" charset="0"/>
                <a:cs typeface="Arial" panose="020B0604020202020204" pitchFamily="34" charset="0"/>
              </a:rPr>
              <a:t>ELAN</a:t>
            </a:r>
            <a:r>
              <a:rPr lang="ru-RU" sz="2000" b="1" dirty="0">
                <a:solidFill>
                  <a:schemeClr val="accent1">
                    <a:lumMod val="75000"/>
                  </a:schemeClr>
                </a:solidFill>
                <a:latin typeface="Arial" panose="020B0604020202020204" pitchFamily="34" charset="0"/>
                <a:cs typeface="Arial" panose="020B0604020202020204" pitchFamily="34" charset="0"/>
              </a:rPr>
              <a:t>. </a:t>
            </a:r>
            <a:endParaRPr lang="ru-RU" altLang="ru-RU" sz="2000" b="1" dirty="0">
              <a:solidFill>
                <a:schemeClr val="accent1">
                  <a:lumMod val="75000"/>
                </a:schemeClr>
              </a:solidFill>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717E7D66-4AEF-443C-9936-59D35EAC66EF}"/>
              </a:ext>
            </a:extLst>
          </p:cNvPr>
          <p:cNvPicPr>
            <a:picLocks noChangeAspect="1"/>
          </p:cNvPicPr>
          <p:nvPr/>
        </p:nvPicPr>
        <p:blipFill>
          <a:blip r:embed="rId7">
            <a:duotone>
              <a:schemeClr val="accent1">
                <a:shade val="45000"/>
                <a:satMod val="135000"/>
              </a:schemeClr>
              <a:prstClr val="white"/>
            </a:duotone>
          </a:blip>
          <a:stretch>
            <a:fillRect/>
          </a:stretch>
        </p:blipFill>
        <p:spPr>
          <a:xfrm>
            <a:off x="10544829" y="146474"/>
            <a:ext cx="1440160" cy="968507"/>
          </a:xfrm>
          <a:prstGeom prst="rect">
            <a:avLst/>
          </a:prstGeom>
        </p:spPr>
      </p:pic>
      <p:pic>
        <p:nvPicPr>
          <p:cNvPr id="8" name="Рисунок 7">
            <a:extLst>
              <a:ext uri="{FF2B5EF4-FFF2-40B4-BE49-F238E27FC236}">
                <a16:creationId xmlns:a16="http://schemas.microsoft.com/office/drawing/2014/main" id="{761628BF-F9A3-4BD0-B88C-9B58FE5BAD06}"/>
              </a:ext>
            </a:extLst>
          </p:cNvPr>
          <p:cNvPicPr>
            <a:picLocks noChangeAspect="1"/>
          </p:cNvPicPr>
          <p:nvPr/>
        </p:nvPicPr>
        <p:blipFill>
          <a:blip r:embed="rId8"/>
          <a:stretch>
            <a:fillRect/>
          </a:stretch>
        </p:blipFill>
        <p:spPr>
          <a:xfrm>
            <a:off x="8611119" y="2116146"/>
            <a:ext cx="3387080" cy="2168448"/>
          </a:xfrm>
          <a:prstGeom prst="rect">
            <a:avLst/>
          </a:prstGeom>
        </p:spPr>
      </p:pic>
      <p:pic>
        <p:nvPicPr>
          <p:cNvPr id="9" name="Picture 2">
            <a:extLst>
              <a:ext uri="{FF2B5EF4-FFF2-40B4-BE49-F238E27FC236}">
                <a16:creationId xmlns:a16="http://schemas.microsoft.com/office/drawing/2014/main" id="{2E0B3CE2-DA8D-4715-9CD1-3D129F0960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4218" y="2489529"/>
            <a:ext cx="2021146" cy="164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a:extLst>
              <a:ext uri="{FF2B5EF4-FFF2-40B4-BE49-F238E27FC236}">
                <a16:creationId xmlns:a16="http://schemas.microsoft.com/office/drawing/2014/main" id="{143CE102-BCDC-45BA-8F8B-3C7A14073FC6}"/>
              </a:ext>
            </a:extLst>
          </p:cNvPr>
          <p:cNvPicPr>
            <a:picLocks noChangeAspect="1"/>
          </p:cNvPicPr>
          <p:nvPr/>
        </p:nvPicPr>
        <p:blipFill rotWithShape="1">
          <a:blip r:embed="rId10"/>
          <a:srcRect l="35091" t="14562" r="33877" b="7315"/>
          <a:stretch/>
        </p:blipFill>
        <p:spPr>
          <a:xfrm>
            <a:off x="89583" y="4411509"/>
            <a:ext cx="1398174" cy="1980000"/>
          </a:xfrm>
          <a:prstGeom prst="rect">
            <a:avLst/>
          </a:prstGeom>
        </p:spPr>
      </p:pic>
      <p:pic>
        <p:nvPicPr>
          <p:cNvPr id="20" name="Picture 2" descr="21L">
            <a:extLst>
              <a:ext uri="{FF2B5EF4-FFF2-40B4-BE49-F238E27FC236}">
                <a16:creationId xmlns:a16="http://schemas.microsoft.com/office/drawing/2014/main" id="{8525DB85-645B-469A-A4DE-760272DDA9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0787" t="15138" r="22678" b="17662"/>
          <a:stretch>
            <a:fillRect/>
          </a:stretch>
        </p:blipFill>
        <p:spPr>
          <a:xfrm>
            <a:off x="180193" y="2348892"/>
            <a:ext cx="2244025" cy="19984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55340B6-DE1E-41C1-B2B1-8597BA057770}"/>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3577" y="2368096"/>
            <a:ext cx="4067071" cy="173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649A9088-B3EF-4D9E-B9A3-572D9EF5AC73}"/>
              </a:ext>
            </a:extLst>
          </p:cNvPr>
          <p:cNvSpPr txBox="1"/>
          <p:nvPr/>
        </p:nvSpPr>
        <p:spPr>
          <a:xfrm>
            <a:off x="7277878" y="4284594"/>
            <a:ext cx="4903861" cy="2585323"/>
          </a:xfrm>
          <a:prstGeom prst="rect">
            <a:avLst/>
          </a:prstGeom>
          <a:noFill/>
        </p:spPr>
        <p:txBody>
          <a:bodyPr wrap="square">
            <a:spAutoFit/>
          </a:bodyPr>
          <a:lstStyle/>
          <a:p>
            <a:pPr marL="8466" marR="3386" indent="315774" algn="ctr">
              <a:tabLst>
                <a:tab pos="1621205" algn="l"/>
                <a:tab pos="4558844" algn="l"/>
              </a:tabLst>
            </a:pPr>
            <a:r>
              <a:rPr lang="kk-KZ"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ИНИЦИИРОВА ИНТЕГРИРОВАННАЯ И МЕЖДИСЦИПЛИНАРНАЯ НАУЧНО-ТЕХНИЧЕСКАЯ ПРОГРАММА</a:t>
            </a:r>
          </a:p>
          <a:p>
            <a:pPr marL="8466" marR="3386" indent="315774" algn="ctr">
              <a:tabLst>
                <a:tab pos="1621205" algn="l"/>
                <a:tab pos="4558844" algn="l"/>
              </a:tabLst>
            </a:pPr>
            <a:r>
              <a:rPr lang="kk-KZ" sz="18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ru-RU" sz="1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Разработка и апробирование </a:t>
            </a:r>
            <a:r>
              <a:rPr lang="en-US" sz="1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SMART</a:t>
            </a:r>
            <a:r>
              <a:rPr lang="ru-RU" sz="1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-системы выявления скрытых рудных объектов на основе синергетики, гипотезы "рудных генов " и моделирования процессов рудообразования</a:t>
            </a:r>
            <a:r>
              <a:rPr lang="ru-RU" sz="1800" b="1" dirty="0">
                <a:solidFill>
                  <a:schemeClr val="accent1">
                    <a:lumMod val="75000"/>
                  </a:schemeClr>
                </a:solidFill>
                <a:latin typeface="Arial" panose="020B0604020202020204" pitchFamily="34" charset="0"/>
                <a:cs typeface="Arial" panose="020B0604020202020204" pitchFamily="34" charset="0"/>
              </a:rPr>
              <a:t>»</a:t>
            </a:r>
            <a:endParaRPr lang="kk-KZ"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6" name="Номер слайда 1">
            <a:extLst>
              <a:ext uri="{FF2B5EF4-FFF2-40B4-BE49-F238E27FC236}">
                <a16:creationId xmlns:a16="http://schemas.microsoft.com/office/drawing/2014/main" id="{E18BDC9D-95DA-4836-9B8D-1ECFE10FFD69}"/>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30</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3304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3">
            <a:extLst>
              <a:ext uri="{FF2B5EF4-FFF2-40B4-BE49-F238E27FC236}">
                <a16:creationId xmlns:a16="http://schemas.microsoft.com/office/drawing/2014/main" id="{5EDA53DC-7355-421C-B0E5-692C0BD7370B}"/>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chemeClr val="bg1"/>
                </a:solidFill>
                <a:latin typeface="Arial" panose="020B0604020202020204" pitchFamily="34" charset="0"/>
                <a:cs typeface="Arial" panose="020B0604020202020204" pitchFamily="34" charset="0"/>
              </a:rPr>
              <a:t>Выводы и заключение (1/2)</a:t>
            </a:r>
          </a:p>
        </p:txBody>
      </p:sp>
      <p:sp>
        <p:nvSpPr>
          <p:cNvPr id="18" name="Google Shape;83;p11">
            <a:extLst>
              <a:ext uri="{FF2B5EF4-FFF2-40B4-BE49-F238E27FC236}">
                <a16:creationId xmlns:a16="http://schemas.microsoft.com/office/drawing/2014/main" id="{8804FD83-EF27-4386-8B80-BC6B708690A9}"/>
              </a:ext>
            </a:extLst>
          </p:cNvPr>
          <p:cNvSpPr txBox="1"/>
          <p:nvPr/>
        </p:nvSpPr>
        <p:spPr>
          <a:xfrm>
            <a:off x="257694" y="1690688"/>
            <a:ext cx="11654443" cy="4939773"/>
          </a:xfrm>
          <a:prstGeom prst="rect">
            <a:avLst/>
          </a:prstGeom>
          <a:noFill/>
          <a:ln>
            <a:noFill/>
          </a:ln>
        </p:spPr>
        <p:txBody>
          <a:bodyPr spcFirstLastPara="1" wrap="square" lIns="91425" tIns="45700" rIns="91425" bIns="45700" anchor="t" anchorCtr="0">
            <a:spAutoFit/>
          </a:bodyPr>
          <a:lstStyle/>
          <a:p>
            <a:pPr marL="342900" indent="-342900" algn="just">
              <a:buFont typeface="+mj-lt"/>
              <a:buAutoNum type="arabicPeriod"/>
            </a:pPr>
            <a:r>
              <a:rPr lang="ru-RU" sz="2100" b="1" dirty="0">
                <a:solidFill>
                  <a:srgbClr val="002060"/>
                </a:solidFill>
                <a:effectLst/>
                <a:ea typeface="Times New Roman" panose="02020603050405020304" pitchFamily="18" charset="0"/>
                <a:cs typeface="Arial" panose="020B0604020202020204" pitchFamily="34" charset="0"/>
              </a:rPr>
              <a:t>Закон «О науке и технологической политике»</a:t>
            </a:r>
            <a:r>
              <a:rPr lang="ru-RU" sz="2100" dirty="0">
                <a:solidFill>
                  <a:srgbClr val="002060"/>
                </a:solidFill>
                <a:effectLst/>
                <a:ea typeface="Times New Roman" panose="02020603050405020304" pitchFamily="18" charset="0"/>
                <a:cs typeface="Arial" panose="020B0604020202020204" pitchFamily="34" charset="0"/>
              </a:rPr>
              <a:t> создает реальные предпосылки для устранения разрыва между научно‑техническим прогрессом, возможностями современных инструментов развития отечественных технологий</a:t>
            </a:r>
            <a:r>
              <a:rPr lang="ru-RU" sz="2100" dirty="0">
                <a:solidFill>
                  <a:srgbClr val="002060"/>
                </a:solidFill>
                <a:effectLst/>
                <a:ea typeface="Calibri" panose="020F0502020204030204" pitchFamily="34" charset="0"/>
                <a:cs typeface="Arial" panose="020B0604020202020204" pitchFamily="34" charset="0"/>
              </a:rPr>
              <a:t>.</a:t>
            </a:r>
          </a:p>
          <a:p>
            <a:pPr marL="342900" indent="-342900" algn="just">
              <a:buFont typeface="+mj-lt"/>
              <a:buAutoNum type="arabicPeriod"/>
            </a:pPr>
            <a:r>
              <a:rPr lang="ru-RU" sz="2100" b="1" dirty="0">
                <a:solidFill>
                  <a:srgbClr val="002060"/>
                </a:solidFill>
                <a:effectLst/>
                <a:ea typeface="Times New Roman" panose="02020603050405020304" pitchFamily="18" charset="0"/>
                <a:cs typeface="Arial" panose="020B0604020202020204" pitchFamily="34" charset="0"/>
              </a:rPr>
              <a:t>Консолидация научного потенциала</a:t>
            </a:r>
            <a:r>
              <a:rPr lang="ru-RU" sz="2100" dirty="0">
                <a:solidFill>
                  <a:srgbClr val="002060"/>
                </a:solidFill>
                <a:effectLst/>
                <a:ea typeface="Times New Roman" panose="02020603050405020304" pitchFamily="18" charset="0"/>
                <a:cs typeface="Arial" panose="020B0604020202020204" pitchFamily="34" charset="0"/>
              </a:rPr>
              <a:t> требует не просто координации проектов, а глубокой модернизации системы управления наукой и образованием и трансформации сложившейся ментальной </a:t>
            </a:r>
            <a:r>
              <a:rPr lang="ru-RU" sz="2100" dirty="0">
                <a:solidFill>
                  <a:srgbClr val="002060"/>
                </a:solidFill>
                <a:ea typeface="Times New Roman" panose="02020603050405020304" pitchFamily="18" charset="0"/>
                <a:cs typeface="Arial" panose="020B0604020202020204" pitchFamily="34" charset="0"/>
              </a:rPr>
              <a:t>парадигмы принятия командных решений в контексте принципа, сформулированного Президентом: </a:t>
            </a:r>
            <a:r>
              <a:rPr lang="ru-RU" sz="2100" b="1" dirty="0">
                <a:solidFill>
                  <a:srgbClr val="002060"/>
                </a:solidFill>
                <a:ea typeface="Times New Roman" panose="02020603050405020304" pitchFamily="18" charset="0"/>
                <a:cs typeface="Arial" panose="020B0604020202020204" pitchFamily="34" charset="0"/>
              </a:rPr>
              <a:t>«Будущее Казахстана – в руках патриотичных и высококвалифицированных учёных»</a:t>
            </a:r>
            <a:r>
              <a:rPr lang="ru-RU" sz="2100" dirty="0">
                <a:solidFill>
                  <a:srgbClr val="002060"/>
                </a:solidFill>
                <a:ea typeface="Times New Roman" panose="02020603050405020304" pitchFamily="18" charset="0"/>
                <a:cs typeface="Arial" panose="020B0604020202020204" pitchFamily="34" charset="0"/>
              </a:rPr>
              <a:t>.</a:t>
            </a:r>
          </a:p>
          <a:p>
            <a:pPr marL="342900" indent="-342900" algn="just">
              <a:buFont typeface="+mj-lt"/>
              <a:buAutoNum type="arabicPeriod"/>
            </a:pPr>
            <a:r>
              <a:rPr lang="ru-RU" sz="2100" b="1" dirty="0">
                <a:solidFill>
                  <a:srgbClr val="002060"/>
                </a:solidFill>
                <a:cs typeface="Arial" panose="020B0604020202020204" pitchFamily="34" charset="0"/>
              </a:rPr>
              <a:t>Человеческий фактор </a:t>
            </a:r>
            <a:r>
              <a:rPr lang="ru-RU" sz="2100" dirty="0">
                <a:solidFill>
                  <a:srgbClr val="002060"/>
                </a:solidFill>
                <a:cs typeface="Arial" panose="020B0604020202020204" pitchFamily="34" charset="0"/>
              </a:rPr>
              <a:t>является ключевым триггером устойчивого развития национальной экосистемы </a:t>
            </a:r>
            <a:r>
              <a:rPr lang="ru-RU" sz="2100" b="1" dirty="0">
                <a:solidFill>
                  <a:srgbClr val="002060"/>
                </a:solidFill>
                <a:cs typeface="Arial" panose="020B0604020202020204" pitchFamily="34" charset="0"/>
              </a:rPr>
              <a:t>«наука – образование – бизнес». </a:t>
            </a:r>
            <a:r>
              <a:rPr lang="ru-RU" sz="2100" dirty="0">
                <a:solidFill>
                  <a:srgbClr val="002060"/>
                </a:solidFill>
                <a:cs typeface="Arial" panose="020B0604020202020204" pitchFamily="34" charset="0"/>
              </a:rPr>
              <a:t>Для его эффективной интеграции необходим непрерывный и последовательный контур </a:t>
            </a:r>
            <a:r>
              <a:rPr lang="ru-RU" sz="2100" b="1" dirty="0">
                <a:solidFill>
                  <a:srgbClr val="002060"/>
                </a:solidFill>
                <a:cs typeface="Arial" panose="020B0604020202020204" pitchFamily="34" charset="0"/>
              </a:rPr>
              <a:t>«школа → ВУЗ → послевузовская подготовка», </a:t>
            </a:r>
            <a:r>
              <a:rPr lang="ru-RU" sz="2100" dirty="0">
                <a:solidFill>
                  <a:srgbClr val="002060"/>
                </a:solidFill>
                <a:cs typeface="Arial" panose="020B0604020202020204" pitchFamily="34" charset="0"/>
              </a:rPr>
              <a:t>в рамках которого целенаправленно </a:t>
            </a:r>
            <a:r>
              <a:rPr lang="ru-RU" sz="2100" b="1" dirty="0">
                <a:solidFill>
                  <a:srgbClr val="002060"/>
                </a:solidFill>
                <a:cs typeface="Arial" panose="020B0604020202020204" pitchFamily="34" charset="0"/>
              </a:rPr>
              <a:t>формируются проектное мышление, междисциплинарная культура взаимодействия и практики внедрения искусственного интеллекта</a:t>
            </a:r>
            <a:r>
              <a:rPr lang="ru-RU" sz="2100" dirty="0">
                <a:solidFill>
                  <a:srgbClr val="002060"/>
                </a:solidFill>
                <a:cs typeface="Arial" panose="020B0604020202020204" pitchFamily="34" charset="0"/>
              </a:rPr>
              <a:t>. В этой связке МАИН выступает системным интегратором, координируя трансфер знаний и компетенций между участниками экосистемы и обеспечивая долгосрочный синергетический эффект.</a:t>
            </a:r>
          </a:p>
        </p:txBody>
      </p:sp>
      <p:sp>
        <p:nvSpPr>
          <p:cNvPr id="4" name="Номер слайда 1">
            <a:extLst>
              <a:ext uri="{FF2B5EF4-FFF2-40B4-BE49-F238E27FC236}">
                <a16:creationId xmlns:a16="http://schemas.microsoft.com/office/drawing/2014/main" id="{09C11C43-7D5B-421A-808C-D780C30A7F82}"/>
              </a:ext>
            </a:extLst>
          </p:cNvPr>
          <p:cNvSpPr txBox="1">
            <a:spLocks/>
          </p:cNvSpPr>
          <p:nvPr/>
        </p:nvSpPr>
        <p:spPr>
          <a:xfrm>
            <a:off x="5636805" y="6492875"/>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31</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228658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A4DD854-A34E-4273-8637-89CB0E056E6C}"/>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chemeClr val="bg1"/>
                </a:solidFill>
                <a:latin typeface="Arial" panose="020B0604020202020204" pitchFamily="34" charset="0"/>
                <a:cs typeface="Arial" panose="020B0604020202020204" pitchFamily="34" charset="0"/>
              </a:rPr>
              <a:t>Выводы и заключение (2/2)</a:t>
            </a:r>
          </a:p>
        </p:txBody>
      </p:sp>
      <p:sp>
        <p:nvSpPr>
          <p:cNvPr id="5" name="Google Shape;83;p11">
            <a:extLst>
              <a:ext uri="{FF2B5EF4-FFF2-40B4-BE49-F238E27FC236}">
                <a16:creationId xmlns:a16="http://schemas.microsoft.com/office/drawing/2014/main" id="{A0A219E8-F51B-4B19-85AA-45608BD46A70}"/>
              </a:ext>
            </a:extLst>
          </p:cNvPr>
          <p:cNvSpPr txBox="1"/>
          <p:nvPr/>
        </p:nvSpPr>
        <p:spPr>
          <a:xfrm>
            <a:off x="257694" y="1690688"/>
            <a:ext cx="11654443" cy="5355272"/>
          </a:xfrm>
          <a:prstGeom prst="rect">
            <a:avLst/>
          </a:prstGeom>
          <a:noFill/>
          <a:ln>
            <a:noFill/>
          </a:ln>
        </p:spPr>
        <p:txBody>
          <a:bodyPr spcFirstLastPara="1" wrap="square" lIns="91425" tIns="45700" rIns="91425" bIns="45700" anchor="t" anchorCtr="0">
            <a:spAutoFit/>
          </a:bodyPr>
          <a:lstStyle/>
          <a:p>
            <a:pPr marL="342900" indent="-342900" algn="just">
              <a:buFont typeface="+mj-lt"/>
              <a:buAutoNum type="arabicPeriod"/>
            </a:pPr>
            <a:endParaRPr lang="ru-RU" sz="2200" dirty="0">
              <a:solidFill>
                <a:srgbClr val="002060"/>
              </a:solidFill>
              <a:effectLst/>
              <a:ea typeface="Times New Roman" panose="02020603050405020304" pitchFamily="18" charset="0"/>
              <a:cs typeface="Arial" panose="020B0604020202020204" pitchFamily="34" charset="0"/>
            </a:endParaRPr>
          </a:p>
          <a:p>
            <a:pPr algn="just"/>
            <a:r>
              <a:rPr lang="ru-RU" sz="2200" b="1" dirty="0">
                <a:solidFill>
                  <a:srgbClr val="002060"/>
                </a:solidFill>
                <a:effectLst/>
                <a:ea typeface="Times New Roman" panose="02020603050405020304" pitchFamily="18" charset="0"/>
                <a:cs typeface="Arial" panose="020B0604020202020204" pitchFamily="34" charset="0"/>
              </a:rPr>
              <a:t>4. Создание полноценных научно‑образовательных консорциумов</a:t>
            </a:r>
            <a:r>
              <a:rPr lang="ru-RU" sz="2200" dirty="0">
                <a:solidFill>
                  <a:srgbClr val="002060"/>
                </a:solidFill>
                <a:effectLst/>
                <a:ea typeface="Times New Roman" panose="02020603050405020304" pitchFamily="18" charset="0"/>
                <a:cs typeface="Arial" panose="020B0604020202020204" pitchFamily="34" charset="0"/>
              </a:rPr>
              <a:t>, тесно интегрированных с бизнесом, позволит обеспечить реализацию потенциала Закона и взаимодействие ученых, образования и бизнеса в экосистеме науки Казахстана. Это будет способствовать трансформации научных разработок в прикладные </a:t>
            </a:r>
            <a:r>
              <a:rPr lang="ru-RU" sz="2200" dirty="0">
                <a:solidFill>
                  <a:srgbClr val="002060"/>
                </a:solidFill>
                <a:ea typeface="Times New Roman" panose="02020603050405020304" pitchFamily="18" charset="0"/>
                <a:cs typeface="Arial" panose="020B0604020202020204" pitchFamily="34" charset="0"/>
              </a:rPr>
              <a:t>о</a:t>
            </a:r>
            <a:r>
              <a:rPr lang="ru-RU" sz="2200" dirty="0">
                <a:solidFill>
                  <a:srgbClr val="002060"/>
                </a:solidFill>
                <a:effectLst/>
                <a:ea typeface="Times New Roman" panose="02020603050405020304" pitchFamily="18" charset="0"/>
                <a:cs typeface="Arial" panose="020B0604020202020204" pitchFamily="34" charset="0"/>
              </a:rPr>
              <a:t>течественные технологические решения с измеримым экономическим эффектом и с ростом их экспортного потенциала.</a:t>
            </a:r>
          </a:p>
          <a:p>
            <a:pPr algn="just"/>
            <a:r>
              <a:rPr lang="ru-RU" sz="2200" b="1" dirty="0">
                <a:solidFill>
                  <a:srgbClr val="002060"/>
                </a:solidFill>
                <a:ea typeface="Times New Roman" panose="02020603050405020304" pitchFamily="18" charset="0"/>
                <a:cs typeface="Arial" panose="020B0604020202020204" pitchFamily="34" charset="0"/>
              </a:rPr>
              <a:t>5. </a:t>
            </a:r>
            <a:r>
              <a:rPr lang="ru-RU" sz="2200" dirty="0">
                <a:solidFill>
                  <a:srgbClr val="002060"/>
                </a:solidFill>
                <a:ea typeface="Times New Roman" panose="02020603050405020304" pitchFamily="18" charset="0"/>
                <a:cs typeface="Arial" panose="020B0604020202020204" pitchFamily="34" charset="0"/>
              </a:rPr>
              <a:t>Постановка исследований и технологических разработок должны опираться </a:t>
            </a:r>
            <a:r>
              <a:rPr lang="ru-RU" sz="2200" b="1" dirty="0">
                <a:solidFill>
                  <a:srgbClr val="002060"/>
                </a:solidFill>
                <a:ea typeface="Times New Roman" panose="02020603050405020304" pitchFamily="18" charset="0"/>
                <a:cs typeface="Arial" panose="020B0604020202020204" pitchFamily="34" charset="0"/>
              </a:rPr>
              <a:t>на оценки отечественных научно-технических советов, опирающихся </a:t>
            </a:r>
            <a:r>
              <a:rPr lang="ru-RU" sz="2200" dirty="0">
                <a:solidFill>
                  <a:srgbClr val="002060"/>
                </a:solidFill>
                <a:ea typeface="Times New Roman" panose="02020603050405020304" pitchFamily="18" charset="0"/>
                <a:cs typeface="Arial" panose="020B0604020202020204" pitchFamily="34" charset="0"/>
              </a:rPr>
              <a:t>на базы данных трёх банков: банк проблем, банк инноваций, банк новаторов.</a:t>
            </a:r>
            <a:endParaRPr lang="ru-RU" sz="2200" b="1" dirty="0">
              <a:solidFill>
                <a:srgbClr val="002060"/>
              </a:solidFill>
              <a:ea typeface="Times New Roman" panose="02020603050405020304" pitchFamily="18" charset="0"/>
              <a:cs typeface="Arial" panose="020B0604020202020204" pitchFamily="34" charset="0"/>
            </a:endParaRPr>
          </a:p>
          <a:p>
            <a:pPr algn="just"/>
            <a:r>
              <a:rPr lang="ru-RU" sz="2200" b="1" dirty="0">
                <a:solidFill>
                  <a:srgbClr val="002060"/>
                </a:solidFill>
                <a:effectLst/>
                <a:ea typeface="Times New Roman" panose="02020603050405020304" pitchFamily="18" charset="0"/>
                <a:cs typeface="Arial" panose="020B0604020202020204" pitchFamily="34" charset="0"/>
              </a:rPr>
              <a:t>6. </a:t>
            </a:r>
            <a:r>
              <a:rPr lang="ru-RU" sz="2200" dirty="0">
                <a:solidFill>
                  <a:srgbClr val="002060"/>
                </a:solidFill>
                <a:cs typeface="Arial" panose="020B0604020202020204" pitchFamily="34" charset="0"/>
              </a:rPr>
              <a:t>МАИН располагает системными ресурсами и ценностными основаниями, чтобы стать </a:t>
            </a:r>
            <a:r>
              <a:rPr lang="ru-RU" sz="2200" b="1" dirty="0">
                <a:solidFill>
                  <a:srgbClr val="002060"/>
                </a:solidFill>
                <a:cs typeface="Arial" panose="020B0604020202020204" pitchFamily="34" charset="0"/>
              </a:rPr>
              <a:t>надежным партнером Национальной академии наук РК в модернизации экосистемы науки Казахстана</a:t>
            </a:r>
            <a:r>
              <a:rPr lang="ru-RU" sz="2200" dirty="0">
                <a:solidFill>
                  <a:srgbClr val="002060"/>
                </a:solidFill>
                <a:cs typeface="Arial" panose="020B0604020202020204" pitchFamily="34" charset="0"/>
              </a:rPr>
              <a:t>.</a:t>
            </a:r>
          </a:p>
          <a:p>
            <a:pPr algn="just"/>
            <a:r>
              <a:rPr lang="ru-RU" sz="2200" b="1" dirty="0">
                <a:solidFill>
                  <a:srgbClr val="002060"/>
                </a:solidFill>
                <a:cs typeface="Arial" panose="020B0604020202020204" pitchFamily="34" charset="0"/>
              </a:rPr>
              <a:t>7.</a:t>
            </a:r>
            <a:r>
              <a:rPr lang="ru-RU" sz="2200" dirty="0">
                <a:solidFill>
                  <a:srgbClr val="002060"/>
                </a:solidFill>
                <a:cs typeface="Arial" panose="020B0604020202020204" pitchFamily="34" charset="0"/>
              </a:rPr>
              <a:t> Реактором инновационно-креативного развития молодежи может стать проект </a:t>
            </a:r>
            <a:r>
              <a:rPr lang="ru-RU" sz="2200" b="1" dirty="0">
                <a:solidFill>
                  <a:srgbClr val="002060"/>
                </a:solidFill>
                <a:cs typeface="Arial" panose="020B0604020202020204" pitchFamily="34" charset="0"/>
              </a:rPr>
              <a:t>«Алматы - Кремниевая долина Центральной Евразии»</a:t>
            </a:r>
            <a:r>
              <a:rPr lang="ru-RU" sz="2200" dirty="0">
                <a:solidFill>
                  <a:srgbClr val="002060"/>
                </a:solidFill>
                <a:cs typeface="Arial" panose="020B0604020202020204" pitchFamily="34" charset="0"/>
              </a:rPr>
              <a:t>. </a:t>
            </a:r>
          </a:p>
          <a:p>
            <a:pPr algn="just"/>
            <a:endParaRPr lang="ru-RU" sz="1600" b="1" dirty="0">
              <a:solidFill>
                <a:srgbClr val="002060"/>
              </a:solidFill>
              <a:effectLst/>
              <a:ea typeface="Times New Roman" panose="02020603050405020304" pitchFamily="18" charset="0"/>
              <a:cs typeface="Arial" panose="020B0604020202020204" pitchFamily="34" charset="0"/>
            </a:endParaRPr>
          </a:p>
          <a:p>
            <a:pPr lvl="0" algn="just"/>
            <a:endParaRPr lang="ru-RU" dirty="0">
              <a:cs typeface="Arial" panose="020B0604020202020204" pitchFamily="34" charset="0"/>
            </a:endParaRPr>
          </a:p>
        </p:txBody>
      </p:sp>
      <p:sp>
        <p:nvSpPr>
          <p:cNvPr id="6" name="Номер слайда 1">
            <a:extLst>
              <a:ext uri="{FF2B5EF4-FFF2-40B4-BE49-F238E27FC236}">
                <a16:creationId xmlns:a16="http://schemas.microsoft.com/office/drawing/2014/main" id="{4EC64C8E-BE61-4CBE-A3DC-7D4A57B82493}"/>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32</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869286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4147-977E-65CB-ECF1-C0DA0C928285}"/>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98412521-E347-E482-5F32-A6F04550664B}"/>
              </a:ext>
            </a:extLst>
          </p:cNvPr>
          <p:cNvSpPr txBox="1">
            <a:spLocks/>
          </p:cNvSpPr>
          <p:nvPr/>
        </p:nvSpPr>
        <p:spPr>
          <a:xfrm>
            <a:off x="268778" y="1988652"/>
            <a:ext cx="11654443" cy="204217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СПАСИБО ЗА ВНИМАНИЕ !</a:t>
            </a:r>
          </a:p>
        </p:txBody>
      </p:sp>
      <p:pic>
        <p:nvPicPr>
          <p:cNvPr id="6" name="Picture 30" descr="Курсы управления проектами PMI | SMART Business School">
            <a:extLst>
              <a:ext uri="{FF2B5EF4-FFF2-40B4-BE49-F238E27FC236}">
                <a16:creationId xmlns:a16="http://schemas.microsoft.com/office/drawing/2014/main" id="{21F4219A-F680-C4DB-8B70-6224F007DE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58" y="5056346"/>
            <a:ext cx="2382173" cy="125064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4FA31C12-557F-B9ED-ACBC-B426DDC3BC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4574" y="4709052"/>
            <a:ext cx="1761507" cy="202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4E6A547-B687-E310-1B79-4D5242F23F5E}"/>
              </a:ext>
            </a:extLst>
          </p:cNvPr>
          <p:cNvSpPr txBox="1"/>
          <p:nvPr/>
        </p:nvSpPr>
        <p:spPr>
          <a:xfrm>
            <a:off x="2676631" y="5056346"/>
            <a:ext cx="6097424" cy="1477328"/>
          </a:xfrm>
          <a:prstGeom prst="rect">
            <a:avLst/>
          </a:prstGeom>
          <a:noFill/>
        </p:spPr>
        <p:txBody>
          <a:bodyPr wrap="square">
            <a:spAutoFit/>
          </a:bodyPr>
          <a:lstStyle/>
          <a:p>
            <a:pPr algn="ctr"/>
            <a:r>
              <a:rPr lang="ru-RU" sz="2400" spc="-150" dirty="0">
                <a:solidFill>
                  <a:srgbClr val="002060"/>
                </a:solidFill>
                <a:latin typeface="Arial" panose="020B0604020202020204" pitchFamily="34" charset="0"/>
                <a:ea typeface="Tahoma" panose="020B0604030504040204" pitchFamily="34" charset="0"/>
                <a:cs typeface="Arial" panose="020B0604020202020204" pitchFamily="34" charset="0"/>
              </a:rPr>
              <a:t>+7</a:t>
            </a:r>
            <a:r>
              <a:rPr lang="en-US" sz="2400" spc="-15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ru-RU" sz="2400" spc="-150" dirty="0">
                <a:solidFill>
                  <a:srgbClr val="002060"/>
                </a:solidFill>
                <a:latin typeface="Arial" panose="020B0604020202020204" pitchFamily="34" charset="0"/>
                <a:ea typeface="Tahoma" panose="020B0604030504040204" pitchFamily="34" charset="0"/>
                <a:cs typeface="Arial" panose="020B0604020202020204" pitchFamily="34" charset="0"/>
              </a:rPr>
              <a:t>727 3470035</a:t>
            </a:r>
            <a:br>
              <a:rPr lang="ru-RU" sz="2400" spc="-150" dirty="0">
                <a:solidFill>
                  <a:srgbClr val="002060"/>
                </a:solidFill>
                <a:latin typeface="Arial" panose="020B0604020202020204" pitchFamily="34" charset="0"/>
                <a:ea typeface="Tahoma" panose="020B0604030504040204" pitchFamily="34" charset="0"/>
                <a:cs typeface="Arial" panose="020B0604020202020204" pitchFamily="34" charset="0"/>
              </a:rPr>
            </a:br>
            <a:r>
              <a:rPr lang="en-US" sz="2400" spc="-150" dirty="0">
                <a:solidFill>
                  <a:srgbClr val="002060"/>
                </a:solidFill>
                <a:latin typeface="Arial" panose="020B0604020202020204" pitchFamily="34" charset="0"/>
                <a:ea typeface="Tahoma" panose="020B0604030504040204" pitchFamily="34" charset="0"/>
                <a:cs typeface="Arial" panose="020B0604020202020204" pitchFamily="34" charset="0"/>
              </a:rPr>
              <a:t>info@spmrk.kz</a:t>
            </a:r>
            <a:br>
              <a:rPr lang="en-US" sz="2400" spc="-150" dirty="0">
                <a:solidFill>
                  <a:srgbClr val="002060"/>
                </a:solidFill>
                <a:latin typeface="Arial" panose="020B0604020202020204" pitchFamily="34" charset="0"/>
                <a:ea typeface="Tahoma" panose="020B0604030504040204" pitchFamily="34" charset="0"/>
                <a:cs typeface="Arial" panose="020B0604020202020204" pitchFamily="34" charset="0"/>
              </a:rPr>
            </a:br>
            <a:r>
              <a:rPr lang="en-US" sz="2400" spc="-150" dirty="0">
                <a:solidFill>
                  <a:srgbClr val="002060"/>
                </a:solidFill>
                <a:latin typeface="Arial" panose="020B0604020202020204" pitchFamily="34" charset="0"/>
                <a:ea typeface="Tahoma" panose="020B0604030504040204" pitchFamily="34" charset="0"/>
                <a:cs typeface="Arial" panose="020B0604020202020204" pitchFamily="34" charset="0"/>
              </a:rPr>
              <a:t>spmrk.kz </a:t>
            </a:r>
            <a:br>
              <a:rPr lang="ru-RU" sz="1800" spc="-150" dirty="0">
                <a:latin typeface="Tahoma" panose="020B0604030504040204" pitchFamily="34" charset="0"/>
                <a:ea typeface="Tahoma" panose="020B0604030504040204" pitchFamily="34" charset="0"/>
                <a:cs typeface="Tahoma" panose="020B0604030504040204" pitchFamily="34" charset="0"/>
              </a:rPr>
            </a:br>
            <a:endParaRPr lang="ru-RU" dirty="0"/>
          </a:p>
        </p:txBody>
      </p:sp>
      <p:pic>
        <p:nvPicPr>
          <p:cNvPr id="9" name="Рисунок 8">
            <a:extLst>
              <a:ext uri="{FF2B5EF4-FFF2-40B4-BE49-F238E27FC236}">
                <a16:creationId xmlns:a16="http://schemas.microsoft.com/office/drawing/2014/main" id="{B275BB5B-BE03-4ABA-BCA3-8A29C7B85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10" name="image1.png">
            <a:extLst>
              <a:ext uri="{FF2B5EF4-FFF2-40B4-BE49-F238E27FC236}">
                <a16:creationId xmlns:a16="http://schemas.microsoft.com/office/drawing/2014/main" id="{59D6909E-7E65-4029-99DE-630BA9FD28C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1" name="Рисунок 10">
            <a:extLst>
              <a:ext uri="{FF2B5EF4-FFF2-40B4-BE49-F238E27FC236}">
                <a16:creationId xmlns:a16="http://schemas.microsoft.com/office/drawing/2014/main" id="{859D3393-CE6C-4059-AB83-9C6B13364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4267932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602542B-586E-41F8-A3B4-6A20EFCE7EB3}"/>
              </a:ext>
            </a:extLst>
          </p:cNvPr>
          <p:cNvSpPr>
            <a:spLocks noGrp="1"/>
          </p:cNvSpPr>
          <p:nvPr>
            <p:ph idx="1"/>
          </p:nvPr>
        </p:nvSpPr>
        <p:spPr>
          <a:xfrm>
            <a:off x="533401" y="1856652"/>
            <a:ext cx="8381999" cy="4967061"/>
          </a:xfrm>
        </p:spPr>
        <p:txBody>
          <a:bodyPr>
            <a:normAutofit fontScale="25000" lnSpcReduction="20000"/>
          </a:bodyPr>
          <a:lstStyle/>
          <a:p>
            <a:pPr marL="0" indent="0" algn="just">
              <a:lnSpc>
                <a:spcPct val="120000"/>
              </a:lnSpc>
              <a:spcBef>
                <a:spcPts val="0"/>
              </a:spcBef>
              <a:buNone/>
            </a:pPr>
            <a:r>
              <a:rPr lang="ru-RU" sz="8000" dirty="0">
                <a:solidFill>
                  <a:srgbClr val="002060"/>
                </a:solidFill>
                <a:ea typeface="Times New Roman" panose="02020603050405020304" pitchFamily="18" charset="0"/>
                <a:cs typeface="Arial" panose="020B0604020202020204" pitchFamily="34" charset="0"/>
              </a:rPr>
              <a:t>Столь </a:t>
            </a:r>
            <a:r>
              <a:rPr lang="ru-RU" sz="8000" dirty="0">
                <a:solidFill>
                  <a:srgbClr val="002060"/>
                </a:solidFill>
                <a:effectLst/>
                <a:ea typeface="Times New Roman" panose="02020603050405020304" pitchFamily="18" charset="0"/>
                <a:cs typeface="Arial" panose="020B0604020202020204" pitchFamily="34" charset="0"/>
              </a:rPr>
              <a:t>же стремительно </a:t>
            </a:r>
            <a:r>
              <a:rPr lang="ru-RU" sz="8000" b="1" dirty="0">
                <a:solidFill>
                  <a:srgbClr val="002060"/>
                </a:solidFill>
                <a:effectLst/>
                <a:ea typeface="Times New Roman" panose="02020603050405020304" pitchFamily="18" charset="0"/>
                <a:cs typeface="Arial" panose="020B0604020202020204" pitchFamily="34" charset="0"/>
              </a:rPr>
              <a:t>трансформировалась и внешняя среда</a:t>
            </a:r>
            <a:r>
              <a:rPr lang="ru-RU" sz="8000" dirty="0">
                <a:solidFill>
                  <a:srgbClr val="002060"/>
                </a:solidFill>
                <a:effectLst/>
                <a:ea typeface="Times New Roman" panose="02020603050405020304" pitchFamily="18" charset="0"/>
                <a:cs typeface="Arial" panose="020B0604020202020204" pitchFamily="34" charset="0"/>
              </a:rPr>
              <a:t>, оказывая прямое влияние как на доступные нам ресурсы, так и на перспективы их эффективного использования.</a:t>
            </a:r>
          </a:p>
          <a:p>
            <a:pPr marL="0" indent="0" algn="just">
              <a:lnSpc>
                <a:spcPct val="120000"/>
              </a:lnSpc>
              <a:spcBef>
                <a:spcPts val="0"/>
              </a:spcBef>
              <a:buNone/>
            </a:pPr>
            <a:endParaRPr lang="ru-RU" sz="8000" dirty="0">
              <a:solidFill>
                <a:srgbClr val="002060"/>
              </a:solidFill>
              <a:effectLst/>
              <a:ea typeface="Times New Roman" panose="02020603050405020304" pitchFamily="18" charset="0"/>
              <a:cs typeface="Arial" panose="020B0604020202020204" pitchFamily="34" charset="0"/>
            </a:endParaRPr>
          </a:p>
          <a:p>
            <a:pPr marL="0" indent="0" algn="just">
              <a:lnSpc>
                <a:spcPct val="120000"/>
              </a:lnSpc>
              <a:spcBef>
                <a:spcPts val="0"/>
              </a:spcBef>
              <a:buNone/>
            </a:pPr>
            <a:r>
              <a:rPr lang="ru-RU" sz="8000" dirty="0">
                <a:solidFill>
                  <a:srgbClr val="002060"/>
                </a:solidFill>
                <a:effectLst/>
                <a:ea typeface="Times New Roman" panose="02020603050405020304" pitchFamily="18" charset="0"/>
                <a:cs typeface="Arial" panose="020B0604020202020204" pitchFamily="34" charset="0"/>
              </a:rPr>
              <a:t>В своём поздравлении ко Дню науки Глава государства подчеркнул, что в первые годы независимости отечественная наука испытывала недостаток системной поддержки, вследствие чего численность </a:t>
            </a:r>
            <a:r>
              <a:rPr lang="ru-RU" sz="8000" b="1" dirty="0">
                <a:solidFill>
                  <a:srgbClr val="002060"/>
                </a:solidFill>
                <a:effectLst/>
                <a:ea typeface="Times New Roman" panose="02020603050405020304" pitchFamily="18" charset="0"/>
                <a:cs typeface="Arial" panose="020B0604020202020204" pitchFamily="34" charset="0"/>
              </a:rPr>
              <a:t>научных работников в Казахстане сократилась втрое</a:t>
            </a:r>
            <a:r>
              <a:rPr lang="ru-RU" sz="8000" dirty="0">
                <a:solidFill>
                  <a:srgbClr val="002060"/>
                </a:solidFill>
                <a:effectLst/>
                <a:ea typeface="Times New Roman" panose="02020603050405020304" pitchFamily="18" charset="0"/>
                <a:cs typeface="Arial" panose="020B0604020202020204" pitchFamily="34" charset="0"/>
              </a:rPr>
              <a:t>. </a:t>
            </a:r>
          </a:p>
          <a:p>
            <a:pPr marL="0" indent="0" algn="just">
              <a:lnSpc>
                <a:spcPct val="120000"/>
              </a:lnSpc>
              <a:spcBef>
                <a:spcPts val="0"/>
              </a:spcBef>
              <a:buNone/>
            </a:pPr>
            <a:endParaRPr lang="ru-RU" sz="8000" dirty="0">
              <a:solidFill>
                <a:srgbClr val="002060"/>
              </a:solidFill>
              <a:effectLst/>
              <a:ea typeface="Times New Roman" panose="02020603050405020304" pitchFamily="18" charset="0"/>
              <a:cs typeface="Arial" panose="020B0604020202020204" pitchFamily="34" charset="0"/>
            </a:endParaRPr>
          </a:p>
          <a:p>
            <a:pPr marL="0" indent="0" algn="just">
              <a:lnSpc>
                <a:spcPct val="120000"/>
              </a:lnSpc>
              <a:spcBef>
                <a:spcPts val="0"/>
              </a:spcBef>
              <a:buNone/>
            </a:pPr>
            <a:r>
              <a:rPr lang="ru-RU" sz="8000" dirty="0">
                <a:solidFill>
                  <a:srgbClr val="002060"/>
                </a:solidFill>
                <a:effectLst/>
                <a:ea typeface="Times New Roman" panose="02020603050405020304" pitchFamily="18" charset="0"/>
                <a:cs typeface="Arial" panose="020B0604020202020204" pitchFamily="34" charset="0"/>
              </a:rPr>
              <a:t>Этот ущерб интеллектуальному потенциалу страны усугубляется тенденцией старения кадров: около половины </a:t>
            </a:r>
            <a:r>
              <a:rPr lang="ru-RU" sz="8000" b="1" dirty="0">
                <a:solidFill>
                  <a:srgbClr val="002060"/>
                </a:solidFill>
                <a:effectLst/>
                <a:ea typeface="Times New Roman" panose="02020603050405020304" pitchFamily="18" charset="0"/>
                <a:cs typeface="Arial" panose="020B0604020202020204" pitchFamily="34" charset="0"/>
              </a:rPr>
              <a:t>из 25 тысяч учёных сегодня старше 40 лет</a:t>
            </a:r>
            <a:r>
              <a:rPr lang="ru-RU" sz="8000" dirty="0">
                <a:solidFill>
                  <a:srgbClr val="002060"/>
                </a:solidFill>
                <a:effectLst/>
                <a:ea typeface="Times New Roman" panose="02020603050405020304" pitchFamily="18" charset="0"/>
                <a:cs typeface="Arial" panose="020B0604020202020204" pitchFamily="34" charset="0"/>
              </a:rPr>
              <a:t>, и данная проблема коснулась и нашей Академии. Перед нами стоит задача привлечения и удержания молодых исследователей.</a:t>
            </a:r>
          </a:p>
          <a:p>
            <a:pPr marL="0" indent="0">
              <a:lnSpc>
                <a:spcPct val="120000"/>
              </a:lnSpc>
              <a:spcBef>
                <a:spcPts val="0"/>
              </a:spcBef>
              <a:buNone/>
            </a:pPr>
            <a:endParaRPr lang="ru-RU" sz="1800" dirty="0">
              <a:solidFill>
                <a:srgbClr val="002060"/>
              </a:solidFill>
              <a:effectLst/>
              <a:ea typeface="Calibri" panose="020F0502020204030204" pitchFamily="34" charset="0"/>
              <a:cs typeface="Arial" panose="020B0604020202020204" pitchFamily="34" charset="0"/>
            </a:endParaRPr>
          </a:p>
          <a:p>
            <a:pPr>
              <a:lnSpc>
                <a:spcPct val="120000"/>
              </a:lnSpc>
              <a:spcBef>
                <a:spcPts val="0"/>
              </a:spcBef>
            </a:pPr>
            <a:endParaRPr lang="ru-RU" dirty="0">
              <a:solidFill>
                <a:srgbClr val="002060"/>
              </a:solidFill>
              <a:cs typeface="Arial" panose="020B0604020202020204" pitchFamily="34" charset="0"/>
            </a:endParaRPr>
          </a:p>
        </p:txBody>
      </p:sp>
      <p:sp>
        <p:nvSpPr>
          <p:cNvPr id="4" name="Заголовок 3">
            <a:extLst>
              <a:ext uri="{FF2B5EF4-FFF2-40B4-BE49-F238E27FC236}">
                <a16:creationId xmlns:a16="http://schemas.microsoft.com/office/drawing/2014/main" id="{A7071241-16AB-4AF4-8B7F-3F9E4458C5E6}"/>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latin typeface="Arial" panose="020B0604020202020204" pitchFamily="34" charset="0"/>
                <a:cs typeface="Arial" panose="020B0604020202020204" pitchFamily="34" charset="0"/>
              </a:rPr>
              <a:t>Введение (2/4)</a:t>
            </a:r>
          </a:p>
        </p:txBody>
      </p:sp>
      <p:pic>
        <p:nvPicPr>
          <p:cNvPr id="5" name="Рисунок 4">
            <a:extLst>
              <a:ext uri="{FF2B5EF4-FFF2-40B4-BE49-F238E27FC236}">
                <a16:creationId xmlns:a16="http://schemas.microsoft.com/office/drawing/2014/main" id="{D28F5E97-FA99-43BC-BFE3-F340155AE39B}"/>
              </a:ext>
            </a:extLst>
          </p:cNvPr>
          <p:cNvPicPr>
            <a:picLocks noChangeAspect="1"/>
          </p:cNvPicPr>
          <p:nvPr/>
        </p:nvPicPr>
        <p:blipFill>
          <a:blip r:embed="rId2"/>
          <a:stretch>
            <a:fillRect/>
          </a:stretch>
        </p:blipFill>
        <p:spPr>
          <a:xfrm>
            <a:off x="9026974" y="4340182"/>
            <a:ext cx="2982682" cy="1989449"/>
          </a:xfrm>
          <a:prstGeom prst="rect">
            <a:avLst/>
          </a:prstGeom>
        </p:spPr>
      </p:pic>
      <p:pic>
        <p:nvPicPr>
          <p:cNvPr id="8" name="Рисунок 7">
            <a:extLst>
              <a:ext uri="{FF2B5EF4-FFF2-40B4-BE49-F238E27FC236}">
                <a16:creationId xmlns:a16="http://schemas.microsoft.com/office/drawing/2014/main" id="{F5DFEB4F-B223-4F6C-8C25-E56B800DC7D6}"/>
              </a:ext>
            </a:extLst>
          </p:cNvPr>
          <p:cNvPicPr>
            <a:picLocks noChangeAspect="1"/>
          </p:cNvPicPr>
          <p:nvPr/>
        </p:nvPicPr>
        <p:blipFill rotWithShape="1">
          <a:blip r:embed="rId3"/>
          <a:srcRect l="26786" t="16871" r="26530" b="10885"/>
          <a:stretch/>
        </p:blipFill>
        <p:spPr>
          <a:xfrm>
            <a:off x="9261652" y="1908065"/>
            <a:ext cx="2513326" cy="2187830"/>
          </a:xfrm>
          <a:prstGeom prst="rect">
            <a:avLst/>
          </a:prstGeom>
          <a:ln>
            <a:noFill/>
          </a:ln>
          <a:effectLst>
            <a:outerShdw blurRad="292100" dist="139700" dir="2700000" algn="tl" rotWithShape="0">
              <a:srgbClr val="333333">
                <a:alpha val="65000"/>
              </a:srgbClr>
            </a:outerShdw>
          </a:effectLst>
        </p:spPr>
      </p:pic>
      <p:sp>
        <p:nvSpPr>
          <p:cNvPr id="6" name="Номер слайда 1">
            <a:extLst>
              <a:ext uri="{FF2B5EF4-FFF2-40B4-BE49-F238E27FC236}">
                <a16:creationId xmlns:a16="http://schemas.microsoft.com/office/drawing/2014/main" id="{040C87F8-F943-4D02-AA5E-B5802F74C39F}"/>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4</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55339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602542B-586E-41F8-A3B4-6A20EFCE7EB3}"/>
              </a:ext>
            </a:extLst>
          </p:cNvPr>
          <p:cNvSpPr>
            <a:spLocks noGrp="1"/>
          </p:cNvSpPr>
          <p:nvPr>
            <p:ph idx="1"/>
          </p:nvPr>
        </p:nvSpPr>
        <p:spPr>
          <a:xfrm>
            <a:off x="492760" y="1810385"/>
            <a:ext cx="7699310" cy="4667250"/>
          </a:xfrm>
        </p:spPr>
        <p:txBody>
          <a:bodyPr>
            <a:normAutofit/>
          </a:bodyPr>
          <a:lstStyle/>
          <a:p>
            <a:pPr marL="0" indent="0" algn="just">
              <a:spcAft>
                <a:spcPts val="800"/>
              </a:spcAft>
              <a:buNone/>
            </a:pPr>
            <a:r>
              <a:rPr lang="ru-RU" sz="2000" dirty="0">
                <a:effectLst/>
                <a:latin typeface="Arial" panose="020B0604020202020204" pitchFamily="34" charset="0"/>
                <a:ea typeface="Times New Roman" panose="02020603050405020304" pitchFamily="18" charset="0"/>
                <a:cs typeface="Arial" panose="020B0604020202020204" pitchFamily="34" charset="0"/>
              </a:rPr>
              <a:t>Кризис кадрового и организационного обеспечения обостряется случаями недобросовестных практик в научной сфере. Тем не менее именно в такие периоды возникает потребность в консолидации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акторов</a:t>
            </a:r>
            <a:r>
              <a:rPr lang="ru-RU" sz="2000" dirty="0">
                <a:effectLst/>
                <a:latin typeface="Arial" panose="020B0604020202020204" pitchFamily="34" charset="0"/>
                <a:ea typeface="Times New Roman" panose="02020603050405020304" pitchFamily="18" charset="0"/>
                <a:cs typeface="Arial" panose="020B0604020202020204" pitchFamily="34" charset="0"/>
              </a:rPr>
              <a:t> научной экосистемы Казахстана. </a:t>
            </a:r>
          </a:p>
          <a:p>
            <a:pPr marL="0" indent="0" algn="just">
              <a:spcAft>
                <a:spcPts val="800"/>
              </a:spcAft>
              <a:buNone/>
            </a:pPr>
            <a:r>
              <a:rPr lang="ru-RU" sz="2000" dirty="0">
                <a:effectLst/>
                <a:latin typeface="Arial" panose="020B0604020202020204" pitchFamily="34" charset="0"/>
                <a:ea typeface="Times New Roman" panose="02020603050405020304" pitchFamily="18" charset="0"/>
                <a:cs typeface="Arial" panose="020B0604020202020204" pitchFamily="34" charset="0"/>
              </a:rPr>
              <a:t>Президент акцентировал внимание на приоритетах цифровизации и развития искусственного интеллекта, а также на расширении исследований в области ядерных технологий и модернизации инженерного образования. </a:t>
            </a:r>
          </a:p>
          <a:p>
            <a:pPr marL="0" indent="0" algn="just">
              <a:spcAft>
                <a:spcPts val="800"/>
              </a:spcAft>
              <a:buNone/>
            </a:pPr>
            <a:r>
              <a:rPr lang="ru-RU" sz="2000" dirty="0">
                <a:effectLst/>
                <a:latin typeface="Arial" panose="020B0604020202020204" pitchFamily="34" charset="0"/>
                <a:ea typeface="Times New Roman" panose="02020603050405020304" pitchFamily="18" charset="0"/>
                <a:cs typeface="Arial" panose="020B0604020202020204" pitchFamily="34" charset="0"/>
              </a:rPr>
              <a:t>Важнейшим институциональным шагом стало принятие Закона «О науке и технологической политике», восстановление деятельности Национальной академии наук РК в качестве высшей научной организации и </a:t>
            </a:r>
            <a:r>
              <a:rPr lang="ru-RU" sz="2000" dirty="0">
                <a:latin typeface="Arial" panose="020B0604020202020204" pitchFamily="34" charset="0"/>
                <a:ea typeface="Times New Roman" panose="02020603050405020304" pitchFamily="18" charset="0"/>
                <a:cs typeface="Arial" panose="020B0604020202020204" pitchFamily="34" charset="0"/>
              </a:rPr>
              <a:t>увеличение финансирования науки.</a:t>
            </a:r>
            <a:endParaRPr lang="ru-RU" sz="1800" dirty="0">
              <a:effectLst/>
              <a:latin typeface="Arial" panose="020B0604020202020204" pitchFamily="34" charset="0"/>
              <a:ea typeface="Calibri" panose="020F050202020403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
        <p:nvSpPr>
          <p:cNvPr id="5" name="Заголовок 3">
            <a:extLst>
              <a:ext uri="{FF2B5EF4-FFF2-40B4-BE49-F238E27FC236}">
                <a16:creationId xmlns:a16="http://schemas.microsoft.com/office/drawing/2014/main" id="{02367248-B0B5-4757-911A-19E7C54F3D3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latin typeface="Arial" panose="020B0604020202020204" pitchFamily="34" charset="0"/>
                <a:cs typeface="Arial" panose="020B0604020202020204" pitchFamily="34" charset="0"/>
              </a:rPr>
              <a:t>Введение (3/4)</a:t>
            </a:r>
          </a:p>
        </p:txBody>
      </p:sp>
      <p:sp>
        <p:nvSpPr>
          <p:cNvPr id="7" name="object 5">
            <a:extLst>
              <a:ext uri="{FF2B5EF4-FFF2-40B4-BE49-F238E27FC236}">
                <a16:creationId xmlns:a16="http://schemas.microsoft.com/office/drawing/2014/main" id="{C0CB39FB-DDDF-4290-9191-E0351EA02E72}"/>
              </a:ext>
            </a:extLst>
          </p:cNvPr>
          <p:cNvSpPr/>
          <p:nvPr/>
        </p:nvSpPr>
        <p:spPr>
          <a:xfrm>
            <a:off x="9042400" y="1781334"/>
            <a:ext cx="2983484" cy="2496819"/>
          </a:xfrm>
          <a:prstGeom prst="rect">
            <a:avLst/>
          </a:prstGeom>
          <a:blipFill>
            <a:blip r:embed="rId2" cstate="print"/>
            <a:stretch>
              <a:fillRect/>
            </a:stretch>
          </a:blipFill>
        </p:spPr>
        <p:txBody>
          <a:bodyPr wrap="square" lIns="0" tIns="0" rIns="0" bIns="0" rtlCol="0">
            <a:noAutofit/>
          </a:bodyPr>
          <a:lstStyle/>
          <a:p>
            <a:endParaRPr/>
          </a:p>
        </p:txBody>
      </p:sp>
      <p:sp>
        <p:nvSpPr>
          <p:cNvPr id="8" name="object 3">
            <a:extLst>
              <a:ext uri="{FF2B5EF4-FFF2-40B4-BE49-F238E27FC236}">
                <a16:creationId xmlns:a16="http://schemas.microsoft.com/office/drawing/2014/main" id="{1CB9F429-9BF0-4CF5-BA0C-AA16A271AC70}"/>
              </a:ext>
            </a:extLst>
          </p:cNvPr>
          <p:cNvSpPr/>
          <p:nvPr/>
        </p:nvSpPr>
        <p:spPr>
          <a:xfrm>
            <a:off x="8890000" y="4361181"/>
            <a:ext cx="3135884" cy="2245360"/>
          </a:xfrm>
          <a:prstGeom prst="rect">
            <a:avLst/>
          </a:prstGeom>
          <a:blipFill>
            <a:blip r:embed="rId3" cstate="print"/>
            <a:stretch>
              <a:fillRect/>
            </a:stretch>
          </a:blipFill>
        </p:spPr>
        <p:txBody>
          <a:bodyPr wrap="square" lIns="0" tIns="0" rIns="0" bIns="0" rtlCol="0">
            <a:noAutofit/>
          </a:bodyPr>
          <a:lstStyle/>
          <a:p>
            <a:endParaRPr dirty="0"/>
          </a:p>
        </p:txBody>
      </p:sp>
      <p:sp>
        <p:nvSpPr>
          <p:cNvPr id="6" name="Номер слайда 1">
            <a:extLst>
              <a:ext uri="{FF2B5EF4-FFF2-40B4-BE49-F238E27FC236}">
                <a16:creationId xmlns:a16="http://schemas.microsoft.com/office/drawing/2014/main" id="{B4374092-F3BC-48B5-96C8-D2BF1C177E32}"/>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5</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33374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602542B-586E-41F8-A3B4-6A20EFCE7EB3}"/>
              </a:ext>
            </a:extLst>
          </p:cNvPr>
          <p:cNvSpPr>
            <a:spLocks noGrp="1"/>
          </p:cNvSpPr>
          <p:nvPr>
            <p:ph idx="1"/>
          </p:nvPr>
        </p:nvSpPr>
        <p:spPr>
          <a:xfrm>
            <a:off x="369455" y="4450080"/>
            <a:ext cx="7764626" cy="2331719"/>
          </a:xfrm>
        </p:spPr>
        <p:txBody>
          <a:bodyPr>
            <a:normAutofit fontScale="25000" lnSpcReduction="20000"/>
          </a:bodyPr>
          <a:lstStyle/>
          <a:p>
            <a:pPr marL="0" indent="0" algn="just">
              <a:lnSpc>
                <a:spcPct val="120000"/>
              </a:lnSpc>
              <a:spcBef>
                <a:spcPts val="0"/>
              </a:spcBef>
              <a:buNone/>
            </a:pPr>
            <a:r>
              <a:rPr lang="ru-RU" sz="7200" dirty="0">
                <a:solidFill>
                  <a:srgbClr val="002060"/>
                </a:solidFill>
                <a:effectLst/>
                <a:ea typeface="Times New Roman" panose="02020603050405020304" pitchFamily="18" charset="0"/>
                <a:cs typeface="Arial" panose="020B0604020202020204" pitchFamily="34" charset="0"/>
              </a:rPr>
              <a:t>Принятый законодательный и организационный пакет открывает перед МАИН возмож­ность занять активную позицию в </a:t>
            </a:r>
            <a:r>
              <a:rPr lang="ru-RU" sz="7200" b="1" dirty="0">
                <a:solidFill>
                  <a:srgbClr val="002060"/>
                </a:solidFill>
                <a:effectLst/>
                <a:ea typeface="Times New Roman" panose="02020603050405020304" pitchFamily="18" charset="0"/>
                <a:cs typeface="Arial" panose="020B0604020202020204" pitchFamily="34" charset="0"/>
              </a:rPr>
              <a:t>модернизации национальной научной экосистемы</a:t>
            </a:r>
            <a:r>
              <a:rPr lang="ru-RU" sz="7200" dirty="0">
                <a:solidFill>
                  <a:srgbClr val="002060"/>
                </a:solidFill>
                <a:effectLst/>
                <a:ea typeface="Times New Roman" panose="02020603050405020304" pitchFamily="18" charset="0"/>
                <a:cs typeface="Arial" panose="020B0604020202020204" pitchFamily="34" charset="0"/>
              </a:rPr>
              <a:t>. </a:t>
            </a:r>
          </a:p>
          <a:p>
            <a:pPr marL="0" indent="0" algn="just">
              <a:lnSpc>
                <a:spcPct val="120000"/>
              </a:lnSpc>
              <a:spcBef>
                <a:spcPts val="0"/>
              </a:spcBef>
              <a:buNone/>
            </a:pPr>
            <a:endParaRPr lang="ru-RU" sz="7200" dirty="0">
              <a:solidFill>
                <a:srgbClr val="002060"/>
              </a:solidFill>
              <a:ea typeface="Times New Roman" panose="02020603050405020304" pitchFamily="18" charset="0"/>
              <a:cs typeface="Arial" panose="020B0604020202020204" pitchFamily="34" charset="0"/>
            </a:endParaRPr>
          </a:p>
          <a:p>
            <a:pPr marL="0" indent="0" algn="just">
              <a:lnSpc>
                <a:spcPct val="120000"/>
              </a:lnSpc>
              <a:spcBef>
                <a:spcPts val="0"/>
              </a:spcBef>
              <a:buNone/>
            </a:pPr>
            <a:r>
              <a:rPr lang="ru-RU" sz="7200" dirty="0">
                <a:solidFill>
                  <a:srgbClr val="002060"/>
                </a:solidFill>
                <a:effectLst/>
                <a:ea typeface="Times New Roman" panose="02020603050405020304" pitchFamily="18" charset="0"/>
                <a:cs typeface="Arial" panose="020B0604020202020204" pitchFamily="34" charset="0"/>
              </a:rPr>
              <a:t>Именно этому стратегическому вектору и посвящено настоящее выступление.</a:t>
            </a:r>
            <a:endParaRPr lang="ru-RU" sz="7200" dirty="0">
              <a:solidFill>
                <a:srgbClr val="002060"/>
              </a:solidFill>
              <a:effectLst/>
              <a:ea typeface="Calibri" panose="020F0502020204030204" pitchFamily="34" charset="0"/>
              <a:cs typeface="Arial" panose="020B0604020202020204" pitchFamily="34" charset="0"/>
            </a:endParaRPr>
          </a:p>
          <a:p>
            <a:pPr marL="0" indent="0">
              <a:lnSpc>
                <a:spcPct val="120000"/>
              </a:lnSpc>
              <a:spcBef>
                <a:spcPts val="0"/>
              </a:spcBef>
              <a:buNone/>
            </a:pPr>
            <a:endParaRPr lang="ru-RU" sz="1800" dirty="0">
              <a:effectLst/>
              <a:ea typeface="Calibri" panose="020F0502020204030204" pitchFamily="34" charset="0"/>
              <a:cs typeface="Arial" panose="020B0604020202020204" pitchFamily="34" charset="0"/>
            </a:endParaRPr>
          </a:p>
          <a:p>
            <a:pPr>
              <a:lnSpc>
                <a:spcPct val="120000"/>
              </a:lnSpc>
              <a:spcBef>
                <a:spcPts val="0"/>
              </a:spcBef>
            </a:pPr>
            <a:endParaRPr lang="ru-RU" dirty="0">
              <a:latin typeface="Arial" panose="020B0604020202020204" pitchFamily="34" charset="0"/>
              <a:cs typeface="Arial" panose="020B0604020202020204" pitchFamily="34" charset="0"/>
            </a:endParaRPr>
          </a:p>
        </p:txBody>
      </p:sp>
      <p:sp>
        <p:nvSpPr>
          <p:cNvPr id="5" name="Заголовок 3">
            <a:extLst>
              <a:ext uri="{FF2B5EF4-FFF2-40B4-BE49-F238E27FC236}">
                <a16:creationId xmlns:a16="http://schemas.microsoft.com/office/drawing/2014/main" id="{EFA1F754-7608-4CC4-A41C-4A708ABB90DC}"/>
              </a:ext>
            </a:extLst>
          </p:cNvPr>
          <p:cNvSpPr txBox="1">
            <a:spLocks/>
          </p:cNvSpPr>
          <p:nvPr/>
        </p:nvSpPr>
        <p:spPr>
          <a:xfrm>
            <a:off x="257695" y="22288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latin typeface="Arial" panose="020B0604020202020204" pitchFamily="34" charset="0"/>
                <a:cs typeface="Arial" panose="020B0604020202020204" pitchFamily="34" charset="0"/>
              </a:rPr>
              <a:t>Введение (4/4)</a:t>
            </a:r>
          </a:p>
        </p:txBody>
      </p:sp>
      <p:pic>
        <p:nvPicPr>
          <p:cNvPr id="7" name="Рисунок 6">
            <a:extLst>
              <a:ext uri="{FF2B5EF4-FFF2-40B4-BE49-F238E27FC236}">
                <a16:creationId xmlns:a16="http://schemas.microsoft.com/office/drawing/2014/main" id="{C05837B8-308A-4FE2-AB53-E6BE1B69746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2250" t="14518" r="12416" b="9926"/>
          <a:stretch/>
        </p:blipFill>
        <p:spPr>
          <a:xfrm>
            <a:off x="8134081" y="4331964"/>
            <a:ext cx="3830320" cy="2160911"/>
          </a:xfrm>
          <a:prstGeom prst="rect">
            <a:avLst/>
          </a:prstGeom>
        </p:spPr>
      </p:pic>
      <p:sp>
        <p:nvSpPr>
          <p:cNvPr id="8" name="Объект 2">
            <a:extLst>
              <a:ext uri="{FF2B5EF4-FFF2-40B4-BE49-F238E27FC236}">
                <a16:creationId xmlns:a16="http://schemas.microsoft.com/office/drawing/2014/main" id="{A1A3FF17-E6AC-4229-AF4A-00426A0AAFE6}"/>
              </a:ext>
            </a:extLst>
          </p:cNvPr>
          <p:cNvSpPr txBox="1">
            <a:spLocks/>
          </p:cNvSpPr>
          <p:nvPr/>
        </p:nvSpPr>
        <p:spPr>
          <a:xfrm>
            <a:off x="257695" y="1644488"/>
            <a:ext cx="11538065" cy="251095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Font typeface="Arial" panose="020B0604020202020204" pitchFamily="34" charset="0"/>
              <a:buNone/>
            </a:pPr>
            <a:r>
              <a:rPr lang="ru-RU" sz="7200" dirty="0">
                <a:solidFill>
                  <a:srgbClr val="002060"/>
                </a:solidFill>
                <a:ea typeface="Times New Roman" panose="02020603050405020304" pitchFamily="18" charset="0"/>
                <a:cs typeface="Arial" panose="020B0604020202020204" pitchFamily="34" charset="0"/>
              </a:rPr>
              <a:t>Отсюда вытекает обновлённый мандат наших секций: </a:t>
            </a:r>
          </a:p>
          <a:p>
            <a:pPr algn="just">
              <a:lnSpc>
                <a:spcPct val="120000"/>
              </a:lnSpc>
              <a:spcBef>
                <a:spcPts val="0"/>
              </a:spcBef>
            </a:pPr>
            <a:r>
              <a:rPr lang="ru-RU" sz="7200" b="1" dirty="0">
                <a:solidFill>
                  <a:srgbClr val="002060"/>
                </a:solidFill>
                <a:ea typeface="Times New Roman" panose="02020603050405020304" pitchFamily="18" charset="0"/>
                <a:cs typeface="Arial" panose="020B0604020202020204" pitchFamily="34" charset="0"/>
              </a:rPr>
              <a:t>стимулировать</a:t>
            </a:r>
            <a:r>
              <a:rPr lang="ru-RU" sz="7200" dirty="0">
                <a:solidFill>
                  <a:srgbClr val="002060"/>
                </a:solidFill>
                <a:ea typeface="Times New Roman" panose="02020603050405020304" pitchFamily="18" charset="0"/>
                <a:cs typeface="Arial" panose="020B0604020202020204" pitchFamily="34" charset="0"/>
              </a:rPr>
              <a:t> междисциплинарные исследования, </a:t>
            </a:r>
          </a:p>
          <a:p>
            <a:pPr algn="just">
              <a:lnSpc>
                <a:spcPct val="120000"/>
              </a:lnSpc>
              <a:spcBef>
                <a:spcPts val="0"/>
              </a:spcBef>
            </a:pPr>
            <a:r>
              <a:rPr lang="ru-RU" sz="7200" b="1" dirty="0">
                <a:solidFill>
                  <a:srgbClr val="002060"/>
                </a:solidFill>
                <a:ea typeface="Times New Roman" panose="02020603050405020304" pitchFamily="18" charset="0"/>
                <a:cs typeface="Arial" panose="020B0604020202020204" pitchFamily="34" charset="0"/>
              </a:rPr>
              <a:t>формировать</a:t>
            </a:r>
            <a:r>
              <a:rPr lang="ru-RU" sz="7200" dirty="0">
                <a:solidFill>
                  <a:srgbClr val="002060"/>
                </a:solidFill>
                <a:ea typeface="Times New Roman" panose="02020603050405020304" pitchFamily="18" charset="0"/>
                <a:cs typeface="Arial" panose="020B0604020202020204" pitchFamily="34" charset="0"/>
              </a:rPr>
              <a:t> проектное мышление</a:t>
            </a:r>
          </a:p>
          <a:p>
            <a:pPr algn="just">
              <a:lnSpc>
                <a:spcPct val="120000"/>
              </a:lnSpc>
              <a:spcBef>
                <a:spcPts val="0"/>
              </a:spcBef>
            </a:pPr>
            <a:r>
              <a:rPr lang="ru-RU" sz="7200" b="1" dirty="0">
                <a:solidFill>
                  <a:srgbClr val="002060"/>
                </a:solidFill>
                <a:ea typeface="Times New Roman" panose="02020603050405020304" pitchFamily="18" charset="0"/>
                <a:cs typeface="Arial" panose="020B0604020202020204" pitchFamily="34" charset="0"/>
              </a:rPr>
              <a:t>интегрировать</a:t>
            </a:r>
            <a:r>
              <a:rPr lang="ru-RU" sz="7200" dirty="0">
                <a:solidFill>
                  <a:srgbClr val="002060"/>
                </a:solidFill>
                <a:ea typeface="Times New Roman" panose="02020603050405020304" pitchFamily="18" charset="0"/>
                <a:cs typeface="Arial" panose="020B0604020202020204" pitchFamily="34" charset="0"/>
              </a:rPr>
              <a:t> методы искусственного интеллекта в научную практику.</a:t>
            </a:r>
          </a:p>
          <a:p>
            <a:pPr algn="just">
              <a:lnSpc>
                <a:spcPct val="120000"/>
              </a:lnSpc>
              <a:spcBef>
                <a:spcPts val="0"/>
              </a:spcBef>
            </a:pPr>
            <a:endParaRPr lang="ru-RU" sz="7200" dirty="0">
              <a:solidFill>
                <a:srgbClr val="002060"/>
              </a:solidFill>
              <a:ea typeface="Times New Roman" panose="02020603050405020304" pitchFamily="18" charset="0"/>
              <a:cs typeface="Arial" panose="020B0604020202020204" pitchFamily="34" charset="0"/>
            </a:endParaRPr>
          </a:p>
          <a:p>
            <a:pPr marL="0" indent="0" algn="just">
              <a:lnSpc>
                <a:spcPct val="120000"/>
              </a:lnSpc>
              <a:spcBef>
                <a:spcPts val="0"/>
              </a:spcBef>
              <a:buFont typeface="Arial" panose="020B0604020202020204" pitchFamily="34" charset="0"/>
              <a:buNone/>
            </a:pPr>
            <a:r>
              <a:rPr lang="ru-RU" sz="7200" dirty="0">
                <a:solidFill>
                  <a:srgbClr val="002060"/>
                </a:solidFill>
                <a:ea typeface="Times New Roman" panose="02020603050405020304" pitchFamily="18" charset="0"/>
                <a:cs typeface="Arial" panose="020B0604020202020204" pitchFamily="34" charset="0"/>
              </a:rPr>
              <a:t>Корпоративная Конституция Академии позволяет соотнести эти цели с принципом, сформулированным Президентом: </a:t>
            </a:r>
          </a:p>
          <a:p>
            <a:pPr marL="0" indent="0" algn="just">
              <a:lnSpc>
                <a:spcPct val="120000"/>
              </a:lnSpc>
              <a:spcBef>
                <a:spcPts val="0"/>
              </a:spcBef>
              <a:buFont typeface="Arial" panose="020B0604020202020204" pitchFamily="34" charset="0"/>
              <a:buNone/>
            </a:pPr>
            <a:r>
              <a:rPr lang="ru-RU" sz="7200" b="1" dirty="0">
                <a:solidFill>
                  <a:srgbClr val="002060"/>
                </a:solidFill>
                <a:ea typeface="Times New Roman" panose="02020603050405020304" pitchFamily="18" charset="0"/>
                <a:cs typeface="Arial" panose="020B0604020202020204" pitchFamily="34" charset="0"/>
              </a:rPr>
              <a:t>«Будущее Казахстана — в руках патриотичных и высококвалифицированных учёных». </a:t>
            </a:r>
          </a:p>
          <a:p>
            <a:pPr>
              <a:lnSpc>
                <a:spcPct val="120000"/>
              </a:lnSpc>
              <a:spcBef>
                <a:spcPts val="0"/>
              </a:spcBef>
            </a:pPr>
            <a:endParaRPr lang="ru-RU" dirty="0">
              <a:solidFill>
                <a:srgbClr val="002060"/>
              </a:solidFill>
              <a:cs typeface="Arial" panose="020B0604020202020204" pitchFamily="34" charset="0"/>
            </a:endParaRPr>
          </a:p>
        </p:txBody>
      </p:sp>
      <p:sp>
        <p:nvSpPr>
          <p:cNvPr id="6" name="Номер слайда 1">
            <a:extLst>
              <a:ext uri="{FF2B5EF4-FFF2-40B4-BE49-F238E27FC236}">
                <a16:creationId xmlns:a16="http://schemas.microsoft.com/office/drawing/2014/main" id="{EA26ADCF-82BD-403E-8D64-697DFDAEF85C}"/>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6</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2901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AA17191-3EBC-4C83-B371-16C6F0C27FA7}"/>
              </a:ext>
            </a:extLst>
          </p:cNvPr>
          <p:cNvSpPr txBox="1">
            <a:spLocks/>
          </p:cNvSpPr>
          <p:nvPr/>
        </p:nvSpPr>
        <p:spPr>
          <a:xfrm>
            <a:off x="268778" y="1988652"/>
            <a:ext cx="11654443" cy="204217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Место МАИН в модернизации экосистемы науки</a:t>
            </a:r>
          </a:p>
        </p:txBody>
      </p:sp>
      <p:pic>
        <p:nvPicPr>
          <p:cNvPr id="6" name="Picture 30" descr="Курсы управления проектами PMI | SMART Business School">
            <a:extLst>
              <a:ext uri="{FF2B5EF4-FFF2-40B4-BE49-F238E27FC236}">
                <a16:creationId xmlns:a16="http://schemas.microsoft.com/office/drawing/2014/main" id="{0226D790-D205-433D-B61B-D062D535B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58" y="5607360"/>
            <a:ext cx="2382173" cy="1250640"/>
          </a:xfrm>
          <a:prstGeom prst="rect">
            <a:avLst/>
          </a:prstGeom>
          <a:noFill/>
          <a:extLst>
            <a:ext uri="{909E8E84-426E-40DD-AFC4-6F175D3DCCD1}">
              <a14:hiddenFill xmlns:a14="http://schemas.microsoft.com/office/drawing/2010/main">
                <a:solidFill>
                  <a:srgbClr val="FFFFFF"/>
                </a:solidFill>
              </a14:hiddenFill>
            </a:ext>
          </a:extLst>
        </p:spPr>
      </p:pic>
      <p:sp>
        <p:nvSpPr>
          <p:cNvPr id="8" name="Номер слайда 1">
            <a:extLst>
              <a:ext uri="{FF2B5EF4-FFF2-40B4-BE49-F238E27FC236}">
                <a16:creationId xmlns:a16="http://schemas.microsoft.com/office/drawing/2014/main" id="{65BAAA69-2C6F-B474-D0BF-79E0DC764DDD}"/>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7</a:t>
            </a:fld>
            <a:endParaRPr lang="ru-RU" sz="1800" b="1" dirty="0">
              <a:solidFill>
                <a:prstClr val="black">
                  <a:tint val="75000"/>
                </a:prstClr>
              </a:solidFill>
              <a:latin typeface="Calibri" panose="020F0502020204030204"/>
            </a:endParaRPr>
          </a:p>
        </p:txBody>
      </p:sp>
      <p:pic>
        <p:nvPicPr>
          <p:cNvPr id="9" name="Рисунок 8">
            <a:extLst>
              <a:ext uri="{FF2B5EF4-FFF2-40B4-BE49-F238E27FC236}">
                <a16:creationId xmlns:a16="http://schemas.microsoft.com/office/drawing/2014/main" id="{C38B1CD9-EFFC-4333-9FBA-CB6556D9B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410" y="336180"/>
            <a:ext cx="2195995" cy="768601"/>
          </a:xfrm>
          <a:prstGeom prst="rect">
            <a:avLst/>
          </a:prstGeom>
        </p:spPr>
      </p:pic>
      <p:pic>
        <p:nvPicPr>
          <p:cNvPr id="10" name="image1.png">
            <a:extLst>
              <a:ext uri="{FF2B5EF4-FFF2-40B4-BE49-F238E27FC236}">
                <a16:creationId xmlns:a16="http://schemas.microsoft.com/office/drawing/2014/main" id="{B2573C26-2A46-4F0E-8FEE-F6297A27982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1321" y="89664"/>
            <a:ext cx="1576764" cy="1510649"/>
          </a:xfrm>
          <a:prstGeom prst="rect">
            <a:avLst/>
          </a:prstGeom>
          <a:ln/>
        </p:spPr>
      </p:pic>
      <p:pic>
        <p:nvPicPr>
          <p:cNvPr id="11" name="Рисунок 10">
            <a:extLst>
              <a:ext uri="{FF2B5EF4-FFF2-40B4-BE49-F238E27FC236}">
                <a16:creationId xmlns:a16="http://schemas.microsoft.com/office/drawing/2014/main" id="{ECEF023A-7092-4DD7-8A2B-C68F0C6C2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64" y="278413"/>
            <a:ext cx="2053767" cy="826368"/>
          </a:xfrm>
          <a:prstGeom prst="rect">
            <a:avLst/>
          </a:prstGeom>
        </p:spPr>
      </p:pic>
    </p:spTree>
    <p:extLst>
      <p:ext uri="{BB962C8B-B14F-4D97-AF65-F5344CB8AC3E}">
        <p14:creationId xmlns:p14="http://schemas.microsoft.com/office/powerpoint/2010/main" val="66535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0F5968D-DA32-4BDC-9937-7036DC5EBA26}"/>
              </a:ext>
            </a:extLst>
          </p:cNvPr>
          <p:cNvSpPr>
            <a:spLocks noGrp="1"/>
          </p:cNvSpPr>
          <p:nvPr>
            <p:ph idx="1"/>
          </p:nvPr>
        </p:nvSpPr>
        <p:spPr>
          <a:xfrm>
            <a:off x="381000" y="1769640"/>
            <a:ext cx="11104984" cy="5368277"/>
          </a:xfrm>
        </p:spPr>
        <p:txBody>
          <a:bodyPr>
            <a:normAutofit fontScale="77500" lnSpcReduction="20000"/>
          </a:bodyPr>
          <a:lstStyle/>
          <a:p>
            <a:pPr marL="0" indent="0" algn="just">
              <a:lnSpc>
                <a:spcPct val="120000"/>
              </a:lnSpc>
              <a:spcBef>
                <a:spcPts val="0"/>
              </a:spcBef>
              <a:buNone/>
            </a:pPr>
            <a:r>
              <a:rPr lang="ru-RU" dirty="0">
                <a:cs typeface="Arial" panose="020B0604020202020204" pitchFamily="34" charset="0"/>
              </a:rPr>
              <a:t>МАИН располагает системными ресурсами и ценностными основаниями, чтобы стать </a:t>
            </a:r>
            <a:r>
              <a:rPr lang="ru-RU" b="1" dirty="0">
                <a:solidFill>
                  <a:srgbClr val="C00000"/>
                </a:solidFill>
                <a:cs typeface="Arial" panose="020B0604020202020204" pitchFamily="34" charset="0"/>
              </a:rPr>
              <a:t>надежным партнером Национальной академии наук РК в модернизации экосистемы науки Казахстана</a:t>
            </a:r>
            <a:r>
              <a:rPr lang="ru-RU" dirty="0">
                <a:cs typeface="Arial" panose="020B0604020202020204" pitchFamily="34" charset="0"/>
              </a:rPr>
              <a:t>. </a:t>
            </a:r>
          </a:p>
          <a:p>
            <a:pPr marL="0" indent="0" algn="just">
              <a:lnSpc>
                <a:spcPct val="120000"/>
              </a:lnSpc>
              <a:spcBef>
                <a:spcPts val="0"/>
              </a:spcBef>
              <a:buNone/>
            </a:pPr>
            <a:endParaRPr lang="ru-RU" dirty="0">
              <a:cs typeface="Arial" panose="020B0604020202020204" pitchFamily="34" charset="0"/>
            </a:endParaRPr>
          </a:p>
          <a:p>
            <a:pPr marL="0" indent="0" algn="just">
              <a:lnSpc>
                <a:spcPct val="120000"/>
              </a:lnSpc>
              <a:spcBef>
                <a:spcPts val="0"/>
              </a:spcBef>
              <a:buNone/>
            </a:pPr>
            <a:r>
              <a:rPr lang="ru-RU" dirty="0">
                <a:cs typeface="Arial" panose="020B0604020202020204" pitchFamily="34" charset="0"/>
              </a:rPr>
              <a:t>МАИН уже перешла к проектному управлению на основе коллективного интеллекта, став </a:t>
            </a:r>
            <a:r>
              <a:rPr lang="ru-RU" b="1" dirty="0">
                <a:solidFill>
                  <a:srgbClr val="C00000"/>
                </a:solidFill>
                <a:cs typeface="Arial" panose="020B0604020202020204" pitchFamily="34" charset="0"/>
              </a:rPr>
              <a:t>общественной платформой </a:t>
            </a:r>
            <a:r>
              <a:rPr lang="ru-RU" dirty="0">
                <a:cs typeface="Arial" panose="020B0604020202020204" pitchFamily="34" charset="0"/>
              </a:rPr>
              <a:t>между наукой, образованием, бизнесом, и региональной политикой.</a:t>
            </a:r>
          </a:p>
          <a:p>
            <a:pPr marL="0" indent="0" algn="just">
              <a:lnSpc>
                <a:spcPct val="120000"/>
              </a:lnSpc>
              <a:spcBef>
                <a:spcPts val="0"/>
              </a:spcBef>
              <a:buNone/>
            </a:pPr>
            <a:endParaRPr lang="ru-RU" dirty="0">
              <a:cs typeface="Arial" panose="020B0604020202020204" pitchFamily="34" charset="0"/>
            </a:endParaRPr>
          </a:p>
          <a:p>
            <a:pPr marL="0" indent="0" algn="just">
              <a:lnSpc>
                <a:spcPct val="120000"/>
              </a:lnSpc>
              <a:spcBef>
                <a:spcPts val="0"/>
              </a:spcBef>
              <a:buNone/>
            </a:pPr>
            <a:r>
              <a:rPr lang="ru-RU" dirty="0">
                <a:cs typeface="Arial" panose="020B0604020202020204" pitchFamily="34" charset="0"/>
              </a:rPr>
              <a:t>Критически осознавая собственные ограничения, МАИН одновременно выявляет </a:t>
            </a:r>
            <a:r>
              <a:rPr lang="ru-RU" b="1" dirty="0">
                <a:solidFill>
                  <a:srgbClr val="C00000"/>
                </a:solidFill>
                <a:cs typeface="Arial" panose="020B0604020202020204" pitchFamily="34" charset="0"/>
              </a:rPr>
              <a:t>новые пространства роста </a:t>
            </a:r>
            <a:r>
              <a:rPr lang="ru-RU" dirty="0">
                <a:cs typeface="Arial" panose="020B0604020202020204" pitchFamily="34" charset="0"/>
              </a:rPr>
              <a:t>– от этики использования ИИ до региональных инновационных сетей. </a:t>
            </a:r>
          </a:p>
          <a:p>
            <a:pPr marL="0" indent="0" algn="just">
              <a:lnSpc>
                <a:spcPct val="120000"/>
              </a:lnSpc>
              <a:spcBef>
                <a:spcPts val="0"/>
              </a:spcBef>
              <a:buNone/>
            </a:pPr>
            <a:endParaRPr lang="ru-RU" dirty="0">
              <a:cs typeface="Arial" panose="020B0604020202020204" pitchFamily="34" charset="0"/>
            </a:endParaRPr>
          </a:p>
          <a:p>
            <a:pPr marL="0" indent="0" algn="just">
              <a:lnSpc>
                <a:spcPct val="120000"/>
              </a:lnSpc>
              <a:spcBef>
                <a:spcPts val="0"/>
              </a:spcBef>
              <a:buNone/>
            </a:pPr>
            <a:r>
              <a:rPr lang="ru-RU" dirty="0">
                <a:cs typeface="Arial" panose="020B0604020202020204" pitchFamily="34" charset="0"/>
              </a:rPr>
              <a:t>Реализация предложенных шагов позволит нашей Академии усилить стратегическое лидерство и способствовать превращению Казахстан </a:t>
            </a:r>
            <a:r>
              <a:rPr lang="ru-RU" b="1" dirty="0">
                <a:solidFill>
                  <a:srgbClr val="C00000"/>
                </a:solidFill>
                <a:cs typeface="Arial" panose="020B0604020202020204" pitchFamily="34" charset="0"/>
              </a:rPr>
              <a:t>из</a:t>
            </a:r>
            <a:r>
              <a:rPr lang="ru-RU" dirty="0">
                <a:cs typeface="Arial" panose="020B0604020202020204" pitchFamily="34" charset="0"/>
              </a:rPr>
              <a:t> </a:t>
            </a:r>
            <a:r>
              <a:rPr lang="ru-RU" b="1" dirty="0">
                <a:solidFill>
                  <a:srgbClr val="C00000"/>
                </a:solidFill>
                <a:cs typeface="Arial" panose="020B0604020202020204" pitchFamily="34" charset="0"/>
              </a:rPr>
              <a:t>«пассивного импортёра» знаний и технологий в активного производителя значимых научных и технологических решений.</a:t>
            </a:r>
            <a:endParaRPr lang="ru-RU" dirty="0">
              <a:cs typeface="Arial" panose="020B0604020202020204" pitchFamily="34" charset="0"/>
            </a:endParaRPr>
          </a:p>
        </p:txBody>
      </p:sp>
      <p:sp>
        <p:nvSpPr>
          <p:cNvPr id="4" name="Заголовок 3">
            <a:extLst>
              <a:ext uri="{FF2B5EF4-FFF2-40B4-BE49-F238E27FC236}">
                <a16:creationId xmlns:a16="http://schemas.microsoft.com/office/drawing/2014/main" id="{36752EBD-4247-4877-82FD-2641495625F9}"/>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Место МАИН в модернизации экосистемы науки (1/2)</a:t>
            </a:r>
          </a:p>
        </p:txBody>
      </p:sp>
      <p:sp>
        <p:nvSpPr>
          <p:cNvPr id="5" name="Номер слайда 1">
            <a:extLst>
              <a:ext uri="{FF2B5EF4-FFF2-40B4-BE49-F238E27FC236}">
                <a16:creationId xmlns:a16="http://schemas.microsoft.com/office/drawing/2014/main" id="{7D8763A6-F3BD-4179-A760-8B3BBEE77AEC}"/>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8</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84075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0F5968D-DA32-4BDC-9937-7036DC5EBA26}"/>
              </a:ext>
            </a:extLst>
          </p:cNvPr>
          <p:cNvSpPr>
            <a:spLocks noGrp="1"/>
          </p:cNvSpPr>
          <p:nvPr>
            <p:ph idx="1"/>
          </p:nvPr>
        </p:nvSpPr>
        <p:spPr>
          <a:xfrm>
            <a:off x="427652" y="1853617"/>
            <a:ext cx="11095653" cy="4351338"/>
          </a:xfrm>
        </p:spPr>
        <p:txBody>
          <a:bodyPr>
            <a:normAutofit fontScale="85000" lnSpcReduction="10000"/>
          </a:bodyPr>
          <a:lstStyle/>
          <a:p>
            <a:pPr marL="342900" lvl="0" indent="-342900" algn="just">
              <a:buFont typeface="Symbol" panose="05050102010706020507" pitchFamily="18" charset="2"/>
              <a:buChar char=""/>
            </a:pPr>
            <a:r>
              <a:rPr lang="ru-RU" sz="3200" dirty="0">
                <a:effectLst/>
                <a:ea typeface="Calibri" panose="020F0502020204030204" pitchFamily="34" charset="0"/>
                <a:cs typeface="Times New Roman" panose="02020603050405020304" pitchFamily="18" charset="0"/>
              </a:rPr>
              <a:t>Развитие </a:t>
            </a:r>
            <a:r>
              <a:rPr lang="ru-RU" sz="3200" b="1" dirty="0">
                <a:solidFill>
                  <a:srgbClr val="C00000"/>
                </a:solidFill>
                <a:effectLst/>
                <a:ea typeface="Calibri" panose="020F0502020204030204" pitchFamily="34" charset="0"/>
                <a:cs typeface="Times New Roman" panose="02020603050405020304" pitchFamily="18" charset="0"/>
              </a:rPr>
              <a:t>отечественных научных школ</a:t>
            </a:r>
            <a:r>
              <a:rPr lang="ru-RU" sz="3200" dirty="0">
                <a:effectLst/>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pPr>
            <a:r>
              <a:rPr lang="ru-RU" sz="3200" dirty="0">
                <a:effectLst/>
                <a:ea typeface="Calibri" panose="020F0502020204030204" pitchFamily="34" charset="0"/>
                <a:cs typeface="Times New Roman" panose="02020603050405020304" pitchFamily="18" charset="0"/>
              </a:rPr>
              <a:t>Усиление </a:t>
            </a:r>
            <a:r>
              <a:rPr lang="ru-RU" sz="3200" b="1" dirty="0">
                <a:solidFill>
                  <a:srgbClr val="C00000"/>
                </a:solidFill>
                <a:effectLst/>
                <a:ea typeface="Calibri" panose="020F0502020204030204" pitchFamily="34" charset="0"/>
                <a:cs typeface="Times New Roman" panose="02020603050405020304" pitchFamily="18" charset="0"/>
              </a:rPr>
              <a:t>взаимодействия</a:t>
            </a:r>
            <a:r>
              <a:rPr lang="ru-RU" sz="3200" dirty="0">
                <a:effectLst/>
                <a:ea typeface="Calibri" panose="020F0502020204030204" pitchFamily="34" charset="0"/>
                <a:cs typeface="Times New Roman" panose="02020603050405020304" pitchFamily="18" charset="0"/>
              </a:rPr>
              <a:t> </a:t>
            </a:r>
            <a:r>
              <a:rPr lang="ru-RU" sz="3200" b="1" dirty="0">
                <a:solidFill>
                  <a:srgbClr val="C00000"/>
                </a:solidFill>
                <a:effectLst/>
                <a:ea typeface="Calibri" panose="020F0502020204030204" pitchFamily="34" charset="0"/>
                <a:cs typeface="Times New Roman" panose="02020603050405020304" pitchFamily="18" charset="0"/>
              </a:rPr>
              <a:t>отраслевых академий </a:t>
            </a:r>
            <a:r>
              <a:rPr lang="ru-RU" sz="3200" dirty="0">
                <a:effectLst/>
                <a:ea typeface="Calibri" panose="020F0502020204030204" pitchFamily="34" charset="0"/>
                <a:cs typeface="Times New Roman" panose="02020603050405020304" pitchFamily="18" charset="0"/>
              </a:rPr>
              <a:t>с Национальной Академии Наук РК.</a:t>
            </a:r>
          </a:p>
          <a:p>
            <a:pPr marL="342900" lvl="0" indent="-342900" algn="just">
              <a:buFont typeface="Symbol" panose="05050102010706020507" pitchFamily="18" charset="2"/>
              <a:buChar char=""/>
            </a:pPr>
            <a:r>
              <a:rPr lang="ru-RU" sz="3200" dirty="0">
                <a:effectLst/>
                <a:ea typeface="Calibri" panose="020F0502020204030204" pitchFamily="34" charset="0"/>
                <a:cs typeface="Times New Roman" panose="02020603050405020304" pitchFamily="18" charset="0"/>
              </a:rPr>
              <a:t>Развитие </a:t>
            </a:r>
            <a:r>
              <a:rPr lang="ru-RU" sz="3200" b="1" dirty="0">
                <a:solidFill>
                  <a:srgbClr val="C00000"/>
                </a:solidFill>
                <a:effectLst/>
                <a:ea typeface="Calibri" panose="020F0502020204030204" pitchFamily="34" charset="0"/>
                <a:cs typeface="Times New Roman" panose="02020603050405020304" pitchFamily="18" charset="0"/>
              </a:rPr>
              <a:t>научно-технических советов </a:t>
            </a:r>
            <a:r>
              <a:rPr lang="ru-RU" sz="3200" dirty="0">
                <a:effectLst/>
                <a:ea typeface="Calibri" panose="020F0502020204030204" pitchFamily="34" charset="0"/>
                <a:cs typeface="Times New Roman" panose="02020603050405020304" pitchFamily="18" charset="0"/>
              </a:rPr>
              <a:t>при региональных акиматах.</a:t>
            </a:r>
          </a:p>
          <a:p>
            <a:pPr marL="342900" lvl="0" indent="-342900" algn="just">
              <a:buFont typeface="Symbol" panose="05050102010706020507" pitchFamily="18" charset="2"/>
              <a:buChar char=""/>
            </a:pPr>
            <a:r>
              <a:rPr lang="ru-RU" sz="3200" dirty="0">
                <a:effectLst/>
                <a:ea typeface="Calibri" panose="020F0502020204030204" pitchFamily="34" charset="0"/>
                <a:cs typeface="Times New Roman" panose="02020603050405020304" pitchFamily="18" charset="0"/>
              </a:rPr>
              <a:t>Создание банков данных: </a:t>
            </a:r>
          </a:p>
          <a:p>
            <a:pPr marL="514350" lvl="0" indent="-66675" algn="just">
              <a:buFont typeface="+mj-lt"/>
              <a:buAutoNum type="arabicPeriod"/>
            </a:pPr>
            <a:r>
              <a:rPr lang="ru-RU" sz="3200" i="1" dirty="0">
                <a:effectLst/>
                <a:ea typeface="Calibri" panose="020F0502020204030204" pitchFamily="34" charset="0"/>
                <a:cs typeface="Times New Roman" panose="02020603050405020304" pitchFamily="18" charset="0"/>
              </a:rPr>
              <a:t>Банк проблем (регистрация республиканских и региональных проблем); </a:t>
            </a:r>
          </a:p>
          <a:p>
            <a:pPr marL="514350" lvl="0" indent="-66675" algn="just">
              <a:buFont typeface="+mj-lt"/>
              <a:buAutoNum type="arabicPeriod"/>
            </a:pPr>
            <a:r>
              <a:rPr lang="ru-RU" sz="3200" i="1" dirty="0">
                <a:effectLst/>
                <a:ea typeface="Calibri" panose="020F0502020204030204" pitchFamily="34" charset="0"/>
                <a:cs typeface="Times New Roman" panose="02020603050405020304" pitchFamily="18" charset="0"/>
              </a:rPr>
              <a:t>Банк инноваций (решения и технологии); </a:t>
            </a:r>
          </a:p>
          <a:p>
            <a:pPr marL="514350" lvl="0" indent="-66675" algn="just">
              <a:buFont typeface="+mj-lt"/>
              <a:buAutoNum type="arabicPeriod"/>
            </a:pPr>
            <a:r>
              <a:rPr lang="ru-RU" sz="3200" i="1" dirty="0">
                <a:effectLst/>
                <a:ea typeface="Calibri" panose="020F0502020204030204" pitchFamily="34" charset="0"/>
                <a:cs typeface="Times New Roman" panose="02020603050405020304" pitchFamily="18" charset="0"/>
              </a:rPr>
              <a:t>Банк новаторов (специалисты, способные внедрять инновационные решения).</a:t>
            </a:r>
          </a:p>
          <a:p>
            <a:endParaRPr lang="ru-RU" sz="4400" dirty="0"/>
          </a:p>
        </p:txBody>
      </p:sp>
      <p:sp>
        <p:nvSpPr>
          <p:cNvPr id="5" name="Заголовок 3">
            <a:extLst>
              <a:ext uri="{FF2B5EF4-FFF2-40B4-BE49-F238E27FC236}">
                <a16:creationId xmlns:a16="http://schemas.microsoft.com/office/drawing/2014/main" id="{70ED1177-47D9-448D-83B6-5093A758F27D}"/>
              </a:ext>
            </a:extLst>
          </p:cNvPr>
          <p:cNvSpPr txBox="1">
            <a:spLocks/>
          </p:cNvSpPr>
          <p:nvPr/>
        </p:nvSpPr>
        <p:spPr>
          <a:xfrm>
            <a:off x="257695" y="365125"/>
            <a:ext cx="11654443"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Место МАИН в модернизации экосистемы науки (2/2)</a:t>
            </a:r>
          </a:p>
        </p:txBody>
      </p:sp>
      <p:sp>
        <p:nvSpPr>
          <p:cNvPr id="4" name="Номер слайда 1">
            <a:extLst>
              <a:ext uri="{FF2B5EF4-FFF2-40B4-BE49-F238E27FC236}">
                <a16:creationId xmlns:a16="http://schemas.microsoft.com/office/drawing/2014/main" id="{7A553008-B5CE-4E20-A2AD-034EADC2D1D4}"/>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9</a:t>
            </a:fld>
            <a:endParaRPr lang="ru-RU" sz="1800" b="1"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94226059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3376</TotalTime>
  <Words>2928</Words>
  <Application>Microsoft Office PowerPoint</Application>
  <PresentationFormat>Широкоэкранный</PresentationFormat>
  <Paragraphs>286</Paragraphs>
  <Slides>33</Slides>
  <Notes>4</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33</vt:i4>
      </vt:variant>
    </vt:vector>
  </HeadingPairs>
  <TitlesOfParts>
    <vt:vector size="42" baseType="lpstr">
      <vt:lpstr>Arial</vt:lpstr>
      <vt:lpstr>Calibri</vt:lpstr>
      <vt:lpstr>Calibri Light</vt:lpstr>
      <vt:lpstr>Century Gothic</vt:lpstr>
      <vt:lpstr>Symbol</vt:lpstr>
      <vt:lpstr>Tahoma</vt:lpstr>
      <vt:lpstr>Times New Roman</vt:lpstr>
      <vt:lpstr>Тема Office</vt:lpstr>
      <vt:lpstr>Picture</vt:lpstr>
      <vt:lpstr>Синергия науки, образования и бизнеса  в Казахстане: стратегическая задача развития МАИН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Экосистема взаимодействия науки, образования и бизнеса 1/5</vt:lpstr>
      <vt:lpstr>Презентация PowerPoint</vt:lpstr>
      <vt:lpstr>Презентация PowerPoint</vt:lpstr>
      <vt:lpstr>Платформа взаимодействия - четыре ценности Agile-манифеста</vt:lpstr>
      <vt:lpstr>Цикл зрелости технологии</vt:lpstr>
      <vt:lpstr>Презентация PowerPoint</vt:lpstr>
      <vt:lpstr>Проектное мышление - синтез четырех типов мышления 1/4</vt:lpstr>
      <vt:lpstr>Презентация PowerPoint</vt:lpstr>
      <vt:lpstr>Презентация PowerPoint</vt:lpstr>
      <vt:lpstr>Современная организация эффективной командной работы обеспечивается когнитивной комплементарностью и сбалансированным распределением ролей в команде </vt:lpstr>
      <vt:lpstr>Презентация PowerPoint</vt:lpstr>
      <vt:lpstr>Презентация PowerPoint</vt:lpstr>
      <vt:lpstr>Академическая подготовка проектных менеджеров</vt:lpstr>
      <vt:lpstr>Практический опыт вузов Казахстана по внедрению проектного управления. Трансформация КазНАУ – КазНАИУ – ВУЗ мирового класса   </vt:lpstr>
      <vt:lpstr>7 основных направлений взаимодействия в триаде Наука – Образование - Бизнес</vt:lpstr>
      <vt:lpstr>Презентация PowerPoint</vt:lpstr>
      <vt:lpstr>Компоненты технологии ПАУПРО - домены исполнения </vt:lpstr>
      <vt:lpstr>Модель ПАУПРО. Фазы развития организации, ориентированной на знания </vt:lpstr>
      <vt:lpstr>Презентация PowerPoint</vt:lpstr>
      <vt:lpstr>Проект «Коммерческое внедрение программного комплекса для цифрового прогнозирования и тестирования в Жезказганском регионе с выделением перспективных золоторудных участков» 2023 - 2025</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презентации</dc:title>
  <dc:creator>User</dc:creator>
  <cp:lastModifiedBy>Aleksey Tsekhovoy</cp:lastModifiedBy>
  <cp:revision>197</cp:revision>
  <cp:lastPrinted>2025-04-17T13:42:36Z</cp:lastPrinted>
  <dcterms:created xsi:type="dcterms:W3CDTF">2025-03-26T05:50:16Z</dcterms:created>
  <dcterms:modified xsi:type="dcterms:W3CDTF">2025-04-18T07:49:14Z</dcterms:modified>
</cp:coreProperties>
</file>